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sldIdLst>
    <p:sldId id="256" r:id="rId2"/>
    <p:sldId id="4163" r:id="rId3"/>
    <p:sldId id="4198" r:id="rId4"/>
    <p:sldId id="4164" r:id="rId5"/>
    <p:sldId id="4165" r:id="rId6"/>
    <p:sldId id="4174" r:id="rId7"/>
    <p:sldId id="4200" r:id="rId8"/>
    <p:sldId id="4171" r:id="rId9"/>
    <p:sldId id="4166" r:id="rId10"/>
    <p:sldId id="4178" r:id="rId11"/>
    <p:sldId id="4176" r:id="rId12"/>
    <p:sldId id="4175" r:id="rId13"/>
    <p:sldId id="4170" r:id="rId14"/>
    <p:sldId id="4167" r:id="rId15"/>
    <p:sldId id="4168" r:id="rId16"/>
    <p:sldId id="4169" r:id="rId17"/>
    <p:sldId id="4179" r:id="rId18"/>
    <p:sldId id="4180" r:id="rId19"/>
    <p:sldId id="4181" r:id="rId20"/>
    <p:sldId id="4182" r:id="rId21"/>
    <p:sldId id="4186" r:id="rId22"/>
    <p:sldId id="4183" r:id="rId23"/>
    <p:sldId id="4184" r:id="rId24"/>
    <p:sldId id="4185" r:id="rId25"/>
    <p:sldId id="4188" r:id="rId26"/>
    <p:sldId id="4187" r:id="rId27"/>
    <p:sldId id="4189" r:id="rId28"/>
    <p:sldId id="4190" r:id="rId29"/>
    <p:sldId id="4199" r:id="rId30"/>
    <p:sldId id="4191" r:id="rId31"/>
    <p:sldId id="4192" r:id="rId32"/>
    <p:sldId id="4172" r:id="rId33"/>
    <p:sldId id="4193" r:id="rId34"/>
    <p:sldId id="4194" r:id="rId35"/>
    <p:sldId id="4195" r:id="rId36"/>
    <p:sldId id="4197" r:id="rId37"/>
    <p:sldId id="4196" r:id="rId38"/>
    <p:sldId id="4201" r:id="rId39"/>
    <p:sldId id="4203" r:id="rId40"/>
    <p:sldId id="4202" r:id="rId41"/>
    <p:sldId id="4204" r:id="rId42"/>
    <p:sldId id="4205" r:id="rId43"/>
    <p:sldId id="4206" r:id="rId44"/>
    <p:sldId id="4161" r:id="rId45"/>
    <p:sldId id="4144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383"/>
    <p:restoredTop sz="94972"/>
  </p:normalViewPr>
  <p:slideViewPr>
    <p:cSldViewPr snapToGrid="0" snapToObjects="1">
      <p:cViewPr varScale="1">
        <p:scale>
          <a:sx n="71" d="100"/>
          <a:sy n="71" d="100"/>
        </p:scale>
        <p:origin x="176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4/5/23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41584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97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985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3C134E3-1E22-9042-BA96-7E2C1D5CB1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06652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>
            <a:outerShdw blurRad="635000" algn="ctr" rotWithShape="0">
              <a:srgbClr val="A4A4A4">
                <a:alpha val="20000"/>
              </a:srgb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 b="0" i="0">
                <a:latin typeface="Poppins" pitchFamily="2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10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518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4262802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37617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62374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3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880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082287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4/5/23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14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
Druhá úroveň
Třetí úroveň
Čtvrtá úroveň
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45510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34AF97-C601-4540-9890-2533BC0F6C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8800" dirty="0" err="1"/>
              <a:t>Ergodiagnostika</a:t>
            </a:r>
            <a:endParaRPr lang="cs-CZ" sz="8800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AF7B873-D166-EA43-A5BA-C3FDA16897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Vyučující: Vladimíra </a:t>
            </a:r>
            <a:r>
              <a:rPr lang="cs-CZ" dirty="0" err="1"/>
              <a:t>Soporská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4316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Průběh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311601"/>
            <a:ext cx="4753064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Provádí se individuálně </a:t>
            </a:r>
            <a:r>
              <a:rPr lang="cs-CZ" dirty="0" err="1"/>
              <a:t>interprofesionálním</a:t>
            </a:r>
            <a:r>
              <a:rPr lang="cs-CZ" dirty="0"/>
              <a:t> rehabilitačním týmem (lékař, fyzioterapeut, ergoterapeut, psycholog, logoped, zdravotní sestra, speciální pedagog, event. protetik).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Tým určuje obecné funkční schopnosti k práci a </a:t>
            </a:r>
            <a:r>
              <a:rPr lang="cs-CZ" dirty="0" err="1"/>
              <a:t>facilitující</a:t>
            </a:r>
            <a:r>
              <a:rPr lang="cs-CZ" dirty="0"/>
              <a:t> prostředky k práci.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Odborníci posoudí zdravotní stav vzhledem k výkonu určité pracovní činnosti.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13390D64-0609-3F46-990E-479651A3FB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5113" r="251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1331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obsah 3">
            <a:extLst>
              <a:ext uri="{FF2B5EF4-FFF2-40B4-BE49-F238E27FC236}">
                <a16:creationId xmlns:a16="http://schemas.microsoft.com/office/drawing/2014/main" id="{ADC706C1-002E-D243-9FCD-90A4EC23B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968" y="327492"/>
            <a:ext cx="9393985" cy="626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37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Obsah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173102"/>
            <a:ext cx="4753064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Vyšetření pracovníky </a:t>
            </a:r>
            <a:r>
              <a:rPr lang="cs-CZ" dirty="0" err="1"/>
              <a:t>Ergocentra</a:t>
            </a:r>
            <a:r>
              <a:rPr lang="cs-CZ" dirty="0"/>
              <a:t> během 2 dnů v rozsahu 5 hodin za využití činností, jako je: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zvedání,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tlačení a tažení břemen,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výdrž vestoje, vsedě,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testy jemné motoriky rukou atd.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Použití jen takové techniky a takové zátěže, která pro klienta bude zcela bezpečná.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B552DB64-DBE4-BF4F-98A0-685A5356FD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4481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706788"/>
            <a:ext cx="4752753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Personální předpoklady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450101"/>
            <a:ext cx="4753064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Základní tým = ergoterapeut, fyzioterapeut, klinický psycholog, lékař </a:t>
            </a:r>
            <a:r>
              <a:rPr lang="cs-CZ" dirty="0" err="1"/>
              <a:t>ergodiagnostického</a:t>
            </a:r>
            <a:r>
              <a:rPr lang="cs-CZ" dirty="0"/>
              <a:t> centra (specializace rehabilitační lékař)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Rozšířený tým = logoped, speciální pedagog, protetik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Konziliární tým = lékaři specialisté - psychiatr, oční lékař, lékař ORL, kardiolog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50C7D8C8-62B9-F248-807B-2DB48F4D94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7964" r="279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6137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706788"/>
            <a:ext cx="4752753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/>
              <a:t>Materiální a věcné předpoklady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311603"/>
            <a:ext cx="4753064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Vlastnictví standardizovaných testů a postupů </a:t>
            </a:r>
            <a:r>
              <a:rPr lang="cs-CZ" dirty="0" err="1"/>
              <a:t>ergodiagnostiky</a:t>
            </a:r>
            <a:r>
              <a:rPr lang="cs-CZ" dirty="0"/>
              <a:t> pokrývající možnosti testování spektra různých zdravotních postižení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Ucelená a jednotvárná metodika </a:t>
            </a:r>
            <a:r>
              <a:rPr lang="cs-CZ" dirty="0" err="1"/>
              <a:t>ergodiagnostického</a:t>
            </a:r>
            <a:r>
              <a:rPr lang="cs-CZ" dirty="0"/>
              <a:t> postupu - iniciuje Úřad práce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Zkušenosti s funkčním testováním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sp>
        <p:nvSpPr>
          <p:cNvPr id="2" name="Zástupný symbol obrázku 1">
            <a:extLst>
              <a:ext uri="{FF2B5EF4-FFF2-40B4-BE49-F238E27FC236}">
                <a16:creationId xmlns:a16="http://schemas.microsoft.com/office/drawing/2014/main" id="{D4BF9790-761B-8048-A988-C55B143966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E65928C-C7FB-7944-8899-341C2A93C9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357" r="1" b="7528"/>
          <a:stretch/>
        </p:blipFill>
        <p:spPr>
          <a:xfrm>
            <a:off x="0" y="63722"/>
            <a:ext cx="5208308" cy="33971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4C9AE5C-E4F6-2649-BB5D-133CE52F93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38" r="21552"/>
          <a:stretch/>
        </p:blipFill>
        <p:spPr>
          <a:xfrm>
            <a:off x="0" y="3438968"/>
            <a:ext cx="5208308" cy="339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13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Metodika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450102"/>
            <a:ext cx="4753064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Vstupní lékařské vyšetření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Fyzioterapeutické vyšetření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Vlastní </a:t>
            </a:r>
            <a:r>
              <a:rPr lang="cs-CZ" dirty="0" err="1"/>
              <a:t>ergodiagnostické</a:t>
            </a:r>
            <a:r>
              <a:rPr lang="cs-CZ" dirty="0"/>
              <a:t> testování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Výstupní protokol </a:t>
            </a:r>
            <a:r>
              <a:rPr lang="cs-CZ" dirty="0" err="1"/>
              <a:t>ergodiagnostiky</a:t>
            </a:r>
            <a:endParaRPr lang="cs-CZ" dirty="0"/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Kazuistická konference partnerů pracovní rehabilitace a </a:t>
            </a:r>
            <a:r>
              <a:rPr lang="cs-CZ" dirty="0" err="1"/>
              <a:t>ergodiagnostiky</a:t>
            </a:r>
            <a:r>
              <a:rPr lang="cs-CZ" dirty="0"/>
              <a:t> - diskutují to s daným člověkem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A09117E4-A6DB-CA4A-AFA7-6DCB979EA7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380" r="213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7164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Proces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757604"/>
            <a:ext cx="4753064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b="1" dirty="0"/>
              <a:t>Vstupní lékařské vyšetření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indikovat nutný rozsah </a:t>
            </a:r>
            <a:r>
              <a:rPr lang="cs-CZ" dirty="0" err="1"/>
              <a:t>ergodiagnostiky</a:t>
            </a:r>
            <a:r>
              <a:rPr lang="cs-CZ" dirty="0"/>
              <a:t> a případně kontraindikovat některé z postupů </a:t>
            </a:r>
          </a:p>
          <a:p>
            <a:r>
              <a:rPr lang="cs-CZ" b="1" dirty="0"/>
              <a:t>Vlastní </a:t>
            </a:r>
            <a:r>
              <a:rPr lang="cs-CZ" b="1" dirty="0" err="1"/>
              <a:t>ergodiagnostika</a:t>
            </a:r>
            <a:r>
              <a:rPr lang="cs-CZ" b="1" dirty="0"/>
              <a:t> </a:t>
            </a: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Sebehodnocení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Motivace, pracovní návyky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Kvalifikační potenciál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Performační</a:t>
            </a:r>
            <a:r>
              <a:rPr lang="cs-CZ" dirty="0"/>
              <a:t> testy (osobnostní testy)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Posouzení rizika a omezení vyplývajícího z daného onemocnění v porovnání s výsledky </a:t>
            </a:r>
            <a:r>
              <a:rPr lang="cs-CZ" dirty="0" err="1"/>
              <a:t>performačních</a:t>
            </a:r>
            <a:r>
              <a:rPr lang="cs-CZ" dirty="0"/>
              <a:t> testů</a:t>
            </a:r>
          </a:p>
          <a:p>
            <a:r>
              <a:rPr lang="cs-CZ" b="1" dirty="0"/>
              <a:t>Závěrečná zpráva </a:t>
            </a:r>
            <a:r>
              <a:rPr lang="cs-CZ" b="1" dirty="0" err="1"/>
              <a:t>ergodiagnostiky</a:t>
            </a:r>
            <a:r>
              <a:rPr lang="cs-CZ" b="1" dirty="0"/>
              <a:t> 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8CDC9280-2D8B-B649-9476-689002E5F9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5938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 err="1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Fyzio</a:t>
            </a:r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 vyšetření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034605"/>
            <a:ext cx="4753064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b="1" dirty="0"/>
              <a:t>Cíle: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Zhodnotit stav pohybového aparátu jedince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Zhodnotit konzistenci úsilí a bolestivé chování při jednotlivých testech</a:t>
            </a:r>
          </a:p>
          <a:p>
            <a:pPr lvl="0" fontAlgn="base"/>
            <a:endParaRPr lang="cs-CZ" dirty="0"/>
          </a:p>
          <a:p>
            <a:pPr lvl="0" fontAlgn="base"/>
            <a:r>
              <a:rPr lang="cs-CZ" b="1" dirty="0"/>
              <a:t>Výsledek 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fyzické předpoklady pro práci ve smyslu hybnosti a svalové síly - ST, </a:t>
            </a:r>
            <a:r>
              <a:rPr lang="cs-CZ" dirty="0" err="1"/>
              <a:t>gonio</a:t>
            </a:r>
            <a:r>
              <a:rPr lang="cs-CZ" dirty="0"/>
              <a:t>, trofika, škála bolesti, balanční testy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325A10E9-7D26-174C-85AD-FC9034F649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47749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Ergo vyšetření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588601"/>
            <a:ext cx="4753064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cs-CZ" b="1" dirty="0"/>
              <a:t>Cíle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Zhodnotit pracovní potenciál jedince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Zaměření na funkci ruky a její zapojení v pracovních činnostech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 err="1"/>
              <a:t>Ergometrie</a:t>
            </a:r>
            <a:endParaRPr lang="cs-CZ" dirty="0"/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Hodnotí i výdrž, koncentraci, kontinuitu úsilí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0935BCD9-1D7D-A742-B945-2AF188BB96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380" r="213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26472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706788"/>
            <a:ext cx="4752753" cy="120032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Prostředky pro testování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588601"/>
            <a:ext cx="4753064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Standardizované postupy a testy ověřené v klinické praxi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Modelové činnosti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Test fyzické zátěže v pracovních polohách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Ergoterapeutické testy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434F245B-2F1D-674B-9DBD-9552323A2D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76" r="142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3693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173103"/>
            <a:ext cx="4753064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Morfologická diagnóza - vymezuje spíše omezení a kontraindikace činnosti - negativní vymezení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Funkční diagnóza - určuje a </a:t>
            </a:r>
            <a:r>
              <a:rPr lang="cs-CZ" b="1" dirty="0"/>
              <a:t>hledá funkční potenciál </a:t>
            </a:r>
            <a:r>
              <a:rPr lang="cs-CZ" dirty="0"/>
              <a:t>a dovednosti jedince v rámci nemoci či úrazu - pozitivní schopnosti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„Diagnóza říká, co nesmím – </a:t>
            </a:r>
            <a:r>
              <a:rPr lang="cs-CZ" dirty="0" err="1"/>
              <a:t>ergodiagnostika</a:t>
            </a:r>
            <a:r>
              <a:rPr lang="cs-CZ" dirty="0"/>
              <a:t> co mohu.“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9B3FADAF-F0E6-3047-8095-BCF4D8BDA6A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36850F29-6434-1B40-ADD2-FC4E2EE24B94}"/>
              </a:ext>
            </a:extLst>
          </p:cNvPr>
          <p:cNvSpPr txBox="1"/>
          <p:nvPr/>
        </p:nvSpPr>
        <p:spPr>
          <a:xfrm>
            <a:off x="6423653" y="829899"/>
            <a:ext cx="4752753" cy="1077218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2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Funkční vs. morfologická dg.</a:t>
            </a:r>
            <a:endParaRPr lang="en-US" sz="32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28030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Testy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849937"/>
            <a:ext cx="4753064" cy="32316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sz="1700" dirty="0" err="1"/>
              <a:t>Jebsen</a:t>
            </a:r>
            <a:r>
              <a:rPr lang="cs-CZ" sz="1700" dirty="0"/>
              <a:t> </a:t>
            </a:r>
            <a:r>
              <a:rPr lang="cs-CZ" sz="1700" dirty="0" err="1"/>
              <a:t>Taylor</a:t>
            </a:r>
            <a:r>
              <a:rPr lang="cs-CZ" sz="1700" dirty="0"/>
              <a:t> test - simulované úkoly pro každodenní činnosti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sz="1700" dirty="0" err="1"/>
              <a:t>Purdue</a:t>
            </a:r>
            <a:r>
              <a:rPr lang="cs-CZ" sz="1700" dirty="0"/>
              <a:t> </a:t>
            </a:r>
            <a:r>
              <a:rPr lang="cs-CZ" sz="1700" dirty="0" err="1"/>
              <a:t>Pegboard</a:t>
            </a:r>
            <a:r>
              <a:rPr lang="cs-CZ" sz="1700" dirty="0"/>
              <a:t> test - ruka z pohledu úchopu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sz="1700" dirty="0"/>
              <a:t>Dynamometr </a:t>
            </a:r>
            <a:r>
              <a:rPr lang="cs-CZ" sz="1700" dirty="0" err="1"/>
              <a:t>Jamar</a:t>
            </a:r>
            <a:endParaRPr lang="cs-CZ" sz="1700" dirty="0"/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sz="1700" dirty="0"/>
              <a:t>Pracovní křivka - koncentrace pozornosti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sz="1700" dirty="0"/>
              <a:t>Modelové činnosti - simulace častých situací, kterými lze v práci procházet, hodnotíme zda zvládá, jak zvládá, za jaký čas, jaká je kvalita odvedené práce, příprava pracovního prostředí, motorika u konkrétní dovednosti, pozornost, práce ve skupině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sz="1700" dirty="0" err="1"/>
              <a:t>Ergometrie</a:t>
            </a:r>
            <a:r>
              <a:rPr lang="cs-CZ" sz="1700" dirty="0"/>
              <a:t> a </a:t>
            </a:r>
            <a:r>
              <a:rPr lang="cs-CZ" sz="1700" dirty="0" err="1"/>
              <a:t>spiroergometrie</a:t>
            </a:r>
            <a:endParaRPr lang="cs-CZ" sz="17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D68102E6-B88F-C74C-BA2F-4C8B342508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8822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???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4142599"/>
            <a:ext cx="475306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????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sp>
        <p:nvSpPr>
          <p:cNvPr id="2" name="Zástupný symbol obrázku 1">
            <a:extLst>
              <a:ext uri="{FF2B5EF4-FFF2-40B4-BE49-F238E27FC236}">
                <a16:creationId xmlns:a16="http://schemas.microsoft.com/office/drawing/2014/main" id="{D4BF9790-761B-8048-A988-C55B143966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9" name="Zástupný obsah 3">
            <a:extLst>
              <a:ext uri="{FF2B5EF4-FFF2-40B4-BE49-F238E27FC236}">
                <a16:creationId xmlns:a16="http://schemas.microsoft.com/office/drawing/2014/main" id="{F79C0513-4330-974C-9F82-16B3A575B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76" y="0"/>
            <a:ext cx="9611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66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???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4142599"/>
            <a:ext cx="475306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????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A01DA783-A543-2D45-9DDC-B28129FAB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Purdue</a:t>
            </a:r>
            <a:r>
              <a:rPr lang="cs-CZ" dirty="0"/>
              <a:t> </a:t>
            </a:r>
            <a:r>
              <a:rPr lang="cs-CZ" dirty="0" err="1"/>
              <a:t>Pegboard</a:t>
            </a:r>
            <a:endParaRPr lang="cs-CZ" dirty="0"/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4257DCB2-4661-844F-A1F4-AD801B803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Zástupný obsah 3">
            <a:extLst>
              <a:ext uri="{FF2B5EF4-FFF2-40B4-BE49-F238E27FC236}">
                <a16:creationId xmlns:a16="http://schemas.microsoft.com/office/drawing/2014/main" id="{AE69DDE8-F101-2944-974D-5A0723B68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263" y="1260786"/>
            <a:ext cx="9202554" cy="557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23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???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4142599"/>
            <a:ext cx="475306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????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sp>
        <p:nvSpPr>
          <p:cNvPr id="2" name="Zástupný symbol obrázku 1">
            <a:extLst>
              <a:ext uri="{FF2B5EF4-FFF2-40B4-BE49-F238E27FC236}">
                <a16:creationId xmlns:a16="http://schemas.microsoft.com/office/drawing/2014/main" id="{D4BF9790-761B-8048-A988-C55B143966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06652" cy="6858000"/>
          </a:xfrm>
        </p:spPr>
      </p:sp>
      <p:pic>
        <p:nvPicPr>
          <p:cNvPr id="9" name="Zástupný obsah 3">
            <a:extLst>
              <a:ext uri="{FF2B5EF4-FFF2-40B4-BE49-F238E27FC236}">
                <a16:creationId xmlns:a16="http://schemas.microsoft.com/office/drawing/2014/main" id="{65CDACB5-B5B3-084D-909E-3501AB307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596" y="-6682"/>
            <a:ext cx="10025873" cy="686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35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???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4142599"/>
            <a:ext cx="475306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????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sp>
        <p:nvSpPr>
          <p:cNvPr id="2" name="Zástupný symbol obrázku 1">
            <a:extLst>
              <a:ext uri="{FF2B5EF4-FFF2-40B4-BE49-F238E27FC236}">
                <a16:creationId xmlns:a16="http://schemas.microsoft.com/office/drawing/2014/main" id="{D4BF9790-761B-8048-A988-C55B143966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9" name="Zástupný obsah 3">
            <a:extLst>
              <a:ext uri="{FF2B5EF4-FFF2-40B4-BE49-F238E27FC236}">
                <a16:creationId xmlns:a16="http://schemas.microsoft.com/office/drawing/2014/main" id="{49D0C104-F29D-BB45-B287-D1F131124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737" y="1000"/>
            <a:ext cx="9386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82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???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4142599"/>
            <a:ext cx="475306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????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sp>
        <p:nvSpPr>
          <p:cNvPr id="2" name="Zástupný symbol obrázku 1">
            <a:extLst>
              <a:ext uri="{FF2B5EF4-FFF2-40B4-BE49-F238E27FC236}">
                <a16:creationId xmlns:a16="http://schemas.microsoft.com/office/drawing/2014/main" id="{D4BF9790-761B-8048-A988-C55B143966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9" name="Zástupný obsah 3">
            <a:extLst>
              <a:ext uri="{FF2B5EF4-FFF2-40B4-BE49-F238E27FC236}">
                <a16:creationId xmlns:a16="http://schemas.microsoft.com/office/drawing/2014/main" id="{C452A89E-2643-794E-AEDF-A5762CFBA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512" y="-1"/>
            <a:ext cx="10868893" cy="684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55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???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4142599"/>
            <a:ext cx="4753064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????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sp>
        <p:nvSpPr>
          <p:cNvPr id="2" name="Zástupný symbol obrázku 1">
            <a:extLst>
              <a:ext uri="{FF2B5EF4-FFF2-40B4-BE49-F238E27FC236}">
                <a16:creationId xmlns:a16="http://schemas.microsoft.com/office/drawing/2014/main" id="{D4BF9790-761B-8048-A988-C55B143966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9" name="Zástupný obsah 3">
            <a:extLst>
              <a:ext uri="{FF2B5EF4-FFF2-40B4-BE49-F238E27FC236}">
                <a16:creationId xmlns:a16="http://schemas.microsoft.com/office/drawing/2014/main" id="{B3663EBE-A0AF-6345-8B2A-DD57F4519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64" y="0"/>
            <a:ext cx="10764442" cy="687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8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Zhodnocení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757604"/>
            <a:ext cx="4753064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Výsledky testů je nutno vždy hodnotit v kontextu: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Přístupu a motivace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kontinuity úsilí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schopnosti reakce na změny a nečekané komplikace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rychlosti práce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soustředění při práci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emocionality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celkového projevu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sociálního chování k zadavateli i event. ve skupině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81481DF8-A8E5-F447-9176-02534C537C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8511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Psycholog. vyšetření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173103"/>
            <a:ext cx="4753064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fontAlgn="base"/>
            <a:r>
              <a:rPr lang="cs-CZ" dirty="0"/>
              <a:t>Cílené vyšetření zaměřené na: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Zhodnocení psychomotorického tempa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Posouzení motivace klienta vzhledem k pracovnímu uplatnění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Zmapování aktuálního psychického stavu, projevů deprese a úzkosti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Zhodnocení stresové tolerance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Orientační zhodnocení intelektových schopností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F257A5BE-004C-A047-8B74-74107C1434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4491" r="244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78077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Výstup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896103"/>
            <a:ext cx="4753064" cy="31393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Při ukončení </a:t>
            </a:r>
            <a:r>
              <a:rPr lang="cs-CZ" dirty="0" err="1"/>
              <a:t>ergodiagnostiky</a:t>
            </a:r>
            <a:r>
              <a:rPr lang="cs-CZ" dirty="0"/>
              <a:t> se tvoří závěrečná zpráva na základě rehabilitační konference všech členů týmu.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 absolvování </a:t>
            </a:r>
            <a:r>
              <a:rPr lang="cs-CZ" dirty="0" err="1"/>
              <a:t>ergodiagnostiky</a:t>
            </a:r>
            <a:r>
              <a:rPr lang="cs-CZ" dirty="0"/>
              <a:t> klient obdrží zprávu s rekomandací pro uplatnění na trhu práce.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Závěrečná zpráva z </a:t>
            </a:r>
            <a:r>
              <a:rPr lang="cs-CZ" dirty="0" err="1"/>
              <a:t>ergodiagnostiky</a:t>
            </a:r>
            <a:r>
              <a:rPr lang="cs-CZ" dirty="0"/>
              <a:t> se poskytuje i ÚP, kde se v návaznosti na její závěry poskytuje pracovní rehabilitace.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Je vhodné ji také doložit k žádosti o invalidní důchod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FD5DB629-765E-7C49-A473-4F24D126A4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53099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Definice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034602"/>
            <a:ext cx="4753064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Diagnostika </a:t>
            </a:r>
            <a:r>
              <a:rPr lang="cs-CZ" dirty="0" err="1"/>
              <a:t>psychosenzomotorických</a:t>
            </a:r>
            <a:r>
              <a:rPr lang="cs-CZ" dirty="0"/>
              <a:t> funkcí k možnosti zaměstnání.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Hodnocení funkčních schopností a aktuálního (resp. zbytkového) pracovního potenciálu člověka s použitím metod v souladu s principy ICF (u osob produktivního věku)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Zjednodušeně řečeno – klient získá podrobnou informaci o tom, co s ohledem na svůj zdravotní stav dělat může, nikoliv pouze to, co nesmí.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14843FB2-BE21-A244-9317-CEE566BFA9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3711" r="237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52476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Závěrečná zpráva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173103"/>
            <a:ext cx="4753064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Obsahuje konkrétní výsledky jednotlivých úkolů, komplexní shrnutí a závěrečné doporučení pro výkon vhodného zaměstnání včetně doporučené délky pracovní doby.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Slovní popis hodnocení pro jednotlivé aspekty vždy u každé položky nejprve pozitivní pracovní rekomandace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A poté na novém řádku samostatně omezení ve smyslu negativní rekomandace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10" name="Zástupný symbol obrázku 11">
            <a:extLst>
              <a:ext uri="{FF2B5EF4-FFF2-40B4-BE49-F238E27FC236}">
                <a16:creationId xmlns:a16="http://schemas.microsoft.com/office/drawing/2014/main" id="{2279728E-F8CB-9B4C-BCF0-40A7998017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60148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Položky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849935"/>
            <a:ext cx="4753064" cy="32316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Specifikace optimálních pracovních poloh (poloha-čas-přestávka)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Pohyb na pracovišti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Doprava do zaměstnání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Rozsah manipulace s břemeny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Všeobecné fyzické zatížení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Využití jemné motoriky rukou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Senzorické zapojení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Psychomotorické a kognitivní schopnosti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Motivační a emocionální aspekty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Další aspekty, kterými se v další fázi řídí výběr vhodného zaměstnání a příprava pracoviště.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AC1438A8-7A1B-EA4A-8123-DF2AC384B37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79978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Cíle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034604"/>
            <a:ext cx="4753064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Získání informací o tom, co s ohledem na svůj zdravotní stav může klient dělat, nikoliv pouze to, co nesmí.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Klientovi může být vzhledem ke zdravotnímu stavu doporučena úprava pracoviště či využití kompenzačních pomůcek.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Zvýšit šance zdravotně postižených s jejich uplatněním na otevřeném trhu práce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Důraz na individuální přístup ke každému žadateli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27501ED7-9C41-854B-AC6F-7CBED30DDA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8632" r="186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03470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DC095C03-99AC-F347-8F53-CC55D84BB2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Posudková činnost</a:t>
            </a:r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B89921B7-A783-E647-BFFB-9A1C46A77F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30483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LPS definice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311601"/>
            <a:ext cx="4753064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LPS v rezortu práce a sociálních věcí je soustava lékařských posudkových orgánů, jejichž stěžejním úkolem je posuzování zdravotního stavu a pracovní schopnosti osob pro účely jednotlivých systémů sociální ochrany.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Vyvíjí svou činnost v rámci orgánů státní správy pro oblast sociálního zabezpečení.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7C521010-D0BE-A947-A077-664D16A327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5890" r="258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3529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Žádost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034603"/>
            <a:ext cx="4753064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Osoba žádající o dávku sociálního zabezpečení / průkaz OZP, nemůže </a:t>
            </a:r>
            <a:r>
              <a:rPr lang="cs-CZ" b="1" dirty="0"/>
              <a:t>o posouzení svého zdravotního stavu požádat přímo LPS</a:t>
            </a:r>
            <a:r>
              <a:rPr lang="cs-CZ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Posouzení provádí LPS teprve na základě požadavku toho správního orgánu, u něhož byla žádost o dávku sociálního zabezpečení / průkaz OZP podána a který vede řízení v souvislosti s touto žádostí a potřebuje posouzení zdravotního stavu žadatele jako jeden z podkladů pro své rozhodnutí.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DA2E074F-02F9-9A46-B990-BA13415A14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5902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Pravomoci LPS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450101"/>
            <a:ext cx="4753064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U osob, které již dávku sociálního zabezpečení podmíněnou dlouhodobě nepříznivým zdravotním stavem pobírají, může příslušný orgán LPS v některých případech provést nové posouzení v rámci kontrolní lékařské prohlídky i bez žádosti správního orgánu, který o přiznání takové dávky rozhodl.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9D7FDA62-95E1-454E-94BA-D3694E6148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24057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Posudek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034603"/>
            <a:ext cx="4753064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Podklad, který orgán LPS vydává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Hlavním obsahem je vyhodnocení, zda posuzovaná osoba plní právním předpisem stanovenou zdravotní podmínku pro přiznání dávky sociálního zabezpečení/ průkazu osoby se zdravotním postižením.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To např. znamená, zda je posuzovaná osoba závislá na pomoci jiné fyzické osoby a v jakém stupni pro účely řízení o přiznání příspěvku na péči.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8D9CC42-BBB0-AE49-9344-24A492752EA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2666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Organizace LPS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653" y="3924326"/>
            <a:ext cx="4753064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 rámci orgánů státní správy – orgány soc. zabezpečení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MPSV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OSSZ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ČSSZ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5F337B14-01D4-3A47-A1DD-F328FA55BF1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24670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MPSV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450104"/>
            <a:ext cx="4753064" cy="203132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Ústřední orgán státní správy pro oblast soc. zabezpečení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Funkce organizační, řídící, kontrolní a koncepční pro LPS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Odbor posudkové služby - posudková komise – pro účely opravných řízení – min. 3 členové -  posudkový lékař, tajemnice a odborný lékař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0E1A2D8F-8F40-8243-8F20-6C8B94628DD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91479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 err="1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Ergodiagnostika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849937"/>
            <a:ext cx="4753064" cy="32316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Je odborné vyšetření, jehož cílem je zjistit aktuální </a:t>
            </a:r>
            <a:r>
              <a:rPr lang="cs-CZ" sz="1700" b="1" dirty="0"/>
              <a:t>pracovní potenciál</a:t>
            </a:r>
            <a:r>
              <a:rPr lang="cs-CZ" sz="1700" dirty="0"/>
              <a:t> klienta z hlediska jeho zdravotního stavu.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Jedná se o specifický nástroj aktivní politiky zaměstnanosti.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Její zajištění nabízí ÚP </a:t>
            </a:r>
            <a:r>
              <a:rPr lang="cs-CZ" sz="1700" b="1" dirty="0"/>
              <a:t>evidovaným uchazečům o zaměstnání a účastníkům PR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Toto vyšetření provádí specializované zdravotnické zařízení, které v součinnosti s ÚP ČR zhodnotí a následně vypracuje doporučení pro pracovní uplatnění.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3337BC49-5547-864F-9025-BF393E3F66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513" r="265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3355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ČSSZ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034607"/>
            <a:ext cx="4753064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Nositel soc. pojištění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Úsek LPS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Odborně řídí, metodicky usměrňuje a kontroluje činnost LPS ČSSZ v oblasti posuzování zdravotního stavu a pracovní schopnosti osob pro účely soc. zabezpečení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Ve vymezeném rozsahu výkon posudkové činnosti pro účely odvolacího řízení v nemoc. pojištění, pro účely námitek v důchod. pojištění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D98E3712-C195-964C-A52C-46D199E817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5184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OSSZ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727101"/>
            <a:ext cx="4753064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Lékaři oddělení LPS vykonávají lékařskou posudkovou činnost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Posuzování zdravotního stavu a pracovní schopnosti, kontroly posuzování dočasné pracovní neschopnosti a potřeby ošetřování.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1792A48E-1262-AA44-AEEF-08E675CBD99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02875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Úkoly OSSZ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896100"/>
            <a:ext cx="4753064" cy="31393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invalidita a změna stupně invalidity,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neschopnost vykonávat z důvodu zdravotního stavu soustavnou výdělečnou činnost,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schopnost pohyblivosti a orientace pro účely řízení o přiznání průkazu OZP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zda splňuje podmínky pro účely příspěvku na zvláštní pomůcku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stupně závislosti pro účely příspěvku na péči,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kontrolní činnost pro účely nemocenského pojištění - účelné vynakládání prostředků na nemocenské pojištění.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FAA1C113-6636-D440-885F-5FB2450CA5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53223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Opravná řízení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311605"/>
            <a:ext cx="4753064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Nesouhlas s posudkem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Posudek LPS o zdrav. stavu a </a:t>
            </a:r>
            <a:r>
              <a:rPr lang="cs-CZ" dirty="0" err="1"/>
              <a:t>prac</a:t>
            </a:r>
            <a:r>
              <a:rPr lang="cs-CZ" dirty="0"/>
              <a:t>. schopností není správní rozhodnutím, ale pouze pokladem (nelze tedy podávat odvolání)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Na základě podkladu OSSZ dojde ČSSZ </a:t>
            </a:r>
            <a:r>
              <a:rPr lang="cs-CZ"/>
              <a:t>nebo ÚP </a:t>
            </a:r>
            <a:r>
              <a:rPr lang="cs-CZ" dirty="0"/>
              <a:t>k vydání rozhodnutí – proti tomuto rozhodnutí se lze odvolat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Nové posouzení provádějí PK MPSV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1A1B93BF-8366-384C-9877-C1316E93E98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202" r="262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19143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4107127"/>
            <a:ext cx="415262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Co si z dnešní hodiny odnáším ?</a:t>
            </a: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9339A267-44D6-0B4B-8FA6-EA68EA99724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523844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723716" y="4129024"/>
            <a:ext cx="4152627" cy="3563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ts val="1900"/>
              </a:lnSpc>
              <a:spcAft>
                <a:spcPts val="450"/>
              </a:spcAft>
            </a:pPr>
            <a:r>
              <a:rPr lang="en-US" sz="2400" b="1" dirty="0" err="1">
                <a:cs typeface="Poppins Light" pitchFamily="2" charset="77"/>
              </a:rPr>
              <a:t>Děkuji</a:t>
            </a:r>
            <a:r>
              <a:rPr lang="en-US" sz="2400" b="1" dirty="0">
                <a:cs typeface="Poppins Light" pitchFamily="2" charset="77"/>
              </a:rPr>
              <a:t> </a:t>
            </a:r>
            <a:r>
              <a:rPr lang="en-US" sz="2400" b="1" dirty="0" err="1">
                <a:cs typeface="Poppins Light" pitchFamily="2" charset="77"/>
              </a:rPr>
              <a:t>za</a:t>
            </a:r>
            <a:r>
              <a:rPr lang="en-US" sz="2400" b="1" dirty="0">
                <a:cs typeface="Poppins Light" pitchFamily="2" charset="77"/>
              </a:rPr>
              <a:t> </a:t>
            </a:r>
            <a:r>
              <a:rPr lang="en-US" sz="2400" b="1" dirty="0" err="1">
                <a:cs typeface="Poppins Light" pitchFamily="2" charset="77"/>
              </a:rPr>
              <a:t>pozornost</a:t>
            </a:r>
            <a:endParaRPr lang="en-US" sz="2400" b="1" dirty="0">
              <a:cs typeface="Poppins Light" pitchFamily="2" charset="77"/>
            </a:endParaRPr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14505A1-CA21-DE42-8489-C0E12B9D0D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150" r="2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3063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E29C846C-55B3-164E-9CD8-9F1602F59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58588"/>
            <a:ext cx="10178322" cy="1515928"/>
          </a:xfrm>
        </p:spPr>
        <p:txBody>
          <a:bodyPr/>
          <a:lstStyle/>
          <a:p>
            <a:r>
              <a:rPr lang="cs-CZ" dirty="0" err="1"/>
              <a:t>Ergodiagnostická</a:t>
            </a:r>
            <a:r>
              <a:rPr lang="cs-CZ" dirty="0"/>
              <a:t> centra</a:t>
            </a:r>
          </a:p>
        </p:txBody>
      </p:sp>
      <p:pic>
        <p:nvPicPr>
          <p:cNvPr id="10" name="Zástupný obsah 3">
            <a:extLst>
              <a:ext uri="{FF2B5EF4-FFF2-40B4-BE49-F238E27FC236}">
                <a16:creationId xmlns:a16="http://schemas.microsoft.com/office/drawing/2014/main" id="{EBA1D85B-8B32-4C4D-9C78-90393A52F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539" y="1169843"/>
            <a:ext cx="9180320" cy="568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3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Cílová skupina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896104"/>
            <a:ext cx="4753064" cy="31393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Osoba se zdravotním postižením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Osoba, která je uznána dočasně práce neschopnou a pracovní rehabilitaci jí doporučil ošetřující lékař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Osoba, která v rámci kontrolní lékařské prohlídky přestala být invalidní a PR jí doporučila OSSZ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cs-CZ" dirty="0"/>
              <a:t>Osoba, který byla orgánem sociálního zabezpečení posouzena, že již není invalidní, a to po dobu 12 měsíců ode dne tohoto posouzení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3BCF9D7E-C9ED-074B-A71C-4471E99189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9721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Žádost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3588603"/>
            <a:ext cx="4753064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 </a:t>
            </a:r>
            <a:r>
              <a:rPr lang="cs-CZ" dirty="0" err="1"/>
              <a:t>ergodiagnostické</a:t>
            </a:r>
            <a:r>
              <a:rPr lang="cs-CZ" dirty="0"/>
              <a:t> vyšetření může požádat: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ÚP (v rámci přehodnocení zdrav. stavu)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lékař (např. posudkový)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pacient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Hradí ten, kdo žádá.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866CA034-724C-D141-BC71-EF9C91D3CE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225" r="142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10136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V </a:t>
            </a:r>
            <a:r>
              <a:rPr lang="cs-CZ" sz="3600" b="1" dirty="0" err="1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předpracovní</a:t>
            </a:r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 RHB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896104"/>
            <a:ext cx="4753064" cy="31393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součástí rehabilitačního procesu prolínající se bezprostředně s léčebnou rehabilitací v bodě jejího ukončení na podkladě již nelepšících se funkčních testů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indikuje rehabilitační či jiný ošetřující lékař, ale třeba i posudkový lékař před vynesením rozhodnutí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výstupem může být návrh úpravy dosavadního pracovního místa, návrh nového zaměstnání, ale také návrh zařazení do pracovní rehabilitace či návrh další léčby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BB3C4F8F-A135-BD40-9842-133606294B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9572" r="295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565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FA89BDA-EA67-5647-9653-317653F9F842}"/>
              </a:ext>
            </a:extLst>
          </p:cNvPr>
          <p:cNvSpPr txBox="1">
            <a:spLocks/>
          </p:cNvSpPr>
          <p:nvPr/>
        </p:nvSpPr>
        <p:spPr>
          <a:xfrm>
            <a:off x="1588" y="1"/>
            <a:ext cx="4905375" cy="6858000"/>
          </a:xfrm>
          <a:custGeom>
            <a:avLst/>
            <a:gdLst>
              <a:gd name="connsiteX0" fmla="*/ 2499956 w 9810749"/>
              <a:gd name="connsiteY0" fmla="*/ 0 h 13715999"/>
              <a:gd name="connsiteX1" fmla="*/ 8323390 w 9810749"/>
              <a:gd name="connsiteY1" fmla="*/ 0 h 13715999"/>
              <a:gd name="connsiteX2" fmla="*/ 8379367 w 9810749"/>
              <a:gd name="connsiteY2" fmla="*/ 50185 h 13715999"/>
              <a:gd name="connsiteX3" fmla="*/ 9288339 w 9810749"/>
              <a:gd name="connsiteY3" fmla="*/ 5720798 h 13715999"/>
              <a:gd name="connsiteX4" fmla="*/ 8630311 w 9810749"/>
              <a:gd name="connsiteY4" fmla="*/ 13698167 h 13715999"/>
              <a:gd name="connsiteX5" fmla="*/ 8615327 w 9810749"/>
              <a:gd name="connsiteY5" fmla="*/ 13715999 h 13715999"/>
              <a:gd name="connsiteX6" fmla="*/ 3441992 w 9810749"/>
              <a:gd name="connsiteY6" fmla="*/ 13715999 h 13715999"/>
              <a:gd name="connsiteX7" fmla="*/ 3318247 w 9810749"/>
              <a:gd name="connsiteY7" fmla="*/ 13592835 h 13715999"/>
              <a:gd name="connsiteX8" fmla="*/ 295523 w 9810749"/>
              <a:gd name="connsiteY8" fmla="*/ 12067053 h 13715999"/>
              <a:gd name="connsiteX9" fmla="*/ 0 w 9810749"/>
              <a:gd name="connsiteY9" fmla="*/ 12060915 h 13715999"/>
              <a:gd name="connsiteX10" fmla="*/ 0 w 9810749"/>
              <a:gd name="connsiteY10" fmla="*/ 3018769 h 13715999"/>
              <a:gd name="connsiteX11" fmla="*/ 170603 w 9810749"/>
              <a:gd name="connsiteY11" fmla="*/ 2818167 h 13715999"/>
              <a:gd name="connsiteX12" fmla="*/ 2419785 w 9810749"/>
              <a:gd name="connsiteY12" fmla="*/ 62853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810749" h="13715999">
                <a:moveTo>
                  <a:pt x="2499956" y="0"/>
                </a:moveTo>
                <a:lnTo>
                  <a:pt x="8323390" y="0"/>
                </a:lnTo>
                <a:lnTo>
                  <a:pt x="8379367" y="50185"/>
                </a:lnTo>
                <a:cubicBezTo>
                  <a:pt x="9778502" y="1393911"/>
                  <a:pt x="10289371" y="3716402"/>
                  <a:pt x="9288339" y="5720798"/>
                </a:cubicBezTo>
                <a:cubicBezTo>
                  <a:pt x="7886393" y="8527167"/>
                  <a:pt x="10806957" y="10914948"/>
                  <a:pt x="8630311" y="13698167"/>
                </a:cubicBezTo>
                <a:lnTo>
                  <a:pt x="8615327" y="13715999"/>
                </a:lnTo>
                <a:lnTo>
                  <a:pt x="3441992" y="13715999"/>
                </a:lnTo>
                <a:lnTo>
                  <a:pt x="3318247" y="13592835"/>
                </a:lnTo>
                <a:cubicBezTo>
                  <a:pt x="2379913" y="12680792"/>
                  <a:pt x="1528169" y="12133652"/>
                  <a:pt x="295523" y="12067053"/>
                </a:cubicBezTo>
                <a:lnTo>
                  <a:pt x="0" y="12060915"/>
                </a:lnTo>
                <a:lnTo>
                  <a:pt x="0" y="3018769"/>
                </a:lnTo>
                <a:lnTo>
                  <a:pt x="170603" y="2818167"/>
                </a:lnTo>
                <a:cubicBezTo>
                  <a:pt x="1024765" y="1772550"/>
                  <a:pt x="1579903" y="785682"/>
                  <a:pt x="2419785" y="62853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  <a:ln>
            <a:noFill/>
          </a:ln>
          <a:effectLst/>
        </p:spPr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EBC1B88-96AD-F145-A48E-232DF1B7B3F2}"/>
              </a:ext>
            </a:extLst>
          </p:cNvPr>
          <p:cNvSpPr/>
          <p:nvPr/>
        </p:nvSpPr>
        <p:spPr>
          <a:xfrm>
            <a:off x="6423653" y="2600655"/>
            <a:ext cx="4752754" cy="3413051"/>
          </a:xfrm>
          <a:prstGeom prst="roundRect">
            <a:avLst>
              <a:gd name="adj" fmla="val 8405"/>
            </a:avLst>
          </a:prstGeom>
          <a:solidFill>
            <a:schemeClr val="bg2"/>
          </a:solidFill>
          <a:ln>
            <a:noFill/>
          </a:ln>
          <a:effectLst>
            <a:outerShdw blurRad="635000" algn="ctr" rotWithShape="0">
              <a:srgbClr val="898989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9F8B3A-A2E7-AF44-81ED-A2A04C256401}"/>
              </a:ext>
            </a:extLst>
          </p:cNvPr>
          <p:cNvSpPr/>
          <p:nvPr/>
        </p:nvSpPr>
        <p:spPr>
          <a:xfrm>
            <a:off x="7223123" y="844295"/>
            <a:ext cx="1124653" cy="1124653"/>
          </a:xfrm>
          <a:prstGeom prst="ellipse">
            <a:avLst/>
          </a:prstGeom>
          <a:solidFill>
            <a:srgbClr val="5422C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Poppins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CACF72-4903-F144-843E-B743C9D2895A}"/>
              </a:ext>
            </a:extLst>
          </p:cNvPr>
          <p:cNvSpPr txBox="1"/>
          <p:nvPr/>
        </p:nvSpPr>
        <p:spPr>
          <a:xfrm>
            <a:off x="6423653" y="1260786"/>
            <a:ext cx="4752753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cs-CZ" sz="3600" b="1" dirty="0">
                <a:solidFill>
                  <a:srgbClr val="131313"/>
                </a:solidFill>
                <a:ea typeface="Arimo" panose="020B0604020202020204" pitchFamily="34" charset="0"/>
                <a:cs typeface="Poppins" pitchFamily="2" charset="77"/>
              </a:rPr>
              <a:t>V pracovní RHB</a:t>
            </a:r>
            <a:endParaRPr lang="en-US" sz="3600" b="1" dirty="0">
              <a:solidFill>
                <a:srgbClr val="131313"/>
              </a:solidFill>
              <a:ea typeface="Arimo" panose="020B0604020202020204" pitchFamily="34" charset="0"/>
              <a:cs typeface="Poppins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521490-E300-984D-B012-AB5FD0788790}"/>
              </a:ext>
            </a:extLst>
          </p:cNvPr>
          <p:cNvSpPr txBox="1"/>
          <p:nvPr/>
        </p:nvSpPr>
        <p:spPr>
          <a:xfrm>
            <a:off x="6423342" y="2980742"/>
            <a:ext cx="4753064" cy="29700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vhodná jako součást širšího poradenského či motivačního programu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probíhá u osob v evidenci ÚP s některým z přiznaných statutů zdravotního znevýhodnění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Ideálně až tehdy selhala‐li </a:t>
            </a:r>
            <a:r>
              <a:rPr lang="cs-CZ" sz="1700" dirty="0" err="1"/>
              <a:t>předpracovní</a:t>
            </a:r>
            <a:r>
              <a:rPr lang="cs-CZ" sz="1700" dirty="0"/>
              <a:t> rehabilitace nebo v případech, kdy </a:t>
            </a:r>
            <a:r>
              <a:rPr lang="cs-CZ" sz="1700" dirty="0" err="1"/>
              <a:t>předpracovní</a:t>
            </a:r>
            <a:r>
              <a:rPr lang="cs-CZ" sz="1700" dirty="0"/>
              <a:t> rehabilitace nemohla objektivně proběhnout u motivovaných osob s jasně vyjádřenými odpovědnostmi klienta i zúčastněných organizací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700" dirty="0"/>
              <a:t>indikuje ÚP či jiný subjekt, v rámci přehodnocení zdravotního stavu event. i posudkový lékař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236DEB1-8DFF-9E42-9C60-1F4242A4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34" y="1168399"/>
            <a:ext cx="3151208" cy="4610101"/>
          </a:xfrm>
          <a:prstGeom prst="rect">
            <a:avLst/>
          </a:prstGeom>
        </p:spPr>
      </p:pic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D0E21C2D-46CB-8042-BE10-F4389AD50D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498" r="204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2842177"/>
      </p:ext>
    </p:extLst>
  </p:cSld>
  <p:clrMapOvr>
    <a:masterClrMapping/>
  </p:clrMapOvr>
</p:sld>
</file>

<file path=ppt/theme/theme1.xml><?xml version="1.0" encoding="utf-8"?>
<a:theme xmlns:a="http://schemas.openxmlformats.org/drawingml/2006/main" name="Odznáček">
  <a:themeElements>
    <a:clrScheme name="Odznáček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Odznáček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dznáč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{CA462AB4-DCA1-3349-B0F1-2811B4BEF728}tf10001071</Template>
  <TotalTime>1489</TotalTime>
  <Words>1626</Words>
  <Application>Microsoft Macintosh PowerPoint</Application>
  <PresentationFormat>Širokoúhlá obrazovka</PresentationFormat>
  <Paragraphs>197</Paragraphs>
  <Slides>45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45</vt:i4>
      </vt:variant>
    </vt:vector>
  </HeadingPairs>
  <TitlesOfParts>
    <vt:vector size="52" baseType="lpstr">
      <vt:lpstr>Arial</vt:lpstr>
      <vt:lpstr>Arimo</vt:lpstr>
      <vt:lpstr>Gill Sans MT</vt:lpstr>
      <vt:lpstr>Impact</vt:lpstr>
      <vt:lpstr>Poppins</vt:lpstr>
      <vt:lpstr>Poppins Light</vt:lpstr>
      <vt:lpstr>Odznáček</vt:lpstr>
      <vt:lpstr>Ergodiagnostika</vt:lpstr>
      <vt:lpstr>Prezentace aplikace PowerPoint</vt:lpstr>
      <vt:lpstr>Prezentace aplikace PowerPoint</vt:lpstr>
      <vt:lpstr>Prezentace aplikace PowerPoint</vt:lpstr>
      <vt:lpstr>Ergodiagnostická centra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Purdue Pegboard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Posudková činnost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Rehabilitace</dc:title>
  <dc:creator>Pavel Soporský</dc:creator>
  <cp:lastModifiedBy>Vlaďka Soporská</cp:lastModifiedBy>
  <cp:revision>96</cp:revision>
  <dcterms:created xsi:type="dcterms:W3CDTF">2022-02-26T16:55:02Z</dcterms:created>
  <dcterms:modified xsi:type="dcterms:W3CDTF">2023-04-05T12:43:53Z</dcterms:modified>
</cp:coreProperties>
</file>