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40" r:id="rId3"/>
    <p:sldId id="260" r:id="rId4"/>
    <p:sldId id="27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8" r:id="rId15"/>
    <p:sldId id="274" r:id="rId16"/>
    <p:sldId id="275" r:id="rId17"/>
    <p:sldId id="276" r:id="rId18"/>
    <p:sldId id="280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3" r:id="rId39"/>
    <p:sldId id="304" r:id="rId40"/>
    <p:sldId id="305" r:id="rId41"/>
    <p:sldId id="306" r:id="rId42"/>
    <p:sldId id="307" r:id="rId43"/>
    <p:sldId id="308" r:id="rId44"/>
    <p:sldId id="310" r:id="rId45"/>
    <p:sldId id="311" r:id="rId46"/>
    <p:sldId id="312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B7CE9-60C5-498B-986F-DFD7C1E01277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2A78B-C1CB-4FD1-832D-4092D2DAC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8559D-AFCF-4A7C-A87E-2CDD8A7EB93C}" type="slidenum">
              <a:rPr lang="en-US"/>
              <a:pPr/>
              <a:t>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1AE59-3917-4863-8E6E-5CC4A532C855}" type="slidenum">
              <a:rPr lang="cs-CZ" smtClean="0">
                <a:latin typeface="Arial" pitchFamily="34" charset="0"/>
              </a:rPr>
              <a:pPr/>
              <a:t>48</a:t>
            </a:fld>
            <a:endParaRPr lang="cs-CZ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90471" tIns="44441" rIns="90471" bIns="44441"/>
          <a:lstStyle/>
          <a:p>
            <a:pPr eaLnBrk="1" hangingPunct="1"/>
            <a:r>
              <a:rPr lang="en-US" b="1">
                <a:latin typeface="Arial" pitchFamily="34" charset="0"/>
              </a:rPr>
              <a:t>9. Principles of Chemotherapy: Aim of Combination Therapy </a:t>
            </a:r>
          </a:p>
          <a:p>
            <a:pPr eaLnBrk="1" hangingPunct="1"/>
            <a:r>
              <a:rPr lang="en-US">
                <a:latin typeface="Arial" pitchFamily="34" charset="0"/>
              </a:rPr>
              <a:t>The aim of combination therapy is to increase efficacy while keeping an acceptable safety profile. For example, two drugs in a combination therapy may have different mechanisms of action, and/or limiting drug resistance. </a:t>
            </a:r>
          </a:p>
          <a:p>
            <a:pPr eaLnBrk="1" hangingPunct="1"/>
            <a:endParaRPr lang="en-US">
              <a:latin typeface="Arial" pitchFamily="34" charset="0"/>
            </a:endParaRPr>
          </a:p>
          <a:p>
            <a:pPr eaLnBrk="1" hangingPunct="1"/>
            <a:endParaRPr lang="en-US" b="1">
              <a:latin typeface="Arial" pitchFamily="34" charset="0"/>
            </a:endParaRPr>
          </a:p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6107-5A5D-4FA8-AF64-A762A7632F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53F99-CC61-47FF-B2D8-453585B663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2063-4117-4F88-B2C8-79FEE790D1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4215-C7CE-4D7A-BA01-0D6D1AB9626B}" type="datetimeFigureOut">
              <a:rPr lang="cs-CZ" smtClean="0"/>
              <a:pPr/>
              <a:t>21. 3. 2021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6D95-D5E0-4CCD-8D60-9CD63B59D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/>
          <a:lstStyle/>
          <a:p>
            <a:r>
              <a:rPr lang="cs-CZ" dirty="0"/>
              <a:t>Farmakoterapie v léčbě bolesti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Iva Tomášková</a:t>
            </a:r>
          </a:p>
          <a:p>
            <a:r>
              <a:rPr lang="cs-CZ" b="1" dirty="0" err="1"/>
              <a:t>FSpS</a:t>
            </a:r>
            <a:endParaRPr lang="cs-CZ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intenzivní farmakologický přístup</a:t>
            </a:r>
          </a:p>
          <a:p>
            <a:endParaRPr lang="cs-CZ" dirty="0"/>
          </a:p>
          <a:p>
            <a:r>
              <a:rPr lang="cs-CZ" dirty="0"/>
              <a:t>začínáme velkými dávkami dostatečně účinných analgetik a dávku postupně snižujeme</a:t>
            </a:r>
          </a:p>
          <a:p>
            <a:endParaRPr lang="cs-CZ" dirty="0"/>
          </a:p>
          <a:p>
            <a:r>
              <a:rPr lang="cs-CZ" dirty="0"/>
              <a:t>nutnost pravidelného hodnocení bolesti</a:t>
            </a:r>
          </a:p>
          <a:p>
            <a:endParaRPr lang="cs-CZ" dirty="0"/>
          </a:p>
          <a:p>
            <a:r>
              <a:rPr lang="cs-CZ" dirty="0"/>
              <a:t>koncept PCA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PCA-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controled</a:t>
            </a:r>
            <a:r>
              <a:rPr lang="cs-CZ" dirty="0"/>
              <a:t> </a:t>
            </a:r>
            <a:r>
              <a:rPr lang="cs-CZ" dirty="0" err="1"/>
              <a:t>analgesia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62880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silný </a:t>
            </a:r>
            <a:r>
              <a:rPr lang="cs-CZ" dirty="0" err="1"/>
              <a:t>opioid</a:t>
            </a:r>
            <a:r>
              <a:rPr lang="cs-CZ" dirty="0"/>
              <a:t> : morfin, </a:t>
            </a:r>
            <a:r>
              <a:rPr lang="cs-CZ" dirty="0" err="1"/>
              <a:t>piritramid</a:t>
            </a:r>
            <a:r>
              <a:rPr lang="cs-CZ" dirty="0"/>
              <a:t>,  </a:t>
            </a:r>
            <a:r>
              <a:rPr lang="cs-CZ" dirty="0" err="1"/>
              <a:t>fentanyl</a:t>
            </a: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aplikace i.v. ( spíše výjimečně s.</a:t>
            </a:r>
            <a:r>
              <a:rPr lang="cs-CZ" dirty="0" err="1"/>
              <a:t>c</a:t>
            </a:r>
            <a:r>
              <a:rPr lang="cs-CZ" dirty="0"/>
              <a:t>.)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pacient si aplikuje dávku dle potřeby, někdy kombinace s kontinuálním podáním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spotřeba </a:t>
            </a:r>
            <a:r>
              <a:rPr lang="cs-CZ" dirty="0" err="1"/>
              <a:t>opioidu</a:t>
            </a:r>
            <a:r>
              <a:rPr lang="cs-CZ" dirty="0"/>
              <a:t> je menší, než při aplikacích dávek „dle potřeby“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větší spokojenost s léčbou (pocit „kontroly“ nad situací)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96423"/>
            <a:ext cx="5400600" cy="280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bolest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trvá déle než 3 měsíce</a:t>
            </a:r>
          </a:p>
          <a:p>
            <a:r>
              <a:rPr lang="cs-CZ" dirty="0"/>
              <a:t>není „ přímá úměra“ mezi intenzitou bolesti a velikostí „tkáňového“ poškození </a:t>
            </a:r>
          </a:p>
          <a:p>
            <a:r>
              <a:rPr lang="cs-CZ" u="sng" dirty="0"/>
              <a:t>významné změny v NS </a:t>
            </a:r>
          </a:p>
          <a:p>
            <a:r>
              <a:rPr lang="cs-CZ" dirty="0"/>
              <a:t>periferní a centrální </a:t>
            </a:r>
            <a:r>
              <a:rPr lang="cs-CZ" dirty="0" err="1"/>
              <a:t>senzitizace</a:t>
            </a:r>
            <a:endParaRPr lang="cs-CZ" dirty="0"/>
          </a:p>
          <a:p>
            <a:r>
              <a:rPr lang="cs-CZ" dirty="0"/>
              <a:t>změny ve vnímání a vyjadřování bolesti</a:t>
            </a:r>
          </a:p>
          <a:p>
            <a:r>
              <a:rPr lang="cs-CZ" dirty="0"/>
              <a:t>úzkost, deprese, </a:t>
            </a:r>
            <a:r>
              <a:rPr lang="cs-CZ" dirty="0" err="1"/>
              <a:t>dekondice</a:t>
            </a:r>
            <a:r>
              <a:rPr lang="cs-CZ" dirty="0"/>
              <a:t> 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akutní bolest je symptom</a:t>
            </a:r>
          </a:p>
          <a:p>
            <a:endParaRPr lang="cs-CZ" dirty="0"/>
          </a:p>
          <a:p>
            <a:r>
              <a:rPr lang="cs-CZ" dirty="0"/>
              <a:t>chronická bolest je „nemoc“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bolest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nádorová </a:t>
            </a:r>
          </a:p>
          <a:p>
            <a:r>
              <a:rPr lang="cs-CZ" dirty="0"/>
              <a:t>nenádorová (VAS, </a:t>
            </a:r>
            <a:r>
              <a:rPr lang="cs-CZ" dirty="0" err="1"/>
              <a:t>artroza</a:t>
            </a:r>
            <a:r>
              <a:rPr lang="cs-CZ" dirty="0"/>
              <a:t>, artritida, </a:t>
            </a:r>
            <a:r>
              <a:rPr lang="cs-CZ" dirty="0" err="1"/>
              <a:t>fibromylagie</a:t>
            </a:r>
            <a:r>
              <a:rPr lang="cs-CZ" dirty="0"/>
              <a:t>, bolesti hlavy)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chronické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odstranění příčiny (často nelze zcela)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komplexní bio-psycho-</a:t>
            </a:r>
            <a:r>
              <a:rPr lang="cs-CZ" dirty="0" err="1"/>
              <a:t>socio</a:t>
            </a:r>
            <a:r>
              <a:rPr lang="cs-CZ" dirty="0"/>
              <a:t>-spirituální přístup</a:t>
            </a:r>
          </a:p>
          <a:p>
            <a:pPr marL="514350" indent="-514350"/>
            <a:r>
              <a:rPr lang="cs-CZ" sz="2800" i="1" dirty="0"/>
              <a:t>zmírnění bolesti</a:t>
            </a:r>
          </a:p>
          <a:p>
            <a:pPr marL="514350" indent="-514350"/>
            <a:r>
              <a:rPr lang="cs-CZ" sz="2800" i="1" dirty="0"/>
              <a:t>efektivní </a:t>
            </a:r>
            <a:r>
              <a:rPr lang="cs-CZ" sz="2800" i="1" dirty="0" err="1"/>
              <a:t>coping</a:t>
            </a:r>
            <a:r>
              <a:rPr lang="cs-CZ" sz="2800" i="1" dirty="0"/>
              <a:t> (naučit pacienta žít s bolestí)</a:t>
            </a:r>
          </a:p>
          <a:p>
            <a:pPr marL="514350" indent="-514350"/>
            <a:endParaRPr lang="cs-CZ" sz="2800" i="1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zmírnění bolesti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farmakoterapie</a:t>
            </a:r>
          </a:p>
          <a:p>
            <a:r>
              <a:rPr lang="cs-CZ" i="1" dirty="0"/>
              <a:t>poradenství</a:t>
            </a:r>
          </a:p>
          <a:p>
            <a:r>
              <a:rPr lang="cs-CZ" i="1" dirty="0"/>
              <a:t>psychoterapie</a:t>
            </a:r>
          </a:p>
          <a:p>
            <a:r>
              <a:rPr lang="cs-CZ" i="1" dirty="0"/>
              <a:t>RHB  a fyzikální léčba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Farmakoterapie chronické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zásadní rozdíl v přístupu k nádorové a nenádorové  bolesti</a:t>
            </a:r>
          </a:p>
          <a:p>
            <a:r>
              <a:rPr lang="cs-CZ" dirty="0"/>
              <a:t>vycházíme z charakteru a intenzity bolesti </a:t>
            </a:r>
          </a:p>
          <a:p>
            <a:endParaRPr lang="cs-CZ" dirty="0"/>
          </a:p>
          <a:p>
            <a:r>
              <a:rPr lang="cs-CZ" dirty="0"/>
              <a:t>Charakter (předpokládaný patofyziologický mechanismus) </a:t>
            </a:r>
          </a:p>
          <a:p>
            <a:r>
              <a:rPr lang="cs-CZ" dirty="0"/>
              <a:t>Intenzita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Hodnocení intenzity bolesti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Vizuální analogová škála</a:t>
            </a:r>
            <a:r>
              <a:rPr lang="cs-CZ" sz="2800"/>
              <a:t> </a:t>
            </a:r>
          </a:p>
          <a:p>
            <a:pPr eaLnBrk="1" hangingPunct="1">
              <a:buFontTx/>
              <a:buNone/>
            </a:pPr>
            <a:endParaRPr lang="cs-CZ" sz="2800"/>
          </a:p>
        </p:txBody>
      </p:sp>
      <p:sp>
        <p:nvSpPr>
          <p:cNvPr id="12292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sz="2800" b="1"/>
          </a:p>
          <a:p>
            <a:pPr eaLnBrk="1" hangingPunct="1"/>
            <a:r>
              <a:rPr lang="cs-CZ" sz="2800" b="1"/>
              <a:t>Melzackova škála intenzity bolesti</a:t>
            </a:r>
          </a:p>
          <a:p>
            <a:pPr eaLnBrk="1" hangingPunct="1">
              <a:buFontTx/>
              <a:buNone/>
            </a:pPr>
            <a:r>
              <a:rPr lang="cs-CZ" sz="2800" b="1"/>
              <a:t> 	</a:t>
            </a:r>
            <a:r>
              <a:rPr lang="cs-CZ" sz="2800"/>
              <a:t>1)mírná		2)nepříjemná	3)silná </a:t>
            </a:r>
          </a:p>
          <a:p>
            <a:pPr eaLnBrk="1" hangingPunct="1">
              <a:buFontTx/>
              <a:buNone/>
            </a:pPr>
            <a:r>
              <a:rPr lang="cs-CZ" sz="2800"/>
              <a:t>	4)krutá		5)nesnesitelná bolest</a:t>
            </a:r>
          </a:p>
        </p:txBody>
      </p:sp>
      <p:pic>
        <p:nvPicPr>
          <p:cNvPr id="12293" name="Picture 5" descr="stupne_bole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05038"/>
            <a:ext cx="417671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11188" y="5373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Žebříček WHO ( 1986)</a:t>
            </a:r>
          </a:p>
        </p:txBody>
      </p:sp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228600" y="3105150"/>
            <a:ext cx="2895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u="sng" dirty="0"/>
              <a:t>1.st.mírná bolest</a:t>
            </a:r>
          </a:p>
          <a:p>
            <a:pPr algn="ctr">
              <a:spcBef>
                <a:spcPct val="50000"/>
              </a:spcBef>
            </a:pPr>
            <a:r>
              <a:rPr lang="cs-CZ" b="1" dirty="0" err="1"/>
              <a:t>Neopioidní</a:t>
            </a:r>
            <a:r>
              <a:rPr lang="cs-CZ" b="1" dirty="0"/>
              <a:t> analgetika (NA)</a:t>
            </a:r>
            <a:r>
              <a:rPr lang="cs-CZ" sz="2400" dirty="0">
                <a:latin typeface="Times New Roman" pitchFamily="18" charset="0"/>
              </a:rPr>
              <a:t>  </a:t>
            </a:r>
            <a:r>
              <a:rPr lang="cs-CZ" dirty="0"/>
              <a:t>paracetamol         </a:t>
            </a:r>
            <a:r>
              <a:rPr lang="cs-CZ" dirty="0" err="1"/>
              <a:t>metamizol</a:t>
            </a:r>
            <a:r>
              <a:rPr lang="cs-CZ" dirty="0"/>
              <a:t>          ibuprofen        </a:t>
            </a:r>
            <a:r>
              <a:rPr lang="cs-CZ" dirty="0" err="1"/>
              <a:t>diclofenak</a:t>
            </a:r>
            <a:r>
              <a:rPr lang="cs-CZ" dirty="0"/>
              <a:t>        </a:t>
            </a:r>
            <a:r>
              <a:rPr lang="cs-CZ" dirty="0" err="1"/>
              <a:t>naproxen</a:t>
            </a:r>
            <a:r>
              <a:rPr lang="cs-CZ" dirty="0"/>
              <a:t>         </a:t>
            </a:r>
            <a:r>
              <a:rPr lang="cs-CZ" dirty="0" err="1"/>
              <a:t>nimesulid</a:t>
            </a:r>
            <a:endParaRPr lang="cs-CZ" dirty="0"/>
          </a:p>
          <a:p>
            <a:pPr>
              <a:spcBef>
                <a:spcPct val="50000"/>
              </a:spcBef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124200" y="2438400"/>
            <a:ext cx="259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u="sng" dirty="0"/>
              <a:t>2.st. středně silná bolest</a:t>
            </a:r>
          </a:p>
          <a:p>
            <a:pPr algn="ctr">
              <a:spcBef>
                <a:spcPct val="50000"/>
              </a:spcBef>
            </a:pPr>
            <a:r>
              <a:rPr lang="cs-CZ" i="1" dirty="0"/>
              <a:t>„</a:t>
            </a:r>
            <a:r>
              <a:rPr lang="cs-CZ" b="1" dirty="0"/>
              <a:t>Slabé“ </a:t>
            </a:r>
            <a:r>
              <a:rPr lang="cs-CZ" b="1" dirty="0" err="1"/>
              <a:t>opioidy</a:t>
            </a:r>
            <a:r>
              <a:rPr lang="cs-CZ" b="1" dirty="0"/>
              <a:t> + NA</a:t>
            </a:r>
          </a:p>
          <a:p>
            <a:pPr algn="ctr">
              <a:spcBef>
                <a:spcPct val="50000"/>
              </a:spcBef>
            </a:pPr>
            <a:r>
              <a:rPr lang="cs-CZ" dirty="0" err="1"/>
              <a:t>Tramadol</a:t>
            </a:r>
            <a:endParaRPr lang="cs-CZ" dirty="0"/>
          </a:p>
          <a:p>
            <a:pPr algn="ctr">
              <a:spcBef>
                <a:spcPct val="50000"/>
              </a:spcBef>
            </a:pPr>
            <a:r>
              <a:rPr lang="cs-CZ" dirty="0"/>
              <a:t>Kodein</a:t>
            </a:r>
          </a:p>
          <a:p>
            <a:pPr algn="ctr">
              <a:spcBef>
                <a:spcPct val="50000"/>
              </a:spcBef>
            </a:pPr>
            <a:r>
              <a:rPr lang="cs-CZ" dirty="0" err="1"/>
              <a:t>Dihydrokodein</a:t>
            </a:r>
            <a:endParaRPr lang="cs-CZ" dirty="0"/>
          </a:p>
          <a:p>
            <a:pPr algn="ctr">
              <a:spcBef>
                <a:spcPct val="50000"/>
              </a:spcBef>
            </a:pPr>
            <a:r>
              <a:rPr lang="cs-CZ" dirty="0"/>
              <a:t>+/- </a:t>
            </a:r>
            <a:r>
              <a:rPr lang="cs-CZ" dirty="0" err="1"/>
              <a:t>neopioid</a:t>
            </a:r>
            <a:endParaRPr lang="cs-CZ" dirty="0"/>
          </a:p>
          <a:p>
            <a:pPr algn="ctr">
              <a:spcBef>
                <a:spcPct val="50000"/>
              </a:spcBef>
            </a:pPr>
            <a:r>
              <a:rPr lang="cs-CZ" dirty="0"/>
              <a:t>+/- </a:t>
            </a:r>
            <a:r>
              <a:rPr lang="cs-CZ" dirty="0" err="1"/>
              <a:t>koanalgetikum</a:t>
            </a:r>
            <a:endParaRPr lang="cs-CZ" dirty="0"/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6019800" y="1676400"/>
            <a:ext cx="29718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u="sng" dirty="0"/>
              <a:t>3.st. silná bolest</a:t>
            </a:r>
          </a:p>
          <a:p>
            <a:pPr algn="ctr">
              <a:spcBef>
                <a:spcPct val="50000"/>
              </a:spcBef>
            </a:pPr>
            <a:r>
              <a:rPr lang="cs-CZ" b="1" dirty="0"/>
              <a:t>„Silné“ </a:t>
            </a:r>
            <a:r>
              <a:rPr lang="cs-CZ" b="1" dirty="0" err="1"/>
              <a:t>opioidy</a:t>
            </a:r>
            <a:endParaRPr lang="cs-CZ" b="1" dirty="0"/>
          </a:p>
          <a:p>
            <a:pPr algn="ctr">
              <a:spcBef>
                <a:spcPct val="50000"/>
              </a:spcBef>
            </a:pPr>
            <a:r>
              <a:rPr lang="cs-CZ" dirty="0"/>
              <a:t>Morfin                           </a:t>
            </a:r>
            <a:r>
              <a:rPr lang="cs-CZ" dirty="0" err="1"/>
              <a:t>Fentanyl</a:t>
            </a:r>
            <a:r>
              <a:rPr lang="cs-CZ" dirty="0"/>
              <a:t>                     </a:t>
            </a:r>
            <a:r>
              <a:rPr lang="cs-CZ" dirty="0" err="1"/>
              <a:t>Oxycodon</a:t>
            </a:r>
            <a:r>
              <a:rPr lang="cs-CZ" dirty="0"/>
              <a:t>               </a:t>
            </a:r>
            <a:r>
              <a:rPr lang="cs-CZ" dirty="0" err="1"/>
              <a:t>Hydromorfon</a:t>
            </a:r>
            <a:r>
              <a:rPr lang="cs-CZ" dirty="0"/>
              <a:t>               </a:t>
            </a:r>
            <a:r>
              <a:rPr lang="cs-CZ" dirty="0" err="1"/>
              <a:t>Buprenorfin</a:t>
            </a:r>
            <a:r>
              <a:rPr lang="cs-CZ" dirty="0"/>
              <a:t>                    </a:t>
            </a:r>
            <a:r>
              <a:rPr lang="cs-CZ" dirty="0" err="1"/>
              <a:t>Pethidin</a:t>
            </a:r>
            <a:r>
              <a:rPr lang="cs-CZ" dirty="0"/>
              <a:t> </a:t>
            </a:r>
            <a:r>
              <a:rPr lang="cs-CZ" dirty="0" err="1"/>
              <a:t>Piritramid</a:t>
            </a:r>
            <a:r>
              <a:rPr lang="cs-CZ" dirty="0"/>
              <a:t> </a:t>
            </a:r>
            <a:r>
              <a:rPr lang="cs-CZ" dirty="0" err="1"/>
              <a:t>Sufentanyl</a:t>
            </a:r>
            <a:r>
              <a:rPr lang="cs-CZ" dirty="0"/>
              <a:t> </a:t>
            </a:r>
            <a:r>
              <a:rPr lang="cs-CZ" dirty="0" err="1"/>
              <a:t>Alfentanyl</a:t>
            </a:r>
            <a:r>
              <a:rPr lang="cs-CZ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cs-CZ" dirty="0"/>
              <a:t>+/- </a:t>
            </a:r>
            <a:r>
              <a:rPr lang="cs-CZ" dirty="0" err="1"/>
              <a:t>neopioid</a:t>
            </a:r>
            <a:endParaRPr lang="cs-CZ" dirty="0"/>
          </a:p>
          <a:p>
            <a:pPr algn="ctr">
              <a:spcBef>
                <a:spcPct val="50000"/>
              </a:spcBef>
            </a:pPr>
            <a:r>
              <a:rPr lang="cs-CZ" dirty="0"/>
              <a:t>+/- </a:t>
            </a:r>
            <a:r>
              <a:rPr lang="cs-CZ" dirty="0" err="1"/>
              <a:t>koanalgetikum</a:t>
            </a:r>
            <a:endParaRPr lang="cs-CZ" dirty="0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flipV="1">
            <a:off x="2819400" y="2971800"/>
            <a:ext cx="457200" cy="3048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 flipV="1">
            <a:off x="5867400" y="2133600"/>
            <a:ext cx="685800" cy="381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9" grpId="0" autoUpdateAnimBg="0"/>
      <p:bldP spid="579590" grpId="0" autoUpdateAnimBg="0"/>
      <p:bldP spid="5795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648-37EC-4441-B49B-9A5DC8F1918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Bolest jako symptom</a:t>
            </a:r>
            <a:endParaRPr lang="en-US" sz="32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888"/>
            <a:ext cx="8229600" cy="4170412"/>
          </a:xfrm>
        </p:spPr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  <a:latin typeface="Garamond" pitchFamily="18" charset="0"/>
              </a:rPr>
              <a:t>bolest</a:t>
            </a:r>
            <a:r>
              <a:rPr lang="cs-CZ" sz="2400" b="1" dirty="0">
                <a:latin typeface="Garamond" pitchFamily="18" charset="0"/>
              </a:rPr>
              <a:t> je nepříjemný smyslový a emoční zážitek spojený se skutečným nebo potenciálním poškozením tkáně, bolest je vždy subjektivní </a:t>
            </a:r>
            <a:r>
              <a:rPr lang="cs-CZ" sz="2400" dirty="0">
                <a:latin typeface="Garamond" pitchFamily="18" charset="0"/>
              </a:rPr>
              <a:t>(definice IASP z roku 1994)</a:t>
            </a:r>
          </a:p>
          <a:p>
            <a:pPr>
              <a:buFont typeface="Wingdings" pitchFamily="2" charset="2"/>
              <a:buNone/>
            </a:pPr>
            <a:endParaRPr lang="cs-CZ" sz="2400" dirty="0">
              <a:latin typeface="Garamond" pitchFamily="18" charset="0"/>
            </a:endParaRPr>
          </a:p>
          <a:p>
            <a:r>
              <a:rPr lang="cs-CZ" sz="2400" dirty="0">
                <a:latin typeface="Garamond" pitchFamily="18" charset="0"/>
              </a:rPr>
              <a:t>má zásadní vliv na momentální komfort, náladu, naději a motivaci pacienta k životu i jeho případné spolupráci při léčbě</a:t>
            </a:r>
          </a:p>
          <a:p>
            <a:endParaRPr lang="cs-CZ" sz="2400" dirty="0">
              <a:latin typeface="Garamond" pitchFamily="18" charset="0"/>
            </a:endParaRPr>
          </a:p>
          <a:p>
            <a:r>
              <a:rPr lang="cs-CZ" sz="2400" b="1" dirty="0">
                <a:latin typeface="Garamond" pitchFamily="18" charset="0"/>
              </a:rPr>
              <a:t>neléčená bolest </a:t>
            </a:r>
            <a:r>
              <a:rPr lang="cs-CZ" sz="2400" dirty="0">
                <a:latin typeface="Garamond" pitchFamily="18" charset="0"/>
              </a:rPr>
              <a:t>vede ke snížení hybnosti, nechutenství, malnutrici a sociální izolaci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…žebříček WHO..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v pravidelných intervalech</a:t>
            </a:r>
          </a:p>
          <a:p>
            <a:pPr eaLnBrk="1" hangingPunct="1"/>
            <a:r>
              <a:rPr lang="cs-CZ"/>
              <a:t>co nejméně invazivně</a:t>
            </a:r>
          </a:p>
          <a:p>
            <a:pPr eaLnBrk="1" hangingPunct="1"/>
            <a:r>
              <a:rPr lang="cs-CZ"/>
              <a:t>Individuální titrace</a:t>
            </a:r>
          </a:p>
          <a:p>
            <a:pPr eaLnBrk="1" hangingPunct="1"/>
            <a:r>
              <a:rPr lang="cs-CZ"/>
              <a:t>Kombinace farmakologických a nefarmakologických postupů ( např. fyzikální léčba, podpůrná psychoterapie)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Neopioidní analgetika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Velké rozdíly v účinku  a NÚ mezi pacienty</a:t>
            </a:r>
          </a:p>
          <a:p>
            <a:pPr eaLnBrk="1" hangingPunct="1"/>
            <a:r>
              <a:rPr lang="cs-CZ"/>
              <a:t>Postupovat metodou pokus-omyl</a:t>
            </a:r>
          </a:p>
          <a:p>
            <a:pPr eaLnBrk="1" hangingPunct="1"/>
            <a:r>
              <a:rPr lang="cs-CZ"/>
              <a:t>Není vhodné je navzájem kombinovat</a:t>
            </a:r>
          </a:p>
          <a:p>
            <a:pPr eaLnBrk="1" hangingPunct="1"/>
            <a:r>
              <a:rPr lang="cs-CZ"/>
              <a:t>Existuje „ stropová dávka“</a:t>
            </a:r>
          </a:p>
          <a:p>
            <a:pPr eaLnBrk="1" hangingPunct="1"/>
            <a:r>
              <a:rPr lang="cs-CZ"/>
              <a:t>Nezapomínejme na paracetamol</a:t>
            </a:r>
          </a:p>
          <a:p>
            <a:pPr eaLnBrk="1" hangingPunct="1"/>
            <a:r>
              <a:rPr lang="cs-CZ"/>
              <a:t>Ibuprofen a diclofenac mají dobrý poměr AÚ/NÚ/cena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„Slabé“ opioidy ( 2.stupeň WHO)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/>
              <a:t>Tramadol </a:t>
            </a:r>
          </a:p>
          <a:p>
            <a:pPr eaLnBrk="1" hangingPunct="1"/>
            <a:r>
              <a:rPr lang="cs-CZ"/>
              <a:t>Různé lékové formy</a:t>
            </a:r>
          </a:p>
          <a:p>
            <a:pPr eaLnBrk="1" hangingPunct="1"/>
            <a:r>
              <a:rPr lang="cs-CZ"/>
              <a:t>Dobrý profil NÚ</a:t>
            </a:r>
          </a:p>
          <a:p>
            <a:pPr eaLnBrk="1" hangingPunct="1"/>
            <a:r>
              <a:rPr lang="cs-CZ"/>
              <a:t>Max denní dávka 400mg/den p.o</a:t>
            </a:r>
          </a:p>
          <a:p>
            <a:pPr eaLnBrk="1" hangingPunct="1"/>
            <a:r>
              <a:rPr lang="cs-CZ"/>
              <a:t>Poměr p.o.: s.c., i.v. ….1,5-2:1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/>
              <a:t>Mozek (CNS) „rozhoduje“ o intenzitě bolesti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8638" y="1125538"/>
            <a:ext cx="5546725" cy="4751387"/>
          </a:xfrm>
        </p:spPr>
      </p:pic>
      <p:sp>
        <p:nvSpPr>
          <p:cNvPr id="20484" name="TextovéPole 5"/>
          <p:cNvSpPr txBox="1">
            <a:spLocks noChangeArrowheads="1"/>
          </p:cNvSpPr>
          <p:nvPr/>
        </p:nvSpPr>
        <p:spPr bwMode="auto">
          <a:xfrm flipH="1">
            <a:off x="755650" y="1989138"/>
            <a:ext cx="201612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2400" dirty="0">
                <a:latin typeface="+mn-lt"/>
              </a:rPr>
              <a:t>Zdroj bolesti (úraz, zánět, nádor)</a:t>
            </a:r>
          </a:p>
        </p:txBody>
      </p:sp>
      <p:sp>
        <p:nvSpPr>
          <p:cNvPr id="23557" name="TextovéPole 9"/>
          <p:cNvSpPr txBox="1">
            <a:spLocks noChangeArrowheads="1"/>
          </p:cNvSpPr>
          <p:nvPr/>
        </p:nvSpPr>
        <p:spPr bwMode="auto">
          <a:xfrm>
            <a:off x="5724525" y="1700213"/>
            <a:ext cx="15113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cs-CZ" sz="2400">
              <a:latin typeface="Times New Roman" pitchFamily="18" charset="0"/>
            </a:endParaRPr>
          </a:p>
        </p:txBody>
      </p:sp>
      <p:sp>
        <p:nvSpPr>
          <p:cNvPr id="20486" name="TextovéPole 6"/>
          <p:cNvSpPr txBox="1">
            <a:spLocks noChangeArrowheads="1"/>
          </p:cNvSpPr>
          <p:nvPr/>
        </p:nvSpPr>
        <p:spPr bwMode="auto">
          <a:xfrm>
            <a:off x="5435600" y="1700213"/>
            <a:ext cx="3024188" cy="1077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1600" dirty="0">
                <a:latin typeface="+mn-lt"/>
              </a:rPr>
              <a:t>3. Mozek bolest interpretuje: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cs-CZ" sz="1600" dirty="0">
                <a:latin typeface="+mn-lt"/>
              </a:rPr>
              <a:t>lokalizace,intenzita,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cs-CZ" sz="1600" dirty="0">
                <a:latin typeface="+mn-lt"/>
              </a:rPr>
              <a:t>charakter  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cs-CZ" sz="1600" dirty="0">
                <a:latin typeface="+mn-lt"/>
              </a:rPr>
              <a:t>význam</a:t>
            </a:r>
          </a:p>
        </p:txBody>
      </p:sp>
      <p:sp>
        <p:nvSpPr>
          <p:cNvPr id="23559" name="TextovéPole 10"/>
          <p:cNvSpPr txBox="1">
            <a:spLocks noChangeArrowheads="1"/>
          </p:cNvSpPr>
          <p:nvPr/>
        </p:nvSpPr>
        <p:spPr bwMode="auto">
          <a:xfrm>
            <a:off x="5940425" y="3933825"/>
            <a:ext cx="3203575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/>
              <a:t>4.Mozek vysílá impulsy, které </a:t>
            </a:r>
            <a:r>
              <a:rPr lang="cs-CZ" u="sng"/>
              <a:t>tlumí nebo zesiluje </a:t>
            </a:r>
            <a:r>
              <a:rPr lang="cs-CZ"/>
              <a:t>další přenos bolesti  a vyvolávají další reakce</a:t>
            </a:r>
          </a:p>
        </p:txBody>
      </p:sp>
      <p:sp>
        <p:nvSpPr>
          <p:cNvPr id="23560" name="TextovéPole 11"/>
          <p:cNvSpPr txBox="1">
            <a:spLocks noChangeArrowheads="1"/>
          </p:cNvSpPr>
          <p:nvPr/>
        </p:nvSpPr>
        <p:spPr bwMode="auto">
          <a:xfrm>
            <a:off x="0" y="5013325"/>
            <a:ext cx="3203575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/>
              <a:t>2.Bolest je přenášena  nervy do míchy, kde je modulována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…„slabé“ opioidy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Kodein, dihydrokodein</a:t>
            </a:r>
          </a:p>
          <a:p>
            <a:pPr eaLnBrk="1" hangingPunct="1"/>
            <a:r>
              <a:rPr lang="cs-CZ"/>
              <a:t>Hlavní účinný metabolit je morfin (DH-morfin)</a:t>
            </a:r>
          </a:p>
          <a:p>
            <a:pPr eaLnBrk="1" hangingPunct="1"/>
            <a:r>
              <a:rPr lang="cs-CZ"/>
              <a:t>U 15% populace tato metabolická změna neprobíhá</a:t>
            </a:r>
          </a:p>
          <a:p>
            <a:pPr eaLnBrk="1" hangingPunct="1"/>
            <a:r>
              <a:rPr lang="cs-CZ"/>
              <a:t>Pouze p.o.( ret.formy k léčbě chron.bolesti)</a:t>
            </a:r>
          </a:p>
          <a:p>
            <a:pPr eaLnBrk="1" hangingPunct="1"/>
            <a:r>
              <a:rPr lang="cs-CZ"/>
              <a:t>Max denní dávka 240 mg.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…slabé opioidy.</a:t>
            </a:r>
          </a:p>
        </p:txBody>
      </p:sp>
      <p:sp>
        <p:nvSpPr>
          <p:cNvPr id="2150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Když tramadol nestačí, obvykle je indikován přechod na silné opioidy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Kombinace tramadol+DHC není vhodná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Důvod nenasazení silných opioidů často „administrativní“ nebo iracionální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Silné opioidy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Podobný mechanismus účinku</a:t>
            </a:r>
          </a:p>
          <a:p>
            <a:pPr eaLnBrk="1" hangingPunct="1"/>
            <a:r>
              <a:rPr lang="cs-CZ"/>
              <a:t>Účinek a nežádoucí účinky závisí na dávce</a:t>
            </a:r>
          </a:p>
          <a:p>
            <a:pPr eaLnBrk="1" hangingPunct="1"/>
            <a:r>
              <a:rPr lang="cs-CZ"/>
              <a:t>Neexistuje formální maximální dávka</a:t>
            </a:r>
          </a:p>
          <a:p>
            <a:pPr eaLnBrk="1" hangingPunct="1"/>
            <a:r>
              <a:rPr lang="cs-CZ"/>
              <a:t>Velké rozdíly mezí pacienty</a:t>
            </a:r>
          </a:p>
          <a:p>
            <a:pPr eaLnBrk="1" hangingPunct="1"/>
            <a:r>
              <a:rPr lang="cs-CZ"/>
              <a:t>Určité rozdíly mezi jednotlivými preparáty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..silné opioidy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Při správné titraci dávky lze u velké většiny pacientů dosáhnout zmírnění bolesti bez významného ovlivnění stavu vědomí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 err="1"/>
              <a:t>Opioidy</a:t>
            </a:r>
            <a:r>
              <a:rPr lang="cs-CZ" dirty="0"/>
              <a:t> nejsou léky určené výhradně pro pacienty v terminální fázi, ale… pro pacienty, kterým „ nezabrala“ slabší analgetika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…silné opioidy..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Morfin</a:t>
            </a:r>
          </a:p>
          <a:p>
            <a:pPr eaLnBrk="1" hangingPunct="1"/>
            <a:r>
              <a:rPr lang="cs-CZ"/>
              <a:t>Oxycodon</a:t>
            </a:r>
          </a:p>
          <a:p>
            <a:pPr eaLnBrk="1" hangingPunct="1"/>
            <a:r>
              <a:rPr lang="cs-CZ"/>
              <a:t>Hydromorfon</a:t>
            </a:r>
          </a:p>
          <a:p>
            <a:pPr eaLnBrk="1" hangingPunct="1"/>
            <a:r>
              <a:rPr lang="cs-CZ"/>
              <a:t>Fentanyl</a:t>
            </a:r>
          </a:p>
          <a:p>
            <a:pPr eaLnBrk="1" hangingPunct="1"/>
            <a:r>
              <a:rPr lang="cs-CZ"/>
              <a:t>Buprenorfin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152400"/>
            <a:ext cx="6934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dirty="0">
                <a:solidFill>
                  <a:schemeClr val="bg1"/>
                </a:solidFill>
              </a:rPr>
              <a:t>Morfin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solidFill>
                  <a:schemeClr val="bg1"/>
                </a:solidFill>
              </a:rPr>
              <a:t>s.</a:t>
            </a:r>
            <a:r>
              <a:rPr lang="cs-CZ" sz="2400" dirty="0" err="1">
                <a:solidFill>
                  <a:schemeClr val="bg1"/>
                </a:solidFill>
              </a:rPr>
              <a:t>c</a:t>
            </a:r>
            <a:r>
              <a:rPr lang="cs-CZ" sz="2400" dirty="0">
                <a:solidFill>
                  <a:schemeClr val="bg1"/>
                </a:solidFill>
              </a:rPr>
              <a:t>., i.v., i.m.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solidFill>
                  <a:schemeClr val="bg1"/>
                </a:solidFill>
              </a:rPr>
              <a:t>Nástup účinku: 5-10 min,  trvání 4-6 h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19200" y="5257800"/>
            <a:ext cx="632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2"/>
                </a:solidFill>
              </a:rPr>
              <a:t>p.o. : s.c.  2:1</a:t>
            </a:r>
          </a:p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2"/>
                </a:solidFill>
              </a:rPr>
              <a:t>p.o.:  i.v.   2-3:1</a:t>
            </a:r>
          </a:p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2"/>
                </a:solidFill>
              </a:rPr>
              <a:t>p.o.: p.r.   1:1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7892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048000" y="3657600"/>
            <a:ext cx="3581400" cy="303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/>
              <a:t>Nástup účinku 20-30 min</a:t>
            </a:r>
          </a:p>
          <a:p>
            <a:pPr>
              <a:spcBef>
                <a:spcPct val="50000"/>
              </a:spcBef>
            </a:pPr>
            <a:r>
              <a:rPr lang="cs-CZ" sz="2000" b="1" dirty="0"/>
              <a:t>Plný účinek za 1 h</a:t>
            </a:r>
          </a:p>
          <a:p>
            <a:pPr>
              <a:spcBef>
                <a:spcPct val="50000"/>
              </a:spcBef>
            </a:pPr>
            <a:r>
              <a:rPr lang="cs-CZ" sz="2000" b="1" dirty="0"/>
              <a:t>Trvání účinku 4-6 h</a:t>
            </a:r>
          </a:p>
          <a:p>
            <a:pPr>
              <a:spcBef>
                <a:spcPct val="50000"/>
              </a:spcBef>
            </a:pPr>
            <a:endParaRPr lang="cs-CZ" sz="2000" b="1" dirty="0"/>
          </a:p>
          <a:p>
            <a:pPr>
              <a:spcBef>
                <a:spcPct val="50000"/>
              </a:spcBef>
            </a:pPr>
            <a:endParaRPr lang="cs-CZ" dirty="0"/>
          </a:p>
          <a:p>
            <a:pPr>
              <a:spcBef>
                <a:spcPct val="50000"/>
              </a:spcBef>
            </a:pPr>
            <a:endParaRPr lang="cs-CZ" dirty="0"/>
          </a:p>
          <a:p>
            <a:pPr>
              <a:spcBef>
                <a:spcPct val="50000"/>
              </a:spcBef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Morfin </a:t>
            </a:r>
            <a:r>
              <a:rPr lang="cs-CZ" dirty="0" err="1"/>
              <a:t>magistaliter</a:t>
            </a:r>
            <a:endParaRPr lang="cs-CZ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800" b="1" u="sng" dirty="0"/>
              <a:t>Sirup</a:t>
            </a:r>
            <a:endParaRPr lang="cs-CZ" sz="2800" dirty="0"/>
          </a:p>
          <a:p>
            <a:pPr eaLnBrk="1" hangingPunct="1">
              <a:buFontTx/>
              <a:buNone/>
            </a:pPr>
            <a:r>
              <a:rPr lang="cs-CZ" sz="2800" dirty="0" err="1"/>
              <a:t>Morphini</a:t>
            </a:r>
            <a:r>
              <a:rPr lang="cs-CZ" sz="2800" dirty="0"/>
              <a:t>  </a:t>
            </a:r>
            <a:r>
              <a:rPr lang="cs-CZ" sz="2800" dirty="0" err="1"/>
              <a:t>hydrochloridum</a:t>
            </a:r>
            <a:r>
              <a:rPr lang="cs-CZ" sz="2800" dirty="0"/>
              <a:t>  2,0 </a:t>
            </a:r>
            <a:r>
              <a:rPr lang="cs-CZ" sz="2800" dirty="0" err="1"/>
              <a:t>grammata</a:t>
            </a:r>
            <a:r>
              <a:rPr lang="cs-CZ" sz="2800" dirty="0"/>
              <a:t> duo</a:t>
            </a:r>
          </a:p>
          <a:p>
            <a:pPr eaLnBrk="1" hangingPunct="1">
              <a:buFontTx/>
              <a:buNone/>
            </a:pPr>
            <a:r>
              <a:rPr lang="cs-CZ" sz="2800" dirty="0" err="1"/>
              <a:t>Sirupi</a:t>
            </a:r>
            <a:r>
              <a:rPr lang="cs-CZ" sz="2800" dirty="0"/>
              <a:t> </a:t>
            </a:r>
            <a:r>
              <a:rPr lang="cs-CZ" sz="2800" dirty="0" err="1"/>
              <a:t>aurantii</a:t>
            </a:r>
            <a:r>
              <a:rPr lang="cs-CZ" sz="2800" dirty="0"/>
              <a:t>   20,0</a:t>
            </a:r>
          </a:p>
          <a:p>
            <a:pPr eaLnBrk="1" hangingPunct="1">
              <a:buFontTx/>
              <a:buNone/>
            </a:pPr>
            <a:r>
              <a:rPr lang="cs-CZ" sz="2800" dirty="0"/>
              <a:t>Spiritus </a:t>
            </a:r>
            <a:r>
              <a:rPr lang="cs-CZ" sz="2800" dirty="0" err="1"/>
              <a:t>vini</a:t>
            </a:r>
            <a:r>
              <a:rPr lang="cs-CZ" sz="2800" dirty="0"/>
              <a:t>        5,0</a:t>
            </a:r>
          </a:p>
          <a:p>
            <a:pPr eaLnBrk="1" hangingPunct="1">
              <a:buFontTx/>
              <a:buNone/>
            </a:pPr>
            <a:r>
              <a:rPr lang="cs-CZ" sz="2800" dirty="0" err="1"/>
              <a:t>Aqae</a:t>
            </a:r>
            <a:r>
              <a:rPr lang="cs-CZ" sz="2800" dirty="0"/>
              <a:t> </a:t>
            </a:r>
            <a:r>
              <a:rPr lang="cs-CZ" sz="2800" dirty="0" err="1"/>
              <a:t>purif</a:t>
            </a:r>
            <a:r>
              <a:rPr lang="cs-CZ" sz="2800" dirty="0"/>
              <a:t>.  Ad 100,0</a:t>
            </a:r>
          </a:p>
          <a:p>
            <a:pPr eaLnBrk="1" hangingPunct="1">
              <a:buFontTx/>
              <a:buNone/>
            </a:pPr>
            <a:r>
              <a:rPr lang="cs-CZ" sz="2800" dirty="0"/>
              <a:t>M.</a:t>
            </a:r>
            <a:r>
              <a:rPr lang="cs-CZ" sz="2800" dirty="0" err="1"/>
              <a:t>f</a:t>
            </a:r>
            <a:r>
              <a:rPr lang="cs-CZ" sz="2800" dirty="0"/>
              <a:t>. </a:t>
            </a:r>
            <a:r>
              <a:rPr lang="cs-CZ" sz="2800" dirty="0" err="1"/>
              <a:t>solutio</a:t>
            </a:r>
            <a:endParaRPr lang="cs-CZ" sz="2800" dirty="0"/>
          </a:p>
          <a:p>
            <a:pPr eaLnBrk="1" hangingPunct="1">
              <a:buFontTx/>
              <a:buNone/>
            </a:pPr>
            <a:r>
              <a:rPr lang="cs-CZ" sz="2800" dirty="0"/>
              <a:t>D.S. morfinový sirup 2%</a:t>
            </a:r>
          </a:p>
          <a:p>
            <a:pPr eaLnBrk="1" hangingPunct="1">
              <a:buFontTx/>
              <a:buNone/>
            </a:pPr>
            <a:r>
              <a:rPr lang="cs-CZ" sz="2800" dirty="0"/>
              <a:t>Při bolesti 1 ml, max. 6 x denně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u="sng"/>
              <a:t>Kapsle</a:t>
            </a:r>
            <a:endParaRPr lang="cs-CZ"/>
          </a:p>
          <a:p>
            <a:pPr eaLnBrk="1" hangingPunct="1"/>
            <a:r>
              <a:rPr lang="cs-CZ"/>
              <a:t>Morphini hydrochloridum        0,02              </a:t>
            </a:r>
            <a:br>
              <a:rPr lang="cs-CZ"/>
            </a:br>
            <a:r>
              <a:rPr lang="cs-CZ"/>
              <a:t>Lactosum  q.s. </a:t>
            </a:r>
            <a:br>
              <a:rPr lang="cs-CZ"/>
            </a:br>
            <a:r>
              <a:rPr lang="cs-CZ"/>
              <a:t>D.t.d. No. XXX (triginti) </a:t>
            </a:r>
            <a:br>
              <a:rPr lang="cs-CZ"/>
            </a:br>
            <a:r>
              <a:rPr lang="cs-CZ"/>
              <a:t>M.f.pulv. </a:t>
            </a:r>
            <a:br>
              <a:rPr lang="cs-CZ"/>
            </a:br>
            <a:r>
              <a:rPr lang="cs-CZ"/>
              <a:t>D.ad capsulas. </a:t>
            </a:r>
            <a:br>
              <a:rPr lang="cs-CZ"/>
            </a:br>
            <a:r>
              <a:rPr lang="cs-CZ"/>
              <a:t>D.S. při bolesti 1 tobolka, max 6xD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Rozměry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senzoricko</a:t>
            </a:r>
            <a:r>
              <a:rPr lang="cs-CZ" dirty="0"/>
              <a:t> </a:t>
            </a:r>
            <a:r>
              <a:rPr lang="cs-CZ" dirty="0" err="1"/>
              <a:t>diskrimintaivní</a:t>
            </a:r>
            <a:r>
              <a:rPr lang="cs-CZ" dirty="0"/>
              <a:t> : „ Kde to bolí?“, „Jak moc to bolí?“, Jak to bolí?“</a:t>
            </a:r>
          </a:p>
          <a:p>
            <a:endParaRPr lang="cs-CZ" dirty="0"/>
          </a:p>
          <a:p>
            <a:r>
              <a:rPr lang="cs-CZ" dirty="0"/>
              <a:t>afektivně evaluační: „ Co bolest signalizuje?“, „Je bolest snesitelná?“, „ Co se mnou bude?“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u="sng"/>
              <a:t>Čípky</a:t>
            </a:r>
            <a:endParaRPr lang="cs-CZ"/>
          </a:p>
          <a:p>
            <a:pPr eaLnBrk="1" hangingPunct="1"/>
            <a:r>
              <a:rPr lang="cs-CZ"/>
              <a:t>Morphini hydrochloridum        0,02             </a:t>
            </a:r>
          </a:p>
          <a:p>
            <a:pPr eaLnBrk="1" hangingPunct="1"/>
            <a:r>
              <a:rPr lang="cs-CZ"/>
              <a:t>Oleum cacao q.s.</a:t>
            </a:r>
          </a:p>
          <a:p>
            <a:pPr eaLnBrk="1" hangingPunct="1"/>
            <a:r>
              <a:rPr lang="cs-CZ"/>
              <a:t>Fiat supposit.</a:t>
            </a:r>
          </a:p>
          <a:p>
            <a:pPr eaLnBrk="1" hangingPunct="1"/>
            <a:r>
              <a:rPr lang="cs-CZ"/>
              <a:t>D.t.d. No XXX (triginta)</a:t>
            </a:r>
          </a:p>
          <a:p>
            <a:pPr eaLnBrk="1" hangingPunct="1"/>
            <a:r>
              <a:rPr lang="cs-CZ"/>
              <a:t>D.S. při bolesti 1 čípek rektálně, max 6xD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714375" y="214313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MORFIN s řízeným uvolňováním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Nástup účinku 6-12 h, vyrovnaná hladina za 48 h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Obvyklý dávkový interval 8-12 h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7772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>
                <a:solidFill>
                  <a:schemeClr val="bg1"/>
                </a:solidFill>
              </a:rPr>
              <a:t>Oxycodon</a:t>
            </a:r>
            <a:r>
              <a:rPr lang="cs-CZ" sz="2400" b="1" dirty="0">
                <a:solidFill>
                  <a:schemeClr val="bg1"/>
                </a:solidFill>
              </a:rPr>
              <a:t> s řízeným uvolňování</a:t>
            </a:r>
          </a:p>
          <a:p>
            <a:pPr>
              <a:spcBef>
                <a:spcPct val="50000"/>
              </a:spcBef>
            </a:pPr>
            <a:r>
              <a:rPr lang="cs-CZ" dirty="0">
                <a:solidFill>
                  <a:schemeClr val="bg1"/>
                </a:solidFill>
              </a:rPr>
              <a:t>-duální kinetika ( nástup účinku za 1-3 h, trvání 8-12h)</a:t>
            </a:r>
          </a:p>
          <a:p>
            <a:pPr>
              <a:spcBef>
                <a:spcPct val="50000"/>
              </a:spcBef>
            </a:pPr>
            <a:r>
              <a:rPr lang="cs-CZ" dirty="0">
                <a:solidFill>
                  <a:schemeClr val="bg1"/>
                </a:solidFill>
              </a:rPr>
              <a:t>-20 mg morfinu </a:t>
            </a:r>
            <a:r>
              <a:rPr lang="cs-CZ" dirty="0" err="1">
                <a:solidFill>
                  <a:schemeClr val="bg1"/>
                </a:solidFill>
              </a:rPr>
              <a:t>p.o</a:t>
            </a:r>
            <a:r>
              <a:rPr lang="cs-CZ" dirty="0">
                <a:solidFill>
                  <a:schemeClr val="bg1"/>
                </a:solidFill>
              </a:rPr>
              <a:t>……10 mg </a:t>
            </a:r>
            <a:r>
              <a:rPr lang="cs-CZ" dirty="0" err="1">
                <a:solidFill>
                  <a:schemeClr val="bg1"/>
                </a:solidFill>
              </a:rPr>
              <a:t>Oxycontinu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p.o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dirty="0">
                <a:solidFill>
                  <a:schemeClr val="bg1"/>
                </a:solidFill>
              </a:rPr>
              <a:t>-NÚ podobné jako u morfinu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Palladone krabic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90713"/>
            <a:ext cx="84582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1027"/>
          <p:cNvSpPr txBox="1">
            <a:spLocks noChangeArrowheads="1"/>
          </p:cNvSpPr>
          <p:nvPr/>
        </p:nvSpPr>
        <p:spPr bwMode="auto">
          <a:xfrm>
            <a:off x="609600" y="0"/>
            <a:ext cx="76200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Hydromorfon s řízeným uvolňováním</a:t>
            </a:r>
          </a:p>
          <a:p>
            <a:pPr>
              <a:spcBef>
                <a:spcPct val="50000"/>
              </a:spcBef>
            </a:pPr>
            <a:r>
              <a:rPr lang="cs-CZ"/>
              <a:t>-viz morfin SR ( tobolky lze otevřít a podat jako suspenzi)</a:t>
            </a:r>
          </a:p>
          <a:p>
            <a:pPr>
              <a:spcBef>
                <a:spcPct val="50000"/>
              </a:spcBef>
            </a:pPr>
            <a:r>
              <a:rPr lang="cs-CZ"/>
              <a:t>-méně aktivních metabolitů ( výhodné při RI)</a:t>
            </a:r>
          </a:p>
          <a:p>
            <a:pPr>
              <a:spcBef>
                <a:spcPct val="50000"/>
              </a:spcBef>
            </a:pPr>
            <a:r>
              <a:rPr lang="cs-CZ"/>
              <a:t>60 mg morfiinu …8-12 mg hydormorfonu ( 5-7:1)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" y="0"/>
            <a:ext cx="8610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>
                <a:solidFill>
                  <a:schemeClr val="bg1"/>
                </a:solidFill>
              </a:rPr>
              <a:t>Fentanyl</a:t>
            </a:r>
            <a:r>
              <a:rPr lang="cs-CZ" sz="2400" b="1" dirty="0">
                <a:solidFill>
                  <a:schemeClr val="bg1"/>
                </a:solidFill>
              </a:rPr>
              <a:t> TTS</a:t>
            </a:r>
          </a:p>
          <a:p>
            <a:pPr>
              <a:spcBef>
                <a:spcPct val="50000"/>
              </a:spcBef>
            </a:pPr>
            <a:r>
              <a:rPr lang="cs-CZ" dirty="0">
                <a:solidFill>
                  <a:schemeClr val="bg1"/>
                </a:solidFill>
              </a:rPr>
              <a:t>-nástup účinku za 8-12 h, vyrovnaná hladina za 3-5 dní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cs-CZ" sz="2800" b="1"/>
              <a:t>Buprenorfin TTS</a:t>
            </a:r>
            <a:r>
              <a:rPr lang="cs-CZ" b="1">
                <a:solidFill>
                  <a:srgbClr val="FFCC00"/>
                </a:solidFill>
              </a:rPr>
              <a:t> </a:t>
            </a:r>
            <a:endParaRPr lang="cs-CZ"/>
          </a:p>
        </p:txBody>
      </p:sp>
      <p:pic>
        <p:nvPicPr>
          <p:cNvPr id="35843" name="Picture 3" descr="C:\WINDOWS\Plocha\3210_packshot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2209800"/>
            <a:ext cx="7162800" cy="4648200"/>
          </a:xfrm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FFFF66"/>
                </a:solidFill>
                <a:latin typeface="Times New Roman" pitchFamily="18" charset="0"/>
              </a:rPr>
              <a:t>-</a:t>
            </a:r>
            <a:r>
              <a:rPr lang="cs-CZ" sz="2400" b="1">
                <a:latin typeface="Times New Roman" pitchFamily="18" charset="0"/>
              </a:rPr>
              <a:t>parciální agonista mí receptorů, antagonista kappa receptorů</a:t>
            </a:r>
          </a:p>
          <a:p>
            <a:pPr eaLnBrk="0" hangingPunct="0">
              <a:spcBef>
                <a:spcPct val="50000"/>
              </a:spcBef>
            </a:pPr>
            <a:r>
              <a:rPr lang="cs-CZ" sz="2800" b="1">
                <a:latin typeface="Times New Roman" pitchFamily="18" charset="0"/>
              </a:rPr>
              <a:t>-</a:t>
            </a:r>
            <a:r>
              <a:rPr lang="cs-CZ" sz="2400" b="1">
                <a:latin typeface="Times New Roman" pitchFamily="18" charset="0"/>
              </a:rPr>
              <a:t>nástup účinku 8-12h, SS za 3-5dnů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Bazální a záchranná dávka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Intenzita bolesti kolísá</a:t>
            </a:r>
          </a:p>
          <a:p>
            <a:pPr eaLnBrk="1" hangingPunct="1"/>
            <a:r>
              <a:rPr lang="cs-CZ"/>
              <a:t>Kromě bazální dávky je někdy třeba podávat krátkodobě působící analgetika: tzv. záchranné dávky</a:t>
            </a:r>
          </a:p>
          <a:p>
            <a:pPr eaLnBrk="1" hangingPunct="1"/>
            <a:r>
              <a:rPr lang="cs-CZ" sz="2400" i="1"/>
              <a:t>Sevredol</a:t>
            </a:r>
          </a:p>
          <a:p>
            <a:pPr eaLnBrk="1" hangingPunct="1"/>
            <a:r>
              <a:rPr lang="cs-CZ" sz="2400" i="1"/>
              <a:t>Morfin</a:t>
            </a:r>
          </a:p>
          <a:p>
            <a:pPr eaLnBrk="1" hangingPunct="1"/>
            <a:r>
              <a:rPr lang="cs-CZ" sz="2400" i="1"/>
              <a:t>Tramal</a:t>
            </a:r>
          </a:p>
          <a:p>
            <a:pPr eaLnBrk="1" hangingPunct="1"/>
            <a:r>
              <a:rPr lang="cs-CZ" sz="2400" i="1"/>
              <a:t>Algifen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Transmukozní</a:t>
            </a:r>
            <a:r>
              <a:rPr lang="cs-CZ" dirty="0"/>
              <a:t> </a:t>
            </a:r>
            <a:r>
              <a:rPr lang="cs-CZ" dirty="0" err="1"/>
              <a:t>fentanyl</a:t>
            </a: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nosná sprej (INSTANYL)</a:t>
            </a:r>
          </a:p>
          <a:p>
            <a:r>
              <a:rPr lang="cs-CZ"/>
              <a:t>sublingvální tableta (LUNALDIN)</a:t>
            </a:r>
          </a:p>
          <a:p>
            <a:r>
              <a:rPr lang="cs-CZ"/>
              <a:t>nástup účinku za 5-15 min, trvaní 3-4 h</a:t>
            </a:r>
          </a:p>
          <a:p>
            <a:r>
              <a:rPr lang="cs-CZ"/>
              <a:t>stejná farmakodynamika jako injekce</a:t>
            </a:r>
          </a:p>
          <a:p>
            <a:endParaRPr lang="cs-CZ"/>
          </a:p>
          <a:p>
            <a:r>
              <a:rPr lang="cs-CZ"/>
              <a:t>ideální léčba průlomové bolest </a:t>
            </a:r>
          </a:p>
          <a:p>
            <a:r>
              <a:rPr lang="cs-CZ"/>
              <a:t>Nevýhody: vysoká cena, preskripční omezení BOL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6438900" cy="405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1371600" y="2438400"/>
            <a:ext cx="2319338" cy="13716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Úleva            od bolesti</a:t>
            </a: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5410200" y="2438400"/>
            <a:ext cx="2217738" cy="1447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Nežádoucí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účinky </a:t>
            </a:r>
          </a:p>
        </p:txBody>
      </p:sp>
      <p:sp>
        <p:nvSpPr>
          <p:cNvPr id="600069" name="Rectangle 5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>
              <a:defRPr/>
            </a:pPr>
            <a:r>
              <a:rPr lang="en-US" sz="3900" b="1"/>
              <a:t>Vliv </a:t>
            </a:r>
            <a:r>
              <a:rPr lang="cs-CZ" sz="3900" b="1"/>
              <a:t>opioidních analgetik</a:t>
            </a:r>
            <a:r>
              <a:rPr lang="en-US" sz="3900" b="1"/>
              <a:t> na kvalitu života</a:t>
            </a:r>
            <a:endParaRPr lang="en-US" sz="3900"/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609600" y="1371600"/>
            <a:ext cx="80787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endParaRPr lang="cs-CZ" sz="37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 animBg="1" autoUpdateAnimBg="0"/>
      <p:bldP spid="600068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…NÚ..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 eaLnBrk="1" hangingPunct="1"/>
            <a:r>
              <a:rPr lang="cs-CZ" sz="2800"/>
              <a:t>S výskytem NÚ je třeba počítat</a:t>
            </a:r>
          </a:p>
          <a:p>
            <a:pPr eaLnBrk="1" hangingPunct="1"/>
            <a:endParaRPr lang="cs-CZ" sz="2800"/>
          </a:p>
          <a:p>
            <a:pPr eaLnBrk="1" hangingPunct="1"/>
            <a:r>
              <a:rPr lang="cs-CZ" sz="2800"/>
              <a:t>Objevení NÚ by nemělo být důvodem                  k přerušení léčby, ale k aktivnímu řešení těchto NÚ</a:t>
            </a:r>
          </a:p>
          <a:p>
            <a:pPr eaLnBrk="1" hangingPunct="1"/>
            <a:endParaRPr lang="cs-CZ" sz="2800"/>
          </a:p>
          <a:p>
            <a:pPr eaLnBrk="1" hangingPunct="1"/>
            <a:r>
              <a:rPr lang="cs-CZ" sz="2800"/>
              <a:t>O „úspěšné léčbě“ můžeme hovořit pouze,  pokud prospěch z úlevy od bolesti převažuje nad zátěží nežádoucích účinků   (= zlepšení kvality života)</a:t>
            </a:r>
          </a:p>
          <a:p>
            <a:pPr eaLnBrk="1" hangingPunct="1"/>
            <a:endParaRPr lang="cs-CZ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akutní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chronická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/>
              <a:t>Nevolnost a zvracení</a:t>
            </a:r>
            <a:br>
              <a:rPr lang="cs-CZ" sz="6000" b="1"/>
            </a:br>
            <a:endParaRPr lang="en-US" sz="6000" b="1">
              <a:solidFill>
                <a:srgbClr val="FFCC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r>
              <a:rPr lang="cs-CZ" sz="2800"/>
              <a:t>Jsou časté na začátku léčby (1 - 2 týdny).</a:t>
            </a:r>
          </a:p>
          <a:p>
            <a:pPr eaLnBrk="1" hangingPunct="1">
              <a:lnSpc>
                <a:spcPct val="70000"/>
              </a:lnSpc>
              <a:buClr>
                <a:srgbClr val="FFCC00"/>
              </a:buClr>
              <a:buFontTx/>
              <a:buNone/>
            </a:pPr>
            <a:r>
              <a:rPr lang="cs-CZ" sz="2800"/>
              <a:t>Rychlý rozvoj tolerance. </a:t>
            </a:r>
          </a:p>
          <a:p>
            <a:pPr eaLnBrk="1" hangingPunct="1">
              <a:lnSpc>
                <a:spcPct val="70000"/>
              </a:lnSpc>
              <a:buClr>
                <a:srgbClr val="FFCC00"/>
              </a:buClr>
              <a:buFontTx/>
              <a:buNone/>
            </a:pPr>
            <a:r>
              <a:rPr lang="cs-CZ" sz="2800"/>
              <a:t>Výraznější u mobilních pacientů.</a:t>
            </a:r>
          </a:p>
          <a:p>
            <a:pPr eaLnBrk="1" hangingPunct="1">
              <a:lnSpc>
                <a:spcPct val="70000"/>
              </a:lnSpc>
              <a:buClr>
                <a:srgbClr val="FFCC00"/>
              </a:buClr>
              <a:buFontTx/>
              <a:buNone/>
            </a:pPr>
            <a:endParaRPr lang="cs-CZ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>
                <a:solidFill>
                  <a:schemeClr val="tx2"/>
                </a:solidFill>
              </a:rPr>
              <a:t>Léčba:</a:t>
            </a:r>
            <a:r>
              <a:rPr lang="cs-CZ" sz="280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cs-CZ" sz="2800" i="1"/>
              <a:t>Metoclopramid 30 - 90 mg /den  (Degan)     </a:t>
            </a:r>
          </a:p>
          <a:p>
            <a:pPr eaLnBrk="1" hangingPunct="1">
              <a:lnSpc>
                <a:spcPct val="80000"/>
              </a:lnSpc>
              <a:buClr>
                <a:srgbClr val="FFCC00"/>
              </a:buClr>
            </a:pPr>
            <a:r>
              <a:rPr lang="cs-CZ" sz="2800" i="1"/>
              <a:t>Thiethylperazin  1 - 3 x denně    (Torecan)</a:t>
            </a:r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Tx/>
              <a:buNone/>
            </a:pPr>
            <a:r>
              <a:rPr lang="cs-CZ" sz="2800" b="1"/>
              <a:t>Pacineta je nutné předem poučit a vybavit antiemetiky</a:t>
            </a:r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Tx/>
              <a:buNone/>
            </a:pPr>
            <a:r>
              <a:rPr lang="cs-CZ" sz="2800" b="1"/>
              <a:t>Pokud nevolnost trvá:   rotace  opioidu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Zácpa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cs-CZ"/>
              <a:t>Mnoho možných příčin zácpy</a:t>
            </a:r>
          </a:p>
          <a:p>
            <a:pPr eaLnBrk="1" hangingPunct="1"/>
            <a:r>
              <a:rPr lang="cs-CZ"/>
              <a:t>Nedochází k rozvoji tolerance</a:t>
            </a:r>
          </a:p>
          <a:p>
            <a:pPr eaLnBrk="1" hangingPunct="1"/>
            <a:r>
              <a:rPr lang="cs-CZ"/>
              <a:t>Výraznější při imobilitě</a:t>
            </a:r>
          </a:p>
          <a:p>
            <a:pPr eaLnBrk="1" hangingPunct="1"/>
            <a:r>
              <a:rPr lang="cs-CZ"/>
              <a:t>Prakticky vždy nutnost profylaxe</a:t>
            </a:r>
          </a:p>
          <a:p>
            <a:pPr eaLnBrk="1" hangingPunct="1"/>
            <a:r>
              <a:rPr lang="cs-CZ"/>
              <a:t>Významné rozdíly mezi opioidy!</a:t>
            </a:r>
          </a:p>
          <a:p>
            <a:pPr eaLnBrk="1" hangingPunct="1">
              <a:buFontTx/>
              <a:buNone/>
            </a:pPr>
            <a:r>
              <a:rPr lang="cs-CZ"/>
              <a:t>	</a:t>
            </a:r>
            <a:endParaRPr lang="en-US" i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/>
              <a:t>Profylaxe</a:t>
            </a:r>
            <a:r>
              <a:rPr lang="en-US" b="1" dirty="0"/>
              <a:t> a </a:t>
            </a:r>
            <a:r>
              <a:rPr lang="en-US" b="1" dirty="0" err="1"/>
              <a:t>léčba</a:t>
            </a:r>
            <a:r>
              <a:rPr lang="en-US" b="1" dirty="0"/>
              <a:t> </a:t>
            </a:r>
            <a:r>
              <a:rPr lang="en-US" b="1" dirty="0" err="1"/>
              <a:t>zácpy</a:t>
            </a:r>
            <a:endParaRPr lang="en-US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3276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60000"/>
              </a:lnSpc>
              <a:buFontTx/>
              <a:buNone/>
            </a:pPr>
            <a:endParaRPr lang="cs-CZ" sz="2400" b="1"/>
          </a:p>
          <a:p>
            <a:pPr eaLnBrk="1" hangingPunct="1">
              <a:lnSpc>
                <a:spcPct val="60000"/>
              </a:lnSpc>
              <a:buClr>
                <a:srgbClr val="FFCC00"/>
              </a:buClr>
            </a:pPr>
            <a:r>
              <a:rPr lang="cs-CZ" sz="2400"/>
              <a:t>Dostatečná hydratace</a:t>
            </a:r>
          </a:p>
          <a:p>
            <a:pPr eaLnBrk="1" hangingPunct="1">
              <a:lnSpc>
                <a:spcPct val="60000"/>
              </a:lnSpc>
              <a:buClr>
                <a:srgbClr val="FFCC00"/>
              </a:buClr>
              <a:buFontTx/>
              <a:buNone/>
            </a:pPr>
            <a:endParaRPr lang="cs-CZ" sz="2400"/>
          </a:p>
          <a:p>
            <a:pPr eaLnBrk="1" hangingPunct="1">
              <a:lnSpc>
                <a:spcPct val="60000"/>
              </a:lnSpc>
              <a:buClr>
                <a:srgbClr val="FFCC00"/>
              </a:buClr>
            </a:pPr>
            <a:r>
              <a:rPr lang="cs-CZ" sz="2400"/>
              <a:t>Laxativa osmotická  </a:t>
            </a:r>
            <a:r>
              <a:rPr lang="cs-CZ" sz="2400" i="1"/>
              <a:t>(lactulosa, MgSO4)</a:t>
            </a:r>
          </a:p>
          <a:p>
            <a:pPr eaLnBrk="1" hangingPunct="1">
              <a:lnSpc>
                <a:spcPct val="60000"/>
              </a:lnSpc>
              <a:buClr>
                <a:srgbClr val="FFCC00"/>
              </a:buClr>
              <a:buFontTx/>
              <a:buNone/>
            </a:pPr>
            <a:endParaRPr lang="cs-CZ" sz="2400"/>
          </a:p>
          <a:p>
            <a:pPr eaLnBrk="1" hangingPunct="1">
              <a:lnSpc>
                <a:spcPct val="150000"/>
              </a:lnSpc>
              <a:buClr>
                <a:srgbClr val="FFCC00"/>
              </a:buClr>
            </a:pPr>
            <a:r>
              <a:rPr lang="cs-CZ" sz="2400"/>
              <a:t>Laxativa stimulační  </a:t>
            </a:r>
            <a:r>
              <a:rPr lang="cs-CZ" sz="2400" i="1"/>
              <a:t>(senna, bisacodyl)-      - lze podávat dlouhodobě (= měsíce)</a:t>
            </a:r>
          </a:p>
          <a:p>
            <a:pPr eaLnBrk="1" hangingPunct="1">
              <a:lnSpc>
                <a:spcPct val="60000"/>
              </a:lnSpc>
              <a:buClr>
                <a:srgbClr val="FFCC00"/>
              </a:buClr>
            </a:pPr>
            <a:endParaRPr lang="cs-CZ" sz="2400" i="1"/>
          </a:p>
          <a:p>
            <a:pPr eaLnBrk="1" hangingPunct="1">
              <a:lnSpc>
                <a:spcPct val="60000"/>
              </a:lnSpc>
              <a:buClr>
                <a:srgbClr val="FFCC00"/>
              </a:buClr>
            </a:pPr>
            <a:r>
              <a:rPr lang="cs-CZ" sz="2400"/>
              <a:t>Yal rektální nálev</a:t>
            </a:r>
          </a:p>
          <a:p>
            <a:pPr eaLnBrk="1" hangingPunct="1">
              <a:lnSpc>
                <a:spcPct val="60000"/>
              </a:lnSpc>
              <a:buClr>
                <a:srgbClr val="FFCC00"/>
              </a:buClr>
            </a:pPr>
            <a:endParaRPr lang="cs-CZ" sz="2400" i="1"/>
          </a:p>
          <a:p>
            <a:pPr eaLnBrk="1" hangingPunct="1">
              <a:lnSpc>
                <a:spcPct val="60000"/>
              </a:lnSpc>
              <a:buClr>
                <a:srgbClr val="FFCC00"/>
              </a:buClr>
            </a:pPr>
            <a:r>
              <a:rPr lang="cs-CZ" sz="2400"/>
              <a:t>Někdy nutná kombinovaná léčba</a:t>
            </a:r>
            <a:endParaRPr lang="cs-CZ" sz="2400" i="1"/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/>
              <a:t>Celkový útlum ( sedace)</a:t>
            </a:r>
            <a:br>
              <a:rPr lang="cs-CZ" b="1"/>
            </a:br>
            <a:endParaRPr lang="en-US" b="1">
              <a:solidFill>
                <a:srgbClr val="FFCC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14438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r>
              <a:rPr lang="cs-CZ" sz="2800"/>
              <a:t>Častý na počátku léčby a při vysokých dávkách.</a:t>
            </a:r>
          </a:p>
          <a:p>
            <a:pPr eaLnBrk="1" hangingPunct="1">
              <a:lnSpc>
                <a:spcPct val="60000"/>
              </a:lnSpc>
              <a:buClr>
                <a:srgbClr val="FFCC00"/>
              </a:buClr>
              <a:buFontTx/>
              <a:buNone/>
            </a:pPr>
            <a:r>
              <a:rPr lang="cs-CZ" sz="2800"/>
              <a:t>Významný rozvoj tolerance.</a:t>
            </a:r>
          </a:p>
          <a:p>
            <a:pPr eaLnBrk="1" hangingPunct="1">
              <a:lnSpc>
                <a:spcPct val="60000"/>
              </a:lnSpc>
              <a:buClr>
                <a:srgbClr val="FFCC00"/>
              </a:buClr>
              <a:buFontTx/>
              <a:buNone/>
            </a:pPr>
            <a:r>
              <a:rPr lang="cs-CZ" sz="2800"/>
              <a:t>Výrazný vliv na  kvality života</a:t>
            </a:r>
          </a:p>
          <a:p>
            <a:pPr eaLnBrk="1" hangingPunct="1">
              <a:lnSpc>
                <a:spcPct val="60000"/>
              </a:lnSpc>
              <a:buClr>
                <a:srgbClr val="FFCC00"/>
              </a:buClr>
              <a:buFontTx/>
              <a:buNone/>
            </a:pPr>
            <a:endParaRPr lang="cs-CZ" sz="2800"/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cs-CZ" sz="2800" b="1">
                <a:solidFill>
                  <a:schemeClr val="tx2"/>
                </a:solidFill>
              </a:rPr>
              <a:t>Léčba: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cs-CZ" sz="2800" i="1">
              <a:solidFill>
                <a:schemeClr val="tx2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FFCC00"/>
              </a:buClr>
            </a:pPr>
            <a:r>
              <a:rPr lang="cs-CZ" sz="2800"/>
              <a:t>Snížení dávky opioidu ( např.přidání koanalgetika)</a:t>
            </a:r>
          </a:p>
          <a:p>
            <a:pPr eaLnBrk="1" hangingPunct="1">
              <a:lnSpc>
                <a:spcPct val="80000"/>
              </a:lnSpc>
              <a:buClr>
                <a:srgbClr val="FFCC00"/>
              </a:buClr>
            </a:pPr>
            <a:r>
              <a:rPr lang="cs-CZ" sz="2800"/>
              <a:t>Rotace opioidů</a:t>
            </a:r>
          </a:p>
          <a:p>
            <a:pPr eaLnBrk="1" hangingPunct="1">
              <a:lnSpc>
                <a:spcPct val="80000"/>
              </a:lnSpc>
              <a:buClr>
                <a:srgbClr val="FFCC00"/>
              </a:buClr>
            </a:pPr>
            <a:r>
              <a:rPr lang="cs-CZ" sz="2800"/>
              <a:t>Invazivní postupy</a:t>
            </a:r>
          </a:p>
          <a:p>
            <a:pPr eaLnBrk="1" hangingPunct="1">
              <a:lnSpc>
                <a:spcPct val="80000"/>
              </a:lnSpc>
              <a:buClr>
                <a:srgbClr val="FFCC00"/>
              </a:buClr>
            </a:pPr>
            <a:r>
              <a:rPr lang="cs-CZ" sz="2800"/>
              <a:t>u onkologických pacientů se zkouší  </a:t>
            </a:r>
            <a:r>
              <a:rPr lang="cs-CZ" sz="2800" i="1"/>
              <a:t>Methylfenidát 10 - 30 mg/den (Ritalin)</a:t>
            </a:r>
            <a:endParaRPr lang="cs-CZ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Delirium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/>
              <a:t>Kolísavý stav vědomí, porucha pozornosti, agitovanost, halucinace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Častějši na začátku léčby a při použití vysokých dávek a v rámci abstinenčního syndromu při náhlém vysazení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Vyloučení ostatní příčiny: </a:t>
            </a:r>
            <a:r>
              <a:rPr lang="cs-CZ" sz="2800" i="1"/>
              <a:t>např infekce, dehydratace, renální insuficience atd.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/>
              <a:t>Přehodnocení pacientovu medikaci : </a:t>
            </a:r>
            <a:r>
              <a:rPr lang="cs-CZ" sz="2800" i="1"/>
              <a:t>zmatenost je častěji při současném užívání TCA,  NSA, benzodiazepinů, neuroleptik.</a:t>
            </a:r>
            <a:endParaRPr lang="en-US" sz="2800" i="1"/>
          </a:p>
          <a:p>
            <a:pPr eaLnBrk="1" hangingPunct="1">
              <a:lnSpc>
                <a:spcPct val="90000"/>
              </a:lnSpc>
            </a:pPr>
            <a:endParaRPr lang="en-US" sz="2800" i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/>
              <a:t>..delirium </a:t>
            </a:r>
            <a:r>
              <a:rPr lang="en-US" sz="4000" b="1" i="1"/>
              <a:t>( léčba)</a:t>
            </a:r>
            <a:br>
              <a:rPr lang="cs-CZ" b="1"/>
            </a:br>
            <a:endParaRPr lang="en-US" b="1">
              <a:solidFill>
                <a:srgbClr val="FFCC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572000"/>
          </a:xfrm>
        </p:spPr>
        <p:txBody>
          <a:bodyPr/>
          <a:lstStyle/>
          <a:p>
            <a:pPr eaLnBrk="1" hangingPunct="1"/>
            <a:r>
              <a:rPr lang="cs-CZ" sz="2800"/>
              <a:t>Kauzální léčba ( hydratace, ATB,….)</a:t>
            </a:r>
          </a:p>
          <a:p>
            <a:pPr eaLnBrk="1" hangingPunct="1"/>
            <a:r>
              <a:rPr lang="cs-CZ" sz="2800"/>
              <a:t>Snížení dávky opioidů</a:t>
            </a:r>
          </a:p>
          <a:p>
            <a:pPr eaLnBrk="1" hangingPunct="1">
              <a:lnSpc>
                <a:spcPct val="70000"/>
              </a:lnSpc>
            </a:pPr>
            <a:r>
              <a:rPr lang="cs-CZ" sz="2800"/>
              <a:t>Vysazení „postradatelných“ léků (např. TCA, NSA)</a:t>
            </a:r>
          </a:p>
          <a:p>
            <a:pPr eaLnBrk="1" hangingPunct="1"/>
            <a:r>
              <a:rPr lang="cs-CZ" sz="2800"/>
              <a:t>Rotace opioidu </a:t>
            </a:r>
          </a:p>
          <a:p>
            <a:pPr eaLnBrk="1" hangingPunct="1"/>
            <a:r>
              <a:rPr lang="cs-CZ" sz="2800"/>
              <a:t>Invazivní metody</a:t>
            </a:r>
          </a:p>
          <a:p>
            <a:pPr eaLnBrk="1" hangingPunct="1">
              <a:lnSpc>
                <a:spcPct val="130000"/>
              </a:lnSpc>
            </a:pPr>
            <a:r>
              <a:rPr lang="cs-CZ" sz="2800"/>
              <a:t>Neuroleptika ( při halucinacích a agitovanosti)                                                  </a:t>
            </a:r>
            <a:r>
              <a:rPr lang="cs-CZ" sz="2800" i="1"/>
              <a:t>(např.Haloperidol 3 - 30 mg/den, Tiaprid 100 - 600 mg/den, Risperidon 1-8 mg/d)</a:t>
            </a:r>
          </a:p>
          <a:p>
            <a:pPr eaLnBrk="1" hangingPunct="1"/>
            <a:endParaRPr lang="en-US" sz="2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Svědění ( pruritus)</a:t>
            </a:r>
            <a:endParaRPr lang="cs-CZ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Častější při spinálním podání opioidů</a:t>
            </a:r>
          </a:p>
          <a:p>
            <a:pPr eaLnBrk="1" hangingPunct="1"/>
            <a:r>
              <a:rPr lang="cs-CZ"/>
              <a:t>Etiologie není jasná ( uvolnění histaminu?)</a:t>
            </a:r>
          </a:p>
          <a:p>
            <a:pPr eaLnBrk="1" hangingPunct="1">
              <a:buFontTx/>
              <a:buNone/>
            </a:pPr>
            <a:r>
              <a:rPr lang="cs-CZ" u="sng"/>
              <a:t>Léčba</a:t>
            </a:r>
            <a:r>
              <a:rPr lang="cs-CZ"/>
              <a:t>:</a:t>
            </a:r>
          </a:p>
          <a:p>
            <a:pPr eaLnBrk="1" hangingPunct="1"/>
            <a:r>
              <a:rPr lang="cs-CZ"/>
              <a:t>antihistaminika</a:t>
            </a:r>
          </a:p>
          <a:p>
            <a:pPr eaLnBrk="1" hangingPunct="1">
              <a:buFontTx/>
              <a:buNone/>
            </a:pPr>
            <a:r>
              <a:rPr lang="cs-CZ"/>
              <a:t>(experimentálně : setrony , naloxon)</a:t>
            </a:r>
          </a:p>
          <a:p>
            <a:pPr eaLnBrk="1" hangingPunct="1"/>
            <a:r>
              <a:rPr lang="cs-CZ"/>
              <a:t>rotace opioidů</a:t>
            </a:r>
          </a:p>
          <a:p>
            <a:pPr eaLnBrk="1" hangingPunct="1"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Rotace opioidů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Změna druhu opioidu</a:t>
            </a:r>
          </a:p>
          <a:p>
            <a:pPr eaLnBrk="1" hangingPunct="1"/>
            <a:r>
              <a:rPr lang="cs-CZ"/>
              <a:t>Ekvianalgetické dávky (někdy redukované o 30%)</a:t>
            </a:r>
          </a:p>
          <a:p>
            <a:pPr eaLnBrk="1" hangingPunct="1"/>
            <a:r>
              <a:rPr lang="cs-CZ"/>
              <a:t>Rozdíly mezi opioidy</a:t>
            </a:r>
          </a:p>
          <a:p>
            <a:pPr lvl="1" eaLnBrk="1" hangingPunct="1"/>
            <a:r>
              <a:rPr lang="cs-CZ" i="1"/>
              <a:t>Transdermální formy – méně zácpy</a:t>
            </a:r>
          </a:p>
          <a:p>
            <a:pPr lvl="1" eaLnBrk="1" hangingPunct="1"/>
            <a:r>
              <a:rPr lang="cs-CZ" i="1"/>
              <a:t>Buprenorfin- menší riziko dechového útlumu</a:t>
            </a:r>
          </a:p>
          <a:p>
            <a:pPr eaLnBrk="1" hangingPunct="1"/>
            <a:r>
              <a:rPr lang="cs-CZ"/>
              <a:t>Individuální přístup</a:t>
            </a:r>
          </a:p>
          <a:p>
            <a:pPr lvl="1" eaLnBrk="1" hangingPunct="1"/>
            <a:endParaRPr lang="cs-CZ" i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Léčba neuropatické bolesti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Chronická bolest po chemoterapii</a:t>
            </a:r>
          </a:p>
          <a:p>
            <a:pPr eaLnBrk="1" hangingPunct="1"/>
            <a:r>
              <a:rPr lang="cs-CZ"/>
              <a:t>Poškození nervových struktur nádorem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20-30% bolestivých stavů v onkologii</a:t>
            </a:r>
          </a:p>
          <a:p>
            <a:pPr eaLnBrk="1" hangingPunct="1"/>
            <a:r>
              <a:rPr lang="cs-CZ"/>
              <a:t>Obtížně farmakologicky ovlivnitelná </a:t>
            </a:r>
          </a:p>
          <a:p>
            <a:pPr eaLnBrk="1" hangingPunct="1"/>
            <a:r>
              <a:rPr lang="cs-CZ"/>
              <a:t>Nutno postupovat empiricky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… neuropatická bolest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/>
              <a:t>Lékové skupiny</a:t>
            </a:r>
          </a:p>
          <a:p>
            <a:pPr eaLnBrk="1" hangingPunct="1"/>
            <a:r>
              <a:rPr lang="cs-CZ" b="1" u="sng"/>
              <a:t>Antidepresiva (</a:t>
            </a:r>
            <a:r>
              <a:rPr lang="cs-CZ"/>
              <a:t> Amitriptylin, Prothiaden)</a:t>
            </a:r>
          </a:p>
          <a:p>
            <a:pPr eaLnBrk="1" hangingPunct="1"/>
            <a:r>
              <a:rPr lang="cs-CZ" b="1" u="sng"/>
              <a:t>Antikonvulziva</a:t>
            </a:r>
          </a:p>
          <a:p>
            <a:pPr eaLnBrk="1" hangingPunct="1"/>
            <a:r>
              <a:rPr lang="cs-CZ" i="1"/>
              <a:t>Carbamazepin (např. Biston, Neurotop) </a:t>
            </a:r>
          </a:p>
          <a:p>
            <a:pPr eaLnBrk="1" hangingPunct="1"/>
            <a:r>
              <a:rPr lang="cs-CZ" i="1"/>
              <a:t>Gabapentin (např.Neurontin, Gabator)</a:t>
            </a:r>
          </a:p>
          <a:p>
            <a:pPr eaLnBrk="1" hangingPunct="1"/>
            <a:r>
              <a:rPr lang="cs-CZ" i="1"/>
              <a:t>Pregabalin (Lyrica)</a:t>
            </a:r>
          </a:p>
          <a:p>
            <a:pPr eaLnBrk="1" hangingPunct="1"/>
            <a:r>
              <a:rPr lang="cs-CZ" b="1" u="sng"/>
              <a:t>Opioidy</a:t>
            </a:r>
            <a:r>
              <a:rPr lang="cs-CZ"/>
              <a:t> ( Morfin, Oxycodon)</a:t>
            </a:r>
          </a:p>
          <a:p>
            <a:pPr eaLnBrk="1" hangingPunct="1"/>
            <a:endParaRPr lang="cs-CZ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vyvolána tkáňovým poškozením (trauma, zánět, ischemie)</a:t>
            </a:r>
          </a:p>
          <a:p>
            <a:r>
              <a:rPr lang="cs-CZ" dirty="0"/>
              <a:t>intaktní NS</a:t>
            </a:r>
          </a:p>
          <a:p>
            <a:r>
              <a:rPr lang="cs-CZ" dirty="0"/>
              <a:t>po zhojení tkáně bolest ustupuje</a:t>
            </a:r>
          </a:p>
          <a:p>
            <a:pPr>
              <a:buNone/>
            </a:pPr>
            <a:r>
              <a:rPr lang="cs-CZ" u="sng" dirty="0"/>
              <a:t>Léčba</a:t>
            </a:r>
          </a:p>
          <a:p>
            <a:r>
              <a:rPr lang="cs-CZ" dirty="0"/>
              <a:t>symptom → příčina → kauzální léčba</a:t>
            </a:r>
          </a:p>
          <a:p>
            <a:r>
              <a:rPr lang="cs-CZ" dirty="0"/>
              <a:t>lokální anestetika, </a:t>
            </a:r>
            <a:r>
              <a:rPr lang="cs-CZ" dirty="0" err="1"/>
              <a:t>neopioidní</a:t>
            </a:r>
            <a:r>
              <a:rPr lang="cs-CZ" dirty="0"/>
              <a:t> analgetika, slabé a silné </a:t>
            </a:r>
            <a:r>
              <a:rPr lang="cs-CZ" dirty="0" err="1"/>
              <a:t>opioidy</a:t>
            </a: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Invazivní postupy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  <a:p>
            <a:pPr eaLnBrk="1" hangingPunct="1"/>
            <a:r>
              <a:rPr lang="cs-CZ"/>
              <a:t>Podání analgetik do blízkosti nervových struktur-snížení systémové dávky opioidů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Přerušení nervových struktur zapojených do nocicepce. 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Invazivní postupy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cs-CZ"/>
              <a:t>Spinální aplikace analgetik +/- lokálních anestetik </a:t>
            </a:r>
          </a:p>
          <a:p>
            <a:pPr eaLnBrk="1" hangingPunct="1"/>
            <a:r>
              <a:rPr lang="cs-CZ"/>
              <a:t>Epidurální nebo subarachnoidální</a:t>
            </a:r>
          </a:p>
          <a:p>
            <a:pPr eaLnBrk="1" hangingPunct="1"/>
            <a:r>
              <a:rPr lang="cs-CZ" sz="2800" i="1"/>
              <a:t>Tunelizovaný zevní katetr</a:t>
            </a:r>
          </a:p>
          <a:p>
            <a:pPr eaLnBrk="1" hangingPunct="1"/>
            <a:r>
              <a:rPr lang="cs-CZ" sz="2800" i="1"/>
              <a:t>Tunelizovaný katetr s portem</a:t>
            </a:r>
          </a:p>
          <a:p>
            <a:pPr eaLnBrk="1" hangingPunct="1"/>
            <a:r>
              <a:rPr lang="cs-CZ" sz="2800" i="1"/>
              <a:t>Podkožní pumpy</a:t>
            </a:r>
          </a:p>
          <a:p>
            <a:pPr eaLnBrk="1" hangingPunct="1"/>
            <a:r>
              <a:rPr lang="cs-CZ"/>
              <a:t>Podávaná farmaka: morfin, bupivacain (MARCAINE), Clonidin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/>
              <a:t>Epidurální anestezie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9200"/>
            <a:ext cx="4038600" cy="2171700"/>
          </a:xfrm>
        </p:spPr>
      </p:pic>
      <p:pic>
        <p:nvPicPr>
          <p:cNvPr id="553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295400"/>
            <a:ext cx="4038600" cy="2057400"/>
          </a:xfrm>
        </p:spPr>
      </p:pic>
      <p:pic>
        <p:nvPicPr>
          <p:cNvPr id="5530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4343400"/>
            <a:ext cx="4038600" cy="2209800"/>
          </a:xfrm>
        </p:spPr>
      </p:pic>
      <p:pic>
        <p:nvPicPr>
          <p:cNvPr id="5530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4343400"/>
            <a:ext cx="4038600" cy="2171700"/>
          </a:xfrm>
        </p:spPr>
      </p:pic>
      <p:sp>
        <p:nvSpPr>
          <p:cNvPr id="636936" name="Text Box 8"/>
          <p:cNvSpPr txBox="1">
            <a:spLocks noChangeArrowheads="1"/>
          </p:cNvSpPr>
          <p:nvPr/>
        </p:nvSpPr>
        <p:spPr bwMode="auto">
          <a:xfrm>
            <a:off x="762000" y="36576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Subarachnoidální anestezie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304800"/>
            <a:ext cx="4343400" cy="55626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Indikace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Bolest lokalizovaná např.v končetině, v dolní polovině těla</a:t>
            </a:r>
          </a:p>
          <a:p>
            <a:pPr eaLnBrk="1" hangingPunct="1"/>
            <a:r>
              <a:rPr lang="cs-CZ"/>
              <a:t>Bolest se nedaří zvládnout systémovou léčbou ( p.o., i.v., s.c)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Rizika: infekce, krvácení, „logistické“ problémy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č.1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76 </a:t>
            </a:r>
            <a:r>
              <a:rPr lang="cs-CZ" dirty="0" err="1"/>
              <a:t>letá</a:t>
            </a:r>
            <a:r>
              <a:rPr lang="cs-CZ" dirty="0"/>
              <a:t> pacientka s pokročilou </a:t>
            </a:r>
            <a:r>
              <a:rPr lang="cs-CZ" dirty="0" err="1"/>
              <a:t>osteoporozou</a:t>
            </a:r>
            <a:r>
              <a:rPr lang="cs-CZ" dirty="0"/>
              <a:t> s kompresivními frakturami L1, L4</a:t>
            </a:r>
          </a:p>
          <a:p>
            <a:pPr>
              <a:buNone/>
            </a:pPr>
            <a:r>
              <a:rPr lang="cs-CZ" dirty="0" err="1"/>
              <a:t>Interkurence</a:t>
            </a:r>
            <a:r>
              <a:rPr lang="cs-CZ" dirty="0"/>
              <a:t>: CHSS při ICHS, DM na PAD</a:t>
            </a:r>
          </a:p>
          <a:p>
            <a:r>
              <a:rPr lang="cs-CZ" dirty="0"/>
              <a:t>chronická bolest dolní páteře, bez iradiace</a:t>
            </a:r>
          </a:p>
          <a:p>
            <a:r>
              <a:rPr lang="cs-CZ" dirty="0"/>
              <a:t>intenzita se zhoršuje při předklonu, a změně polohy</a:t>
            </a:r>
          </a:p>
          <a:p>
            <a:r>
              <a:rPr lang="cs-CZ" dirty="0"/>
              <a:t>závislost bolesti na počasí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Jak byste léčili bolest této pacientky?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…kazuistika č.1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</a:t>
            </a:r>
            <a:r>
              <a:rPr lang="cs-CZ" dirty="0" err="1"/>
              <a:t>osteoporozy</a:t>
            </a:r>
            <a:endParaRPr lang="cs-CZ" dirty="0"/>
          </a:p>
          <a:p>
            <a:r>
              <a:rPr lang="cs-CZ" dirty="0"/>
              <a:t>bederní pás</a:t>
            </a:r>
          </a:p>
          <a:p>
            <a:r>
              <a:rPr lang="cs-CZ" dirty="0"/>
              <a:t>analgetika (která?)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č.2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M., 63 let, NSCLC  l.</a:t>
            </a:r>
            <a:r>
              <a:rPr lang="cs-CZ" sz="2800" dirty="0" err="1"/>
              <a:t>dx</a:t>
            </a:r>
            <a:r>
              <a:rPr lang="cs-CZ" sz="2800" dirty="0"/>
              <a:t>., klin.</a:t>
            </a:r>
            <a:r>
              <a:rPr lang="cs-CZ" sz="2800" dirty="0" err="1"/>
              <a:t>st.IV</a:t>
            </a:r>
            <a:r>
              <a:rPr lang="cs-CZ" sz="2800" dirty="0"/>
              <a:t> (plíce, skelet, pleura), in </a:t>
            </a:r>
            <a:r>
              <a:rPr lang="cs-CZ" sz="2800" dirty="0" err="1"/>
              <a:t>cursu</a:t>
            </a:r>
            <a:r>
              <a:rPr lang="cs-CZ" sz="2800" dirty="0"/>
              <a:t> paliativní CHT 1. linie</a:t>
            </a:r>
          </a:p>
          <a:p>
            <a:pPr>
              <a:buNone/>
            </a:pPr>
            <a:r>
              <a:rPr lang="cs-CZ" sz="2800" b="1" u="sng" dirty="0"/>
              <a:t>Bolest</a:t>
            </a:r>
          </a:p>
          <a:p>
            <a:r>
              <a:rPr lang="cs-CZ" sz="2800" dirty="0"/>
              <a:t>Bolesti páteře mezi lopatkami s propagací do pravého ramene a </a:t>
            </a:r>
            <a:r>
              <a:rPr lang="cs-CZ" sz="2800" dirty="0" err="1"/>
              <a:t>hemithoraxu</a:t>
            </a:r>
            <a:r>
              <a:rPr lang="cs-CZ" sz="2800" dirty="0"/>
              <a:t>. Zavedenou medikací zmírněno na (2-3/10)</a:t>
            </a:r>
          </a:p>
          <a:p>
            <a:r>
              <a:rPr lang="cs-CZ" sz="2800" dirty="0"/>
              <a:t>několikrát (3-5) denně (ve vazbě na kašel) výrazné zhoršení intenzity bolesti (8/10), které trvá 10-20 minut a je velmi stresující.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…kazuistika č.2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/>
              <a:t>Pravidelná medikace</a:t>
            </a:r>
          </a:p>
          <a:p>
            <a:r>
              <a:rPr lang="cs-CZ" i="1" dirty="0" err="1"/>
              <a:t>Vendal</a:t>
            </a:r>
            <a:r>
              <a:rPr lang="cs-CZ" i="1" dirty="0"/>
              <a:t> 2x30…2x60…100-0-60mg</a:t>
            </a:r>
          </a:p>
          <a:p>
            <a:r>
              <a:rPr lang="cs-CZ" i="1" dirty="0" err="1"/>
              <a:t>Diclofenac</a:t>
            </a:r>
            <a:r>
              <a:rPr lang="cs-CZ" i="1" dirty="0"/>
              <a:t> 75 mg 1-0-0</a:t>
            </a:r>
          </a:p>
          <a:p>
            <a:r>
              <a:rPr lang="cs-CZ" i="1" dirty="0" err="1"/>
              <a:t>Stoptussin</a:t>
            </a:r>
            <a:r>
              <a:rPr lang="cs-CZ" i="1" dirty="0"/>
              <a:t> 3x denně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Medikace „podle potřeby“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/>
              <a:t>Algifen</a:t>
            </a:r>
            <a:r>
              <a:rPr lang="cs-CZ" i="1" dirty="0"/>
              <a:t> 30..40 kapek (bez efektu)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/>
              <a:t>Sevredol</a:t>
            </a:r>
            <a:r>
              <a:rPr lang="cs-CZ" i="1" dirty="0"/>
              <a:t> 20mg ..30mg (bez efektu, </a:t>
            </a:r>
            <a:r>
              <a:rPr lang="cs-CZ" i="1" dirty="0" err="1"/>
              <a:t>nepřijemná</a:t>
            </a:r>
            <a:r>
              <a:rPr lang="cs-CZ" i="1" dirty="0"/>
              <a:t> </a:t>
            </a:r>
            <a:r>
              <a:rPr lang="cs-CZ" i="1" dirty="0" err="1"/>
              <a:t>utlumenost</a:t>
            </a:r>
            <a:r>
              <a:rPr lang="cs-CZ" i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/>
              <a:t>Lunaldin</a:t>
            </a:r>
            <a:r>
              <a:rPr lang="cs-CZ" i="1" dirty="0"/>
              <a:t> 100..200ug (dobrý efekt, pacient spokojen)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č.3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Ž., 59 let, Ca ovaria, klin. st. IV.,  diseminace do peritonea, syndrom maligní střevní obstrukce (</a:t>
            </a:r>
            <a:r>
              <a:rPr lang="cs-CZ" sz="2400" dirty="0" err="1"/>
              <a:t>intermit</a:t>
            </a:r>
            <a:r>
              <a:rPr lang="cs-CZ" sz="2400" dirty="0"/>
              <a:t>. nauzea, zvracení, porucha pasáže), in </a:t>
            </a:r>
            <a:r>
              <a:rPr lang="cs-CZ" sz="2400" dirty="0" err="1"/>
              <a:t>cursu</a:t>
            </a:r>
            <a:r>
              <a:rPr lang="cs-CZ" sz="2400" dirty="0"/>
              <a:t> 3. linie paliativní CHT </a:t>
            </a:r>
          </a:p>
          <a:p>
            <a:pPr>
              <a:buNone/>
            </a:pPr>
            <a:r>
              <a:rPr lang="cs-CZ" sz="2400" b="1" u="sng" dirty="0"/>
              <a:t>Bolest</a:t>
            </a:r>
          </a:p>
          <a:p>
            <a:r>
              <a:rPr lang="cs-CZ" sz="2400" dirty="0"/>
              <a:t>chronické bolesti břicha a maximem v pravém </a:t>
            </a:r>
            <a:r>
              <a:rPr lang="cs-CZ" sz="2400" dirty="0" err="1"/>
              <a:t>mezogastriu</a:t>
            </a:r>
            <a:r>
              <a:rPr lang="cs-CZ" sz="2400" dirty="0"/>
              <a:t> (kde hmatná resistence)– tlakové, někdy ostré, trvalý algický břišní </a:t>
            </a:r>
            <a:r>
              <a:rPr lang="cs-CZ" sz="2400" dirty="0" err="1"/>
              <a:t>dyskomfort</a:t>
            </a:r>
            <a:endParaRPr lang="cs-CZ" sz="2400" dirty="0"/>
          </a:p>
          <a:p>
            <a:r>
              <a:rPr lang="cs-CZ" sz="2400" dirty="0"/>
              <a:t>epizody křečovitých bolestí (koliky), které se šíří z </a:t>
            </a:r>
            <a:r>
              <a:rPr lang="cs-CZ" sz="2400" dirty="0" err="1"/>
              <a:t>pr.mezogastria</a:t>
            </a:r>
            <a:r>
              <a:rPr lang="cs-CZ" sz="2400" dirty="0"/>
              <a:t>  k pupku a do levého hypogastria, trvají 40-60 minut, nejsou vázané na jídlo, frekvence 2x týdně -3x denně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 –příklad č.1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Extrakce „zubu moudrosti“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svodná anestezie </a:t>
            </a:r>
            <a:r>
              <a:rPr lang="cs-CZ" dirty="0" err="1"/>
              <a:t>lidocainem</a:t>
            </a:r>
            <a:r>
              <a:rPr lang="cs-CZ" dirty="0"/>
              <a:t> před výkonem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při bolesti po extrakci</a:t>
            </a:r>
          </a:p>
          <a:p>
            <a:r>
              <a:rPr lang="cs-CZ" b="1" i="1" dirty="0"/>
              <a:t>Paracetamol 500-1000 mg </a:t>
            </a:r>
            <a:r>
              <a:rPr lang="cs-CZ" b="1" i="1" dirty="0" err="1"/>
              <a:t>p.o</a:t>
            </a:r>
            <a:r>
              <a:rPr lang="cs-CZ" i="1" dirty="0"/>
              <a:t>., dle potřeby, </a:t>
            </a:r>
            <a:r>
              <a:rPr lang="cs-CZ" i="1" dirty="0" err="1"/>
              <a:t>max</a:t>
            </a:r>
            <a:r>
              <a:rPr lang="cs-CZ" i="1" dirty="0"/>
              <a:t> 3g/d</a:t>
            </a:r>
          </a:p>
          <a:p>
            <a:r>
              <a:rPr lang="cs-CZ" b="1" i="1" dirty="0" err="1"/>
              <a:t>Ibalgin</a:t>
            </a:r>
            <a:r>
              <a:rPr lang="cs-CZ" b="1" i="1" dirty="0"/>
              <a:t> 400 mg </a:t>
            </a:r>
            <a:r>
              <a:rPr lang="cs-CZ" b="1" i="1" dirty="0" err="1"/>
              <a:t>p.o</a:t>
            </a:r>
            <a:r>
              <a:rPr lang="cs-CZ" b="1" i="1" dirty="0"/>
              <a:t>., </a:t>
            </a:r>
            <a:r>
              <a:rPr lang="cs-CZ" i="1" dirty="0"/>
              <a:t>dle potřeby, </a:t>
            </a:r>
            <a:r>
              <a:rPr lang="cs-CZ" i="1" dirty="0" err="1"/>
              <a:t>max</a:t>
            </a:r>
            <a:r>
              <a:rPr lang="cs-CZ" i="1" dirty="0"/>
              <a:t> 4xdenně </a:t>
            </a:r>
          </a:p>
          <a:p>
            <a:r>
              <a:rPr lang="cs-CZ" i="1" dirty="0"/>
              <a:t>spíše výjimečně </a:t>
            </a:r>
            <a:r>
              <a:rPr lang="cs-CZ" b="1" i="1" dirty="0" err="1"/>
              <a:t>Tramadol</a:t>
            </a:r>
            <a:r>
              <a:rPr lang="cs-CZ" b="1" i="1" dirty="0"/>
              <a:t> 50 mg </a:t>
            </a:r>
            <a:r>
              <a:rPr lang="cs-CZ" b="1" i="1" dirty="0" err="1"/>
              <a:t>p.o</a:t>
            </a:r>
            <a:r>
              <a:rPr lang="cs-CZ" b="1" i="1" dirty="0"/>
              <a:t>.</a:t>
            </a:r>
            <a:r>
              <a:rPr lang="cs-CZ" i="1" dirty="0"/>
              <a:t>, 1 </a:t>
            </a:r>
            <a:r>
              <a:rPr lang="cs-CZ" i="1" dirty="0" err="1"/>
              <a:t>tbl</a:t>
            </a:r>
            <a:r>
              <a:rPr lang="cs-CZ" i="1" dirty="0"/>
              <a:t>, </a:t>
            </a:r>
            <a:r>
              <a:rPr lang="cs-CZ" i="1" dirty="0" err="1"/>
              <a:t>amx</a:t>
            </a:r>
            <a:r>
              <a:rPr lang="cs-CZ" i="1" dirty="0"/>
              <a:t> 4x denně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č.3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/>
              <a:t>Pravidelná medikace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/>
              <a:t>Oxycontin</a:t>
            </a:r>
            <a:r>
              <a:rPr lang="cs-CZ" i="1" dirty="0"/>
              <a:t> 2x20..2x40..20x60 mg (zácpa, zhoršení pasážových potíží)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/>
              <a:t>Transtec</a:t>
            </a:r>
            <a:r>
              <a:rPr lang="cs-CZ" i="1" dirty="0"/>
              <a:t> 35…52,5ug/h</a:t>
            </a:r>
          </a:p>
          <a:p>
            <a:pPr>
              <a:buNone/>
            </a:pPr>
            <a:r>
              <a:rPr lang="cs-CZ" i="1" dirty="0"/>
              <a:t>       </a:t>
            </a:r>
            <a:r>
              <a:rPr lang="cs-CZ" i="1" dirty="0" err="1"/>
              <a:t>Novalgin</a:t>
            </a:r>
            <a:r>
              <a:rPr lang="cs-CZ" i="1" dirty="0"/>
              <a:t> 500 mg 1-1-1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Medikace „dle potřeby“</a:t>
            </a:r>
          </a:p>
          <a:p>
            <a:pPr>
              <a:buNone/>
            </a:pPr>
            <a:r>
              <a:rPr lang="cs-CZ" dirty="0"/>
              <a:t>v nemocnici: </a:t>
            </a:r>
            <a:r>
              <a:rPr lang="cs-CZ" i="1" dirty="0" err="1"/>
              <a:t>Novalgin</a:t>
            </a:r>
            <a:r>
              <a:rPr lang="cs-CZ" i="1" dirty="0"/>
              <a:t> 2,5 g i.v., pokud nebyl efekt morfin 10 mg..20 mg s.</a:t>
            </a:r>
            <a:r>
              <a:rPr lang="cs-CZ" i="1" dirty="0" err="1"/>
              <a:t>c</a:t>
            </a:r>
            <a:r>
              <a:rPr lang="cs-CZ" i="1" dirty="0"/>
              <a:t>.</a:t>
            </a:r>
          </a:p>
          <a:p>
            <a:pPr>
              <a:buNone/>
            </a:pPr>
            <a:r>
              <a:rPr lang="cs-CZ" dirty="0"/>
              <a:t>doma: </a:t>
            </a:r>
            <a:r>
              <a:rPr lang="cs-CZ" i="1" dirty="0"/>
              <a:t>podle intenzity bolesti </a:t>
            </a:r>
            <a:r>
              <a:rPr lang="cs-CZ" i="1" dirty="0" err="1"/>
              <a:t>Algifen</a:t>
            </a:r>
            <a:r>
              <a:rPr lang="cs-CZ" i="1" dirty="0"/>
              <a:t> 30 kapek nebo </a:t>
            </a:r>
            <a:r>
              <a:rPr lang="cs-CZ" i="1" dirty="0" err="1"/>
              <a:t>Sevredol</a:t>
            </a:r>
            <a:r>
              <a:rPr lang="cs-CZ" i="1" dirty="0"/>
              <a:t> 20mg (pacientka spokojená, má bolest „ pod kontrolou“)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u většiny pacientů s chronickou bolestí lze bolest dobře zmírnit relativně jednoduchým způsobem</a:t>
            </a:r>
          </a:p>
          <a:p>
            <a:r>
              <a:rPr lang="cs-CZ" dirty="0"/>
              <a:t>cílem léčby bolesti není pouze zmírnit bolest, ale zlepšit kvalitu života a zlepšit funkční zdatnost</a:t>
            </a:r>
          </a:p>
          <a:p>
            <a:r>
              <a:rPr lang="cs-CZ" dirty="0" err="1"/>
              <a:t>opiody</a:t>
            </a:r>
            <a:r>
              <a:rPr lang="cs-CZ" dirty="0"/>
              <a:t> jsou účinné a bezpečné léky v léčbě chronické bolesti</a:t>
            </a:r>
          </a:p>
          <a:p>
            <a:r>
              <a:rPr lang="cs-CZ" dirty="0"/>
              <a:t>součástí léčby bolesti je profylaxe a léčba nežádoucích </a:t>
            </a:r>
            <a:r>
              <a:rPr lang="cs-CZ"/>
              <a:t>účinků analgetik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 –příklad č.2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Hysterektomie s </a:t>
            </a:r>
            <a:r>
              <a:rPr lang="cs-CZ" b="1" dirty="0" err="1"/>
              <a:t>adnexektomií</a:t>
            </a:r>
            <a:r>
              <a:rPr lang="cs-CZ" b="1" dirty="0"/>
              <a:t> pro tumor krčku děložního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Výkon v celkové anestezii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 výkonu </a:t>
            </a:r>
          </a:p>
          <a:p>
            <a:r>
              <a:rPr lang="cs-CZ" u="sng" dirty="0"/>
              <a:t>D1-3</a:t>
            </a:r>
            <a:r>
              <a:rPr lang="cs-CZ" dirty="0"/>
              <a:t> </a:t>
            </a:r>
            <a:r>
              <a:rPr lang="cs-CZ" dirty="0" err="1"/>
              <a:t>tramadol</a:t>
            </a:r>
            <a:r>
              <a:rPr lang="cs-CZ" dirty="0"/>
              <a:t> 100 mg s.</a:t>
            </a:r>
            <a:r>
              <a:rPr lang="cs-CZ" dirty="0" err="1"/>
              <a:t>c</a:t>
            </a:r>
            <a:r>
              <a:rPr lang="cs-CZ" dirty="0"/>
              <a:t>. á 8h +</a:t>
            </a:r>
            <a:r>
              <a:rPr lang="cs-CZ" dirty="0" err="1"/>
              <a:t>Novalgin</a:t>
            </a:r>
            <a:r>
              <a:rPr lang="cs-CZ" dirty="0"/>
              <a:t> 2,5 g i.v. 3x denně</a:t>
            </a:r>
          </a:p>
          <a:p>
            <a:r>
              <a:rPr lang="cs-CZ" u="sng" dirty="0"/>
              <a:t>D 4-10 </a:t>
            </a:r>
            <a:r>
              <a:rPr lang="cs-CZ" dirty="0" err="1"/>
              <a:t>tramadol</a:t>
            </a:r>
            <a:r>
              <a:rPr lang="cs-CZ" dirty="0"/>
              <a:t> 100 mg s.</a:t>
            </a:r>
            <a:r>
              <a:rPr lang="cs-CZ" dirty="0" err="1"/>
              <a:t>c</a:t>
            </a:r>
            <a:r>
              <a:rPr lang="cs-CZ" dirty="0"/>
              <a:t>. při bolesti, </a:t>
            </a:r>
            <a:r>
              <a:rPr lang="cs-CZ" dirty="0" err="1"/>
              <a:t>max</a:t>
            </a:r>
            <a:r>
              <a:rPr lang="cs-CZ" dirty="0"/>
              <a:t> 3xD, </a:t>
            </a:r>
            <a:r>
              <a:rPr lang="cs-CZ" dirty="0" err="1"/>
              <a:t>Novalgin</a:t>
            </a:r>
            <a:r>
              <a:rPr lang="cs-CZ" dirty="0"/>
              <a:t>  500 mg , </a:t>
            </a:r>
            <a:r>
              <a:rPr lang="cs-CZ" dirty="0" err="1"/>
              <a:t>dp</a:t>
            </a:r>
            <a:r>
              <a:rPr lang="cs-CZ" dirty="0"/>
              <a:t>., </a:t>
            </a:r>
            <a:r>
              <a:rPr lang="cs-CZ" dirty="0" err="1"/>
              <a:t>max</a:t>
            </a:r>
            <a:r>
              <a:rPr lang="cs-CZ" dirty="0"/>
              <a:t> 4xD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….příklad č.2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by 1. den nebyla úleva po </a:t>
            </a:r>
            <a:r>
              <a:rPr lang="cs-CZ" dirty="0" err="1"/>
              <a:t>tramadolu</a:t>
            </a:r>
            <a:r>
              <a:rPr lang="cs-CZ" dirty="0"/>
              <a:t> dostatečná, je indikováno podání silného </a:t>
            </a:r>
            <a:r>
              <a:rPr lang="cs-CZ" dirty="0" err="1"/>
              <a:t>opioidu</a:t>
            </a:r>
            <a:r>
              <a:rPr lang="cs-CZ" dirty="0"/>
              <a:t> , např. morfin 10 mg s.</a:t>
            </a:r>
            <a:r>
              <a:rPr lang="cs-CZ" dirty="0" err="1"/>
              <a:t>c</a:t>
            </a:r>
            <a:r>
              <a:rPr lang="cs-CZ" dirty="0"/>
              <a:t>. 4x denně +</a:t>
            </a:r>
            <a:r>
              <a:rPr lang="cs-CZ" dirty="0" err="1"/>
              <a:t>Novalgin</a:t>
            </a:r>
            <a:r>
              <a:rPr lang="cs-CZ" dirty="0"/>
              <a:t>, </a:t>
            </a:r>
          </a:p>
          <a:p>
            <a:r>
              <a:rPr lang="cs-CZ" dirty="0"/>
              <a:t>od D4 morfin 10 mg s.</a:t>
            </a:r>
            <a:r>
              <a:rPr lang="cs-CZ" dirty="0" err="1"/>
              <a:t>c</a:t>
            </a:r>
            <a:r>
              <a:rPr lang="cs-CZ" dirty="0"/>
              <a:t>., dle potřeby nebo přechod na </a:t>
            </a:r>
            <a:r>
              <a:rPr lang="cs-CZ" dirty="0" err="1"/>
              <a:t>tramadol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2367</Words>
  <Application>Microsoft Office PowerPoint</Application>
  <PresentationFormat>Předvádění na obrazovce (4:3)</PresentationFormat>
  <Paragraphs>382</Paragraphs>
  <Slides>71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7" baseType="lpstr">
      <vt:lpstr>Arial</vt:lpstr>
      <vt:lpstr>Calibri</vt:lpstr>
      <vt:lpstr>Garamond</vt:lpstr>
      <vt:lpstr>Times New Roman</vt:lpstr>
      <vt:lpstr>Wingdings</vt:lpstr>
      <vt:lpstr>Motiv sady Office</vt:lpstr>
      <vt:lpstr>Farmakoterapie v léčbě bolesti </vt:lpstr>
      <vt:lpstr>Bolest jako symptom</vt:lpstr>
      <vt:lpstr>Mozek (CNS) „rozhoduje“ o intenzitě bolesti</vt:lpstr>
      <vt:lpstr>Rozměry bolesti</vt:lpstr>
      <vt:lpstr>Dělení bolesti</vt:lpstr>
      <vt:lpstr>Akutní bolest</vt:lpstr>
      <vt:lpstr>Akutní bolest –příklad č.1</vt:lpstr>
      <vt:lpstr>Akutní bolest –příklad č.2</vt:lpstr>
      <vt:lpstr>….příklad č.2</vt:lpstr>
      <vt:lpstr>Akutní bolesti</vt:lpstr>
      <vt:lpstr>PCA- patient controled analgesia</vt:lpstr>
      <vt:lpstr>Chronická bolest</vt:lpstr>
      <vt:lpstr>Prezentace aplikace PowerPoint</vt:lpstr>
      <vt:lpstr>Chronická bolest</vt:lpstr>
      <vt:lpstr>Léčba chronické bolesti</vt:lpstr>
      <vt:lpstr>Možnosti zmírnění bolesti </vt:lpstr>
      <vt:lpstr>Farmakoterapie chronické bolesti</vt:lpstr>
      <vt:lpstr>Hodnocení intenzity bolesti</vt:lpstr>
      <vt:lpstr>Žebříček WHO ( 1986)</vt:lpstr>
      <vt:lpstr>…žebříček WHO..</vt:lpstr>
      <vt:lpstr>Neopioidní analgetika</vt:lpstr>
      <vt:lpstr>Prezentace aplikace PowerPoint</vt:lpstr>
      <vt:lpstr>Prezentace aplikace PowerPoint</vt:lpstr>
      <vt:lpstr>Prezentace aplikace PowerPoint</vt:lpstr>
      <vt:lpstr>Prezentace aplikace PowerPoint</vt:lpstr>
      <vt:lpstr>„Slabé“ opioidy ( 2.stupeň WHO)</vt:lpstr>
      <vt:lpstr>Prezentace aplikace PowerPoint</vt:lpstr>
      <vt:lpstr>Prezentace aplikace PowerPoint</vt:lpstr>
      <vt:lpstr>Prezentace aplikace PowerPoint</vt:lpstr>
      <vt:lpstr>…„slabé“ opioidy</vt:lpstr>
      <vt:lpstr>Prezentace aplikace PowerPoint</vt:lpstr>
      <vt:lpstr>…slabé opioidy.</vt:lpstr>
      <vt:lpstr>Silné opioidy</vt:lpstr>
      <vt:lpstr>..silné opioidy</vt:lpstr>
      <vt:lpstr>…silné opioidy..</vt:lpstr>
      <vt:lpstr>Prezentace aplikace PowerPoint</vt:lpstr>
      <vt:lpstr>Prezentace aplikace PowerPoint</vt:lpstr>
      <vt:lpstr>Morfin magistaliter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Buprenorfin TTS </vt:lpstr>
      <vt:lpstr>Bazální a záchranná dávka</vt:lpstr>
      <vt:lpstr>Transmukozní fentanyl</vt:lpstr>
      <vt:lpstr>Vliv opioidních analgetik na kvalitu života</vt:lpstr>
      <vt:lpstr>…NÚ..</vt:lpstr>
      <vt:lpstr>Nevolnost a zvracení </vt:lpstr>
      <vt:lpstr>Zácpa</vt:lpstr>
      <vt:lpstr>Profylaxe a léčba zácpy</vt:lpstr>
      <vt:lpstr>Celkový útlum ( sedace) </vt:lpstr>
      <vt:lpstr>Delirium</vt:lpstr>
      <vt:lpstr>..delirium ( léčba) </vt:lpstr>
      <vt:lpstr>Svědění ( pruritus)</vt:lpstr>
      <vt:lpstr>Rotace opioidů</vt:lpstr>
      <vt:lpstr>Léčba neuropatické bolesti</vt:lpstr>
      <vt:lpstr>… neuropatická bolest</vt:lpstr>
      <vt:lpstr>Invazivní postupy</vt:lpstr>
      <vt:lpstr>Invazivní postupy</vt:lpstr>
      <vt:lpstr>Epidurální anestezie</vt:lpstr>
      <vt:lpstr>Prezentace aplikace PowerPoint</vt:lpstr>
      <vt:lpstr>Indikace</vt:lpstr>
      <vt:lpstr>Kazuistika č.1</vt:lpstr>
      <vt:lpstr>…kazuistika č.1</vt:lpstr>
      <vt:lpstr>Kazuistika č.2</vt:lpstr>
      <vt:lpstr>…kazuistika č.2</vt:lpstr>
      <vt:lpstr>Kazuistika č.3</vt:lpstr>
      <vt:lpstr>kazuistika č.3</vt:lpstr>
      <vt:lpstr>Závěry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Farmakoterapie v léčbě bolesti</dc:title>
  <dc:creator>Ondřej Sláma</dc:creator>
  <cp:lastModifiedBy>Iva Tomášková</cp:lastModifiedBy>
  <cp:revision>34</cp:revision>
  <dcterms:created xsi:type="dcterms:W3CDTF">2012-10-20T20:21:54Z</dcterms:created>
  <dcterms:modified xsi:type="dcterms:W3CDTF">2021-03-21T16:19:30Z</dcterms:modified>
</cp:coreProperties>
</file>