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2" r:id="rId13"/>
    <p:sldId id="271" r:id="rId14"/>
    <p:sldId id="272" r:id="rId15"/>
    <p:sldId id="273" r:id="rId16"/>
    <p:sldId id="274" r:id="rId17"/>
    <p:sldId id="275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o85G-N0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2734-neverbalni-komunikace-rec-tel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Pedagogická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Komunikace činem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bezeslovná reakce na konkrétní situaci formou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praktického činu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bývá </a:t>
            </a:r>
            <a:r>
              <a:rPr lang="cs-CZ" sz="3200" b="1" dirty="0"/>
              <a:t>efektivní</a:t>
            </a:r>
            <a:r>
              <a:rPr lang="cs-CZ" sz="3200" dirty="0"/>
              <a:t> a </a:t>
            </a:r>
            <a:r>
              <a:rPr lang="cs-CZ" sz="3200" b="1" dirty="0"/>
              <a:t>rychlá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příklady: </a:t>
            </a:r>
            <a:br>
              <a:rPr lang="cs-CZ" sz="3200" dirty="0"/>
            </a:br>
            <a:r>
              <a:rPr lang="cs-CZ" sz="3200" dirty="0"/>
              <a:t>- rychlé zaujetí určitého postoje </a:t>
            </a:r>
            <a:br>
              <a:rPr lang="cs-CZ" sz="3200" dirty="0"/>
            </a:br>
            <a:r>
              <a:rPr lang="cs-CZ" sz="3200" dirty="0"/>
              <a:t>- dynamické přiblížení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385452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19" y="994396"/>
            <a:ext cx="11261929" cy="50809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Literatura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komunikace ve výuce</a:t>
            </a:r>
            <a:r>
              <a:rPr lang="cs-CZ" sz="3200" dirty="0"/>
              <a:t>, ale možnost aplikace do dalších edukačních a sociálních situací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PEN</a:t>
            </a:r>
            <a:r>
              <a:rPr lang="cs-CZ" sz="3200" dirty="0"/>
              <a:t> – s. 189–193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Cangelosi</a:t>
            </a:r>
            <a:r>
              <a:rPr lang="cs-CZ" sz="3200" dirty="0"/>
              <a:t>, J. S. (2006). </a:t>
            </a:r>
            <a:r>
              <a:rPr lang="cs-CZ" sz="3200" i="1" dirty="0"/>
              <a:t>Strategie řízení třídy </a:t>
            </a:r>
            <a:r>
              <a:rPr lang="cs-CZ" sz="3200" dirty="0"/>
              <a:t>(4. vydání). Portál. (4. kapitola)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Mareš, J., &amp; Křivohlavý, J. (1995). </a:t>
            </a:r>
            <a:r>
              <a:rPr lang="cs-CZ" sz="3200" i="1" dirty="0"/>
              <a:t>Komunikace ve škole</a:t>
            </a:r>
            <a:r>
              <a:rPr lang="cs-CZ" sz="3200" dirty="0"/>
              <a:t>. Masarykova univerzita, Centrum pro další vzdělávání učitelů.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Šeďová</a:t>
            </a:r>
            <a:r>
              <a:rPr lang="cs-CZ" sz="3200" dirty="0"/>
              <a:t>, K. et al. (2019). </a:t>
            </a:r>
            <a:r>
              <a:rPr lang="cs-CZ" sz="3200" i="1" dirty="0"/>
              <a:t>Výuková komunikace</a:t>
            </a:r>
            <a:r>
              <a:rPr lang="cs-CZ" sz="3200" dirty="0"/>
              <a:t>.  Masarykova univerzita.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015138"/>
            <a:ext cx="11654726" cy="52128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jde o </a:t>
            </a:r>
            <a:r>
              <a:rPr lang="cs-CZ" sz="3200" b="1" dirty="0"/>
              <a:t>záměrnou</a:t>
            </a:r>
            <a:r>
              <a:rPr lang="cs-CZ" sz="3200" dirty="0"/>
              <a:t> komunikaci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probíhá v rámci </a:t>
            </a:r>
            <a:r>
              <a:rPr lang="cs-CZ" sz="3200" b="1" dirty="0"/>
              <a:t>edukačního </a:t>
            </a:r>
            <a:r>
              <a:rPr lang="cs-CZ" sz="3200" dirty="0"/>
              <a:t>(výchovně-vzdělávacího) procesu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využívá komunikaci </a:t>
            </a:r>
            <a:r>
              <a:rPr lang="cs-CZ" sz="3200" b="1" dirty="0"/>
              <a:t>verbální </a:t>
            </a:r>
            <a:r>
              <a:rPr lang="cs-CZ" sz="3200" dirty="0"/>
              <a:t>(ústní nebo písemnou), </a:t>
            </a:r>
            <a:r>
              <a:rPr lang="cs-CZ" sz="3200" b="1" dirty="0"/>
              <a:t>neverbální </a:t>
            </a:r>
            <a:r>
              <a:rPr lang="cs-CZ" sz="3200" dirty="0"/>
              <a:t>i </a:t>
            </a:r>
            <a:r>
              <a:rPr lang="cs-CZ" sz="3200" b="1" dirty="0"/>
              <a:t>činem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usměrňuje průběh edukačního (vzdělávacího) procesu (v rámci výuky, vzdělávání dospělých, zájmové vzdělávání, tréninku, …)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má charakter </a:t>
            </a:r>
            <a:r>
              <a:rPr lang="cs-CZ" sz="3200" b="1" dirty="0">
                <a:solidFill>
                  <a:srgbClr val="0000DC"/>
                </a:solidFill>
              </a:rPr>
              <a:t>interakce mezi edukátorem a </a:t>
            </a:r>
            <a:r>
              <a:rPr lang="cs-CZ" sz="3200" b="1" dirty="0" err="1">
                <a:solidFill>
                  <a:srgbClr val="0000DC"/>
                </a:solidFill>
              </a:rPr>
              <a:t>edukanty</a:t>
            </a:r>
            <a:r>
              <a:rPr lang="cs-CZ" sz="3200" dirty="0"/>
              <a:t> + navzájem </a:t>
            </a:r>
            <a:r>
              <a:rPr lang="cs-CZ" sz="3200" b="1" dirty="0">
                <a:solidFill>
                  <a:srgbClr val="0000DC"/>
                </a:solidFill>
              </a:rPr>
              <a:t>mezi všemi </a:t>
            </a:r>
            <a:r>
              <a:rPr lang="cs-CZ" sz="3200" dirty="0"/>
              <a:t>účastníky = vzájemná výměna informací (faktů, názorů, pocitů, postojů, …) </a:t>
            </a:r>
          </a:p>
        </p:txBody>
      </p:sp>
    </p:spTree>
    <p:extLst>
      <p:ext uri="{BB962C8B-B14F-4D97-AF65-F5344CB8AC3E}">
        <p14:creationId xmlns:p14="http://schemas.microsoft.com/office/powerpoint/2010/main" val="360786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971330"/>
            <a:ext cx="11778712" cy="50497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respektuje</a:t>
            </a:r>
            <a:r>
              <a:rPr lang="cs-CZ" sz="3200" dirty="0"/>
              <a:t> sociální </a:t>
            </a:r>
            <a:r>
              <a:rPr lang="cs-CZ" sz="3200" b="1" dirty="0"/>
              <a:t>role</a:t>
            </a:r>
            <a:r>
              <a:rPr lang="cs-CZ" sz="3200" dirty="0"/>
              <a:t> účastníků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většinou ji </a:t>
            </a:r>
            <a:r>
              <a:rPr lang="cs-CZ" sz="3200" b="1" dirty="0"/>
              <a:t>řídí edukátor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dodržuje</a:t>
            </a:r>
            <a:r>
              <a:rPr lang="cs-CZ" sz="3200" dirty="0"/>
              <a:t> (často vymezená) </a:t>
            </a:r>
            <a:r>
              <a:rPr lang="cs-CZ" sz="3200" b="1" dirty="0">
                <a:solidFill>
                  <a:srgbClr val="0000DC"/>
                </a:solidFill>
              </a:rPr>
              <a:t>komunikační pravidla </a:t>
            </a:r>
            <a:r>
              <a:rPr lang="cs-CZ" sz="3200" dirty="0"/>
              <a:t>(kdo a kdy hovoří a poslouchá, </a:t>
            </a:r>
            <a:r>
              <a:rPr lang="cs-CZ" sz="3200" b="1" dirty="0">
                <a:solidFill>
                  <a:srgbClr val="0000DC"/>
                </a:solidFill>
              </a:rPr>
              <a:t>nelegální komunikace </a:t>
            </a:r>
            <a:r>
              <a:rPr lang="cs-CZ" sz="3200" dirty="0"/>
              <a:t>– např. napovídání)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zaměřuje se na </a:t>
            </a:r>
            <a:r>
              <a:rPr lang="cs-CZ" sz="3200" b="1" dirty="0">
                <a:solidFill>
                  <a:srgbClr val="F01928"/>
                </a:solidFill>
              </a:rPr>
              <a:t>dosažení edukačních</a:t>
            </a:r>
            <a:r>
              <a:rPr lang="cs-CZ" sz="3200" dirty="0"/>
              <a:t> (vzdělávacích) </a:t>
            </a:r>
            <a:r>
              <a:rPr lang="cs-CZ" sz="3200" b="1" dirty="0">
                <a:solidFill>
                  <a:srgbClr val="F01928"/>
                </a:solidFill>
              </a:rPr>
              <a:t>cílů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týká se na primárně vymezeného – stanoveného – </a:t>
            </a:r>
            <a:r>
              <a:rPr lang="cs-CZ" sz="3200" b="1" dirty="0">
                <a:solidFill>
                  <a:srgbClr val="0000DC"/>
                </a:solidFill>
              </a:rPr>
              <a:t>obsahu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pomáhá</a:t>
            </a:r>
            <a:r>
              <a:rPr lang="cs-CZ" sz="3200" dirty="0"/>
              <a:t> </a:t>
            </a:r>
            <a:r>
              <a:rPr lang="cs-CZ" sz="3200" dirty="0" err="1"/>
              <a:t>edukantům</a:t>
            </a:r>
            <a:r>
              <a:rPr lang="cs-CZ" sz="3200" dirty="0"/>
              <a:t> zvládnout/splnit edukační (vzdělávací) cíle 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9068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55" y="83362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ovlivňuje</a:t>
            </a:r>
            <a:r>
              <a:rPr lang="cs-CZ" sz="3200" dirty="0"/>
              <a:t> podstatným způsobem </a:t>
            </a:r>
            <a:r>
              <a:rPr lang="cs-CZ" sz="3200" b="1" dirty="0">
                <a:solidFill>
                  <a:srgbClr val="0000DC"/>
                </a:solidFill>
              </a:rPr>
              <a:t>kvalitu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efektivitu</a:t>
            </a:r>
            <a:r>
              <a:rPr lang="cs-CZ" sz="3200" dirty="0"/>
              <a:t> edukačního procesu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sehrává </a:t>
            </a:r>
            <a:r>
              <a:rPr lang="cs-CZ" sz="3200" b="1" dirty="0">
                <a:solidFill>
                  <a:srgbClr val="0000DC"/>
                </a:solidFill>
              </a:rPr>
              <a:t>klíčovou roli </a:t>
            </a:r>
            <a:r>
              <a:rPr lang="cs-CZ" sz="3200" dirty="0"/>
              <a:t>ve vztahu k </a:t>
            </a:r>
            <a:r>
              <a:rPr lang="cs-CZ" sz="3200" b="1" dirty="0">
                <a:solidFill>
                  <a:srgbClr val="F01928"/>
                </a:solidFill>
              </a:rPr>
              <a:t>učení</a:t>
            </a:r>
            <a:r>
              <a:rPr lang="cs-CZ" sz="3200" dirty="0"/>
              <a:t> a rozvoj kompetencí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naplňuje profesní etické požadavky (viz </a:t>
            </a:r>
            <a:r>
              <a:rPr lang="cs-CZ" sz="3200" b="1" dirty="0">
                <a:solidFill>
                  <a:srgbClr val="0000DC"/>
                </a:solidFill>
              </a:rPr>
              <a:t>osobnostní kompetence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empatie, takt, objektivita, trpělivost, pozitivní orientace, tolerance, …)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zprostředkovává současně </a:t>
            </a:r>
            <a:r>
              <a:rPr lang="cs-CZ" sz="3200" b="1" dirty="0"/>
              <a:t>mezilidskou interakci </a:t>
            </a:r>
            <a:br>
              <a:rPr lang="cs-CZ" sz="3200" dirty="0"/>
            </a:br>
            <a:r>
              <a:rPr lang="cs-CZ" sz="3200" dirty="0"/>
              <a:t>(mj. i v emocionální rovině)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je </a:t>
            </a:r>
            <a:r>
              <a:rPr lang="cs-CZ" sz="3200" b="1" dirty="0"/>
              <a:t>determinována </a:t>
            </a:r>
            <a:r>
              <a:rPr lang="cs-CZ" sz="3200" dirty="0"/>
              <a:t>konkrétním psychosociálním klimatem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současně toto klima utváří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177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3089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Typy pedagogické komunikace: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podrobně připravená </a:t>
            </a:r>
            <a:r>
              <a:rPr lang="cs-CZ" sz="3200" dirty="0"/>
              <a:t>komunikace </a:t>
            </a:r>
            <a:br>
              <a:rPr lang="cs-CZ" sz="3200" dirty="0"/>
            </a:br>
            <a:r>
              <a:rPr lang="cs-CZ" sz="3200" dirty="0"/>
              <a:t>(např. detailní písemná příprava na výuku) – </a:t>
            </a:r>
            <a:br>
              <a:rPr lang="cs-CZ" sz="3200" dirty="0"/>
            </a:br>
            <a:r>
              <a:rPr lang="cs-CZ" sz="3200" dirty="0"/>
              <a:t>typická spíše pro formální (školní)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rámcově připravená </a:t>
            </a:r>
            <a:r>
              <a:rPr lang="cs-CZ" sz="3200" dirty="0"/>
              <a:t>komunikace (vymezení hlavních cílů, forem, metod a prostředků) – typická pro mimoškolní a zájmové vzdělávání, sportovní trénink,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nepřipravená komunikace </a:t>
            </a:r>
            <a:r>
              <a:rPr lang="cs-CZ" sz="3200" dirty="0"/>
              <a:t>– edukátor musí reagovat </a:t>
            </a:r>
            <a:br>
              <a:rPr lang="cs-CZ" sz="3200" dirty="0"/>
            </a:br>
            <a:r>
              <a:rPr lang="cs-CZ" sz="3200" dirty="0"/>
              <a:t>a profesionálně řešit neočekávané situace 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92" y="378000"/>
            <a:ext cx="10884508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69145"/>
            <a:ext cx="11589436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Principy funkční pedagogické komunikace: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kooperace</a:t>
            </a:r>
            <a:r>
              <a:rPr lang="cs-CZ" sz="3200" b="1" dirty="0"/>
              <a:t> </a:t>
            </a:r>
            <a:r>
              <a:rPr lang="cs-CZ" sz="3200" dirty="0"/>
              <a:t>– spolupracuj s partnery, formuluj repliky, …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kvantity </a:t>
            </a:r>
            <a:r>
              <a:rPr lang="cs-CZ" sz="3200" dirty="0"/>
              <a:t>– řekni, co je nezbytné = </a:t>
            </a:r>
            <a:br>
              <a:rPr lang="cs-CZ" sz="3200" dirty="0"/>
            </a:br>
            <a:r>
              <a:rPr lang="cs-CZ" sz="3200" dirty="0"/>
              <a:t>informativní a úsporné sdělení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kvality </a:t>
            </a:r>
            <a:r>
              <a:rPr lang="cs-CZ" sz="3200" dirty="0"/>
              <a:t>– neříkej nic, pro co nemáš dostatek důkazů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relevance </a:t>
            </a:r>
            <a:r>
              <a:rPr lang="cs-CZ" sz="3200" dirty="0"/>
              <a:t>– řekni to, co je aktuálně důležité </a:t>
            </a:r>
            <a:br>
              <a:rPr lang="cs-CZ" sz="3200" dirty="0"/>
            </a:br>
            <a:r>
              <a:rPr lang="cs-CZ" sz="3200" dirty="0"/>
              <a:t>a vhodné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způsobu </a:t>
            </a:r>
            <a:r>
              <a:rPr lang="cs-CZ" sz="3200" dirty="0"/>
              <a:t>– vyjadřuj se jasně, srozumitelně, </a:t>
            </a:r>
            <a:br>
              <a:rPr lang="cs-CZ" sz="3200" dirty="0"/>
            </a:br>
            <a:r>
              <a:rPr lang="cs-CZ" sz="3200" dirty="0"/>
              <a:t>přesně a jednoznačně </a:t>
            </a:r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68" y="418455"/>
            <a:ext cx="11149600" cy="5865122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Dobrý edukátor: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podporuje</a:t>
            </a:r>
            <a:r>
              <a:rPr lang="cs-CZ" sz="3200" dirty="0"/>
              <a:t> nejen pedagogickou </a:t>
            </a:r>
            <a:r>
              <a:rPr lang="cs-CZ" sz="3200" b="1" dirty="0">
                <a:solidFill>
                  <a:srgbClr val="0000DC"/>
                </a:solidFill>
              </a:rPr>
              <a:t>komunikaci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umí </a:t>
            </a:r>
            <a:r>
              <a:rPr lang="cs-CZ" sz="3200" b="1" dirty="0">
                <a:solidFill>
                  <a:srgbClr val="F01928"/>
                </a:solidFill>
              </a:rPr>
              <a:t>naslouchat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adekvátně reaguje na podněty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rozvíjí participaci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snaží se nepodléhat předsudkům a stereotypům </a:t>
            </a:r>
            <a:br>
              <a:rPr lang="cs-CZ" sz="3200" dirty="0"/>
            </a:br>
            <a:r>
              <a:rPr lang="cs-CZ" sz="3200" dirty="0"/>
              <a:t>(haló efekt, očekávání – Pygmalion efekt, …)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nepromítá do komunikace své osobní stavy, problémy, …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funkčně využívá nová komunikační média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… 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komunikuje a chová se jako profesionál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(viz profesní kodexy)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 přednášky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Neverbální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Pedagogická komunikace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96" y="655646"/>
            <a:ext cx="10969504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96" y="1441342"/>
            <a:ext cx="11327234" cy="4535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–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 termínu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latina: </a:t>
            </a:r>
            <a:r>
              <a:rPr lang="cs-CZ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</a:t>
            </a:r>
            <a:r>
              <a:rPr lang="cs-CZ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spojení, sdílení, sdělování, zpráva,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sdělení, komunikace </a:t>
            </a:r>
          </a:p>
          <a:p>
            <a:pPr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věda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teorie komunikace – zkoumá komunikační jevy, procesy a systémy </a:t>
            </a:r>
          </a:p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Komunikace – </a:t>
            </a:r>
            <a:r>
              <a:rPr lang="cs-CZ" u="sng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NEZkreslená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věda IV – YouTube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https://www.youtube.com/watch?v=v3o85G-N0TE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99520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0" y="920598"/>
            <a:ext cx="11573939" cy="52399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(sociální) =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dvou (popř. jednoho)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více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vědomí prostřednictvím sdělování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vnitřní řeč </a:t>
            </a:r>
            <a:r>
              <a:rPr lang="cs-CZ" sz="3200" dirty="0"/>
              <a:t>(nezvučná „řeč pro sebe“) = člověk o něčem přemýšlí, něco fixuje, plánuje, rozhoduje se, vzpomíná, </a:t>
            </a:r>
            <a:r>
              <a:rPr lang="cs-CZ" sz="3200" b="1" dirty="0">
                <a:solidFill>
                  <a:srgbClr val="0000DC"/>
                </a:solidFill>
              </a:rPr>
              <a:t>reflektuje</a:t>
            </a:r>
            <a:r>
              <a:rPr lang="cs-CZ" sz="3200" dirty="0"/>
              <a:t>, … (20. léta 20. st. – </a:t>
            </a:r>
            <a:r>
              <a:rPr lang="cs-CZ" sz="3200" dirty="0" err="1"/>
              <a:t>Vygotskij</a:t>
            </a:r>
            <a:r>
              <a:rPr 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komunikace = výměna nebo </a:t>
            </a:r>
            <a:r>
              <a:rPr lang="cs-CZ" sz="3200" b="1" dirty="0"/>
              <a:t>přenos informací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informace </a:t>
            </a:r>
            <a:r>
              <a:rPr lang="cs-CZ" sz="3200" dirty="0"/>
              <a:t>= označení pro vědomost, znalost, zkušenost,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výměna </a:t>
            </a:r>
            <a:r>
              <a:rPr lang="cs-CZ" sz="3200" dirty="0"/>
              <a:t>= „vzájemné dávání a braní“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přenos </a:t>
            </a:r>
            <a:r>
              <a:rPr lang="cs-CZ" sz="3200" dirty="0"/>
              <a:t>= schopnost překonávat vzdálenost + informace „opouštějí jednoho jedince a vstupují do druhého“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216617"/>
            <a:ext cx="11558636" cy="50669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komunikační kanály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F01928"/>
                </a:solidFill>
              </a:rPr>
              <a:t>verbální</a:t>
            </a:r>
            <a:r>
              <a:rPr lang="cs-CZ" sz="2800" dirty="0"/>
              <a:t> (slovní) + </a:t>
            </a:r>
            <a:r>
              <a:rPr lang="cs-CZ" sz="2800" b="1" dirty="0">
                <a:solidFill>
                  <a:srgbClr val="F01928"/>
                </a:solidFill>
              </a:rPr>
              <a:t>nonverbální</a:t>
            </a:r>
            <a:r>
              <a:rPr lang="cs-CZ" sz="2800" dirty="0"/>
              <a:t> (mimoslovní) </a:t>
            </a:r>
            <a:br>
              <a:rPr lang="cs-CZ" sz="2800" dirty="0"/>
            </a:br>
            <a:r>
              <a:rPr lang="cs-CZ" sz="2800" dirty="0"/>
              <a:t>+ komunikace </a:t>
            </a:r>
            <a:r>
              <a:rPr lang="cs-CZ" sz="2800" b="1" dirty="0">
                <a:solidFill>
                  <a:srgbClr val="F01928"/>
                </a:solidFill>
              </a:rPr>
              <a:t>činem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různé „cesty“ </a:t>
            </a:r>
            <a:r>
              <a:rPr lang="cs-CZ" sz="2800" dirty="0"/>
              <a:t>– </a:t>
            </a:r>
            <a:r>
              <a:rPr lang="cs-CZ" sz="2800" b="1" dirty="0">
                <a:solidFill>
                  <a:srgbClr val="0000DC"/>
                </a:solidFill>
              </a:rPr>
              <a:t>mluvení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00DC"/>
                </a:solidFill>
              </a:rPr>
              <a:t>psaní</a:t>
            </a:r>
            <a:r>
              <a:rPr lang="cs-CZ" sz="2800" dirty="0"/>
              <a:t>, nově informační a komunikační technologie = </a:t>
            </a:r>
            <a:r>
              <a:rPr lang="cs-CZ" sz="2800" b="1" dirty="0" err="1">
                <a:solidFill>
                  <a:srgbClr val="0000DC"/>
                </a:solidFill>
              </a:rPr>
              <a:t>ICT</a:t>
            </a:r>
            <a:r>
              <a:rPr lang="cs-CZ" sz="2800" dirty="0"/>
              <a:t>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primárně </a:t>
            </a:r>
            <a:r>
              <a:rPr lang="cs-CZ" sz="2800" b="1" dirty="0">
                <a:solidFill>
                  <a:srgbClr val="F01928"/>
                </a:solidFill>
              </a:rPr>
              <a:t>sociální komunikace </a:t>
            </a:r>
            <a:r>
              <a:rPr lang="cs-CZ" sz="2800" dirty="0"/>
              <a:t>= obsahové jednání člověka, sdělování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dnes </a:t>
            </a:r>
            <a:r>
              <a:rPr lang="cs-CZ" sz="2800" dirty="0"/>
              <a:t>komunikace = </a:t>
            </a:r>
            <a:r>
              <a:rPr lang="cs-CZ" sz="2800" b="1" dirty="0">
                <a:solidFill>
                  <a:srgbClr val="F01928"/>
                </a:solidFill>
              </a:rPr>
              <a:t>i technické aspekty </a:t>
            </a:r>
            <a:br>
              <a:rPr lang="cs-CZ" sz="2800" b="1" dirty="0">
                <a:solidFill>
                  <a:srgbClr val="F01928"/>
                </a:solidFill>
              </a:rPr>
            </a:br>
            <a:r>
              <a:rPr lang="cs-CZ" sz="2800" dirty="0"/>
              <a:t>(přenos dat, propojování zařízení, řízení, …)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klíčový </a:t>
            </a:r>
            <a:r>
              <a:rPr lang="cs-CZ" sz="2800" b="1" dirty="0">
                <a:solidFill>
                  <a:srgbClr val="F01928"/>
                </a:solidFill>
              </a:rPr>
              <a:t>problém</a:t>
            </a:r>
            <a:r>
              <a:rPr lang="cs-CZ" sz="2800" b="1" dirty="0"/>
              <a:t> komunikace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0000DC"/>
                </a:solidFill>
              </a:rPr>
              <a:t>selhání + nedorozumění </a:t>
            </a:r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verbální komunikace </a:t>
            </a:r>
            <a:r>
              <a:rPr lang="cs-CZ" sz="3200" dirty="0"/>
              <a:t>(lat. </a:t>
            </a:r>
            <a:r>
              <a:rPr lang="cs-CZ" sz="3200" b="1" dirty="0">
                <a:solidFill>
                  <a:srgbClr val="F01928"/>
                </a:solidFill>
              </a:rPr>
              <a:t>verbum </a:t>
            </a:r>
            <a:r>
              <a:rPr lang="cs-CZ" sz="3200" dirty="0"/>
              <a:t>= slovo) = </a:t>
            </a:r>
            <a:br>
              <a:rPr lang="cs-CZ" sz="3200" dirty="0"/>
            </a:br>
            <a:r>
              <a:rPr lang="cs-CZ" sz="3200" dirty="0"/>
              <a:t>prostřednictvím slov a jazyka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zvuková </a:t>
            </a:r>
            <a:r>
              <a:rPr lang="cs-CZ" sz="3200" dirty="0">
                <a:solidFill>
                  <a:srgbClr val="0000DC"/>
                </a:solidFill>
              </a:rPr>
              <a:t>+ </a:t>
            </a:r>
            <a:r>
              <a:rPr lang="cs-CZ" sz="3200" b="1" dirty="0">
                <a:solidFill>
                  <a:srgbClr val="0000DC"/>
                </a:solidFill>
              </a:rPr>
              <a:t>písemná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stránky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obsahová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AutoNum type="alphaUcPeriod"/>
            </a:pPr>
            <a:r>
              <a:rPr lang="cs-CZ" sz="3200" b="1" dirty="0">
                <a:solidFill>
                  <a:srgbClr val="0000DC"/>
                </a:solidFill>
              </a:rPr>
              <a:t>obsahová stránka</a:t>
            </a:r>
            <a:r>
              <a:rPr lang="cs-CZ" sz="3200" b="1" dirty="0"/>
              <a:t> </a:t>
            </a:r>
            <a:r>
              <a:rPr lang="cs-CZ" sz="3200" dirty="0"/>
              <a:t>= co se říká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požadavky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přiměřenost </a:t>
            </a:r>
            <a:br>
              <a:rPr lang="cs-CZ" sz="3200" dirty="0"/>
            </a:br>
            <a:r>
              <a:rPr lang="cs-CZ" sz="3200" dirty="0"/>
              <a:t>- srozumitelnost </a:t>
            </a:r>
            <a:br>
              <a:rPr lang="cs-CZ" sz="3200" dirty="0"/>
            </a:br>
            <a:r>
              <a:rPr lang="cs-CZ" sz="3200" dirty="0"/>
              <a:t>- logičnost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27238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13661"/>
            <a:ext cx="10933200" cy="541433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B. formální stránka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paralingvistické aspekty řeči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při písemném přepisu se ztrácejí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1. </a:t>
            </a:r>
            <a:r>
              <a:rPr lang="cs-CZ" sz="3200" b="1" dirty="0"/>
              <a:t>intenzita </a:t>
            </a:r>
            <a:r>
              <a:rPr lang="cs-CZ" sz="3200" dirty="0"/>
              <a:t>hlasového projevu – hlasitost včetně dynamiky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2. tónová </a:t>
            </a:r>
            <a:r>
              <a:rPr lang="cs-CZ" sz="3200" b="1" dirty="0"/>
              <a:t>výška hlasu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intonace</a:t>
            </a:r>
            <a:r>
              <a:rPr lang="cs-CZ" sz="3200" dirty="0"/>
              <a:t> (melodie řeči)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3. </a:t>
            </a:r>
            <a:r>
              <a:rPr lang="cs-CZ" sz="3200" b="1" dirty="0"/>
              <a:t>barva hlasu </a:t>
            </a:r>
            <a:r>
              <a:rPr lang="cs-CZ" sz="3200" dirty="0"/>
              <a:t>= spektrální složení akustické formy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4. </a:t>
            </a:r>
            <a:r>
              <a:rPr lang="cs-CZ" sz="3200" b="1" dirty="0"/>
              <a:t>délka projevu </a:t>
            </a:r>
            <a:r>
              <a:rPr lang="cs-CZ" sz="3200" dirty="0"/>
              <a:t>– jak dlouho se mluví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5. </a:t>
            </a:r>
            <a:r>
              <a:rPr lang="cs-CZ" sz="3200" b="1" dirty="0"/>
              <a:t>rychlost projevu </a:t>
            </a:r>
            <a:r>
              <a:rPr lang="cs-CZ" sz="3200" dirty="0"/>
              <a:t>= počet slov za minutu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6. </a:t>
            </a:r>
            <a:r>
              <a:rPr lang="cs-CZ" sz="3200" b="1" dirty="0"/>
              <a:t>přestávky v projevu </a:t>
            </a:r>
            <a:r>
              <a:rPr lang="cs-CZ" sz="3200" dirty="0"/>
              <a:t>= kdy a jaké pauzy, frázování řeči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7. </a:t>
            </a:r>
            <a:r>
              <a:rPr lang="cs-CZ" sz="3200" b="1" dirty="0"/>
              <a:t>akustická náplň přestávek </a:t>
            </a:r>
            <a:r>
              <a:rPr lang="cs-CZ" sz="3200" dirty="0"/>
              <a:t>= úplné ticho X zvuky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8. </a:t>
            </a:r>
            <a:r>
              <a:rPr lang="cs-CZ" sz="3200" b="1" dirty="0"/>
              <a:t>přesnost </a:t>
            </a:r>
            <a:r>
              <a:rPr lang="cs-CZ" sz="3200" dirty="0"/>
              <a:t>projevu = chyby, přeřeknutí, zakoktávání,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9. způsob předávání slova = </a:t>
            </a:r>
            <a:r>
              <a:rPr lang="cs-CZ" sz="3200" b="1" dirty="0">
                <a:solidFill>
                  <a:srgbClr val="FF0000"/>
                </a:solidFill>
              </a:rPr>
              <a:t>komunikační pravidla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946"/>
            <a:ext cx="10753200" cy="67563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4000" dirty="0"/>
              <a:t>3. Neverbální komunikace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9864"/>
            <a:ext cx="11058000" cy="49881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beze slov</a:t>
            </a:r>
            <a:r>
              <a:rPr lang="cs-CZ" sz="3200" dirty="0"/>
              <a:t>, ale za využití </a:t>
            </a:r>
            <a:r>
              <a:rPr lang="cs-CZ" sz="3200" b="1" dirty="0">
                <a:solidFill>
                  <a:srgbClr val="F01928"/>
                </a:solidFill>
              </a:rPr>
              <a:t>jiných způsobů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přenášení informací 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zpravidla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součást verbální komunikace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/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Neverbální komunikace: Řeč těla - ČT </a:t>
            </a:r>
            <a:r>
              <a:rPr lang="cs-CZ" sz="32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edu</a:t>
            </a: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- Česká televize (ceskatelevize.cz)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https://edu.ceskatelevize.cz/video/2734-neverbalni-komunikace-rec-tela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0077"/>
            <a:ext cx="10753200" cy="5088506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b="1" dirty="0"/>
              <a:t>neverbální komunikace: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pohledy – </a:t>
            </a:r>
            <a:r>
              <a:rPr lang="cs-CZ" sz="3200" b="1" dirty="0"/>
              <a:t>řeč očí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výrazy obličeje – </a:t>
            </a:r>
            <a:r>
              <a:rPr lang="cs-CZ" sz="3200" b="1" dirty="0"/>
              <a:t>mimika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pohyby těla – </a:t>
            </a:r>
            <a:r>
              <a:rPr lang="cs-CZ" sz="3200" b="1" dirty="0" err="1"/>
              <a:t>kinezika</a:t>
            </a:r>
            <a:endParaRPr lang="cs-CZ" sz="3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fyzický postoj – konfigurace částí těla – </a:t>
            </a:r>
            <a:r>
              <a:rPr lang="cs-CZ" sz="3200" b="1" dirty="0" err="1"/>
              <a:t>posturika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gesta – </a:t>
            </a:r>
            <a:r>
              <a:rPr lang="cs-CZ" sz="3200" b="1" dirty="0"/>
              <a:t>gestika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dotek – </a:t>
            </a:r>
            <a:r>
              <a:rPr lang="cs-CZ" sz="3200" b="1" dirty="0" err="1"/>
              <a:t>haptika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fyzické přiblížení nebo oddálení = </a:t>
            </a:r>
            <a:r>
              <a:rPr lang="cs-CZ" sz="3200" b="1" dirty="0"/>
              <a:t>proxemika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úprava </a:t>
            </a:r>
            <a:r>
              <a:rPr lang="cs-CZ" sz="3200" dirty="0"/>
              <a:t>zevnějšku, prostředí, …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416</TotalTime>
  <Words>1053</Words>
  <Application>Microsoft Office PowerPoint</Application>
  <PresentationFormat>Širokoúhlá obrazovka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Pedagogická komunikace</vt:lpstr>
      <vt:lpstr>Osnova přednášky</vt:lpstr>
      <vt:lpstr>1. Vymezení komunikace </vt:lpstr>
      <vt:lpstr>1. Vymezení komunikace</vt:lpstr>
      <vt:lpstr>1. Vymezení komunikace</vt:lpstr>
      <vt:lpstr>2. Verbální komunikace </vt:lpstr>
      <vt:lpstr>2. Verbální komunikace </vt:lpstr>
      <vt:lpstr>3. Neverbální komunikace</vt:lpstr>
      <vt:lpstr>3. Neverbální komunikace </vt:lpstr>
      <vt:lpstr>3. Neverbální komunikace </vt:lpstr>
      <vt:lpstr>4. Pedagogická komunikace </vt:lpstr>
      <vt:lpstr>4. Pedagogická komunikace </vt:lpstr>
      <vt:lpstr>4. Pedagogická komunikace </vt:lpstr>
      <vt:lpstr>4. Pedagogická komunikace </vt:lpstr>
      <vt:lpstr>4. Pedagogická komunikace</vt:lpstr>
      <vt:lpstr>4. Pedagogická komunikace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51</cp:revision>
  <cp:lastPrinted>2020-12-14T08:59:31Z</cp:lastPrinted>
  <dcterms:created xsi:type="dcterms:W3CDTF">2020-10-05T06:18:46Z</dcterms:created>
  <dcterms:modified xsi:type="dcterms:W3CDTF">2023-01-26T13:05:06Z</dcterms:modified>
</cp:coreProperties>
</file>