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62" r:id="rId2"/>
    <p:sldId id="257" r:id="rId3"/>
    <p:sldId id="258" r:id="rId4"/>
    <p:sldId id="263" r:id="rId5"/>
    <p:sldId id="269" r:id="rId6"/>
    <p:sldId id="260" r:id="rId7"/>
    <p:sldId id="259" r:id="rId8"/>
    <p:sldId id="276" r:id="rId9"/>
    <p:sldId id="265" r:id="rId10"/>
    <p:sldId id="275" r:id="rId11"/>
    <p:sldId id="267" r:id="rId12"/>
    <p:sldId id="270" r:id="rId13"/>
    <p:sldId id="271" r:id="rId14"/>
    <p:sldId id="272" r:id="rId15"/>
    <p:sldId id="261" r:id="rId16"/>
    <p:sldId id="277" r:id="rId17"/>
    <p:sldId id="264" r:id="rId18"/>
    <p:sldId id="273" r:id="rId19"/>
    <p:sldId id="274" r:id="rId20"/>
    <p:sldId id="268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5707"/>
  </p:normalViewPr>
  <p:slideViewPr>
    <p:cSldViewPr snapToGrid="0">
      <p:cViewPr varScale="1">
        <p:scale>
          <a:sx n="107" d="100"/>
          <a:sy n="107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2384D-4F1C-3D7C-9010-870BC0C5F6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44EEB6-233F-384B-64DB-E393D3529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AE87A3-35F9-7683-5A27-1C8601B90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A5CC53-B634-A977-D4E1-EB9D46134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F3FBF7-86FD-05FE-4AD0-3541AA70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0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31AA4B-774D-C16C-E089-7C902EBB2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5134A91-6288-1FB8-F943-40C453F7A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A15D85-49FD-CFC1-9950-CD4901479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3C493C5-96FC-3BB3-C275-F86E54A2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4253B0C-EABD-0B65-4C4C-6049838B5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935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1AD7DC6-D74C-EFE6-2DAA-62BD1678F8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04681C-36EF-CF39-8B71-647E2E2EA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48C734-903B-3EC2-526B-B10D44C7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3CAD6A-F74D-FEE6-3D3E-D67FC8BEF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786A33-6674-5862-1EC6-3301C6DD4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917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F54C3-BB76-EE13-9586-83E009C4B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7BFCDB-F634-70B3-B0F8-ADF114611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06ADEA-3220-D7D3-33A6-F411C290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40160E-FA4F-0C4F-ACE7-BB50EDE54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6AA504-A747-839B-60B5-0B89E9961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99791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93A30-7F41-CCE4-42A9-5431727D6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BA9C60-994F-D6BE-DE1D-E83F5B158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5BCDDE-0F8B-8688-639D-F404296C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B1DB28-9883-8017-B914-1603CB873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5513BF-2923-1B7D-E346-4CA104B72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7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848850-F958-FDA9-D63D-5E3651044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0B4665-F7BC-7DC4-4DFD-4AFF6A307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B9CEC20-4B8D-BE3A-41EA-A475CAD700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2A60A1-24C0-472F-DF9A-CFBBB725A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D6AED0-7699-024A-3603-F6D70DD7B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DD40E1-1EB8-5195-AAD2-C27883856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3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85812-2B7B-DA0C-D4F0-4C8126D41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A4E838A-9494-1DA4-0427-678306615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704F4C-6AF3-5437-726D-9BAC480F9F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4507124-4D50-27B6-2F6C-1090B207AF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85E7948-EA81-023C-6D15-83962B42C5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64A59F4-1F10-3CCA-31CC-0FBC47E60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DA36BF7-5D44-DE67-B75F-3F673578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2BC48B-A064-EAF2-8A77-48B1F9CE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1425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111C26-1EC5-183E-671B-DBBC4A2C7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310E7C-8B4A-24C1-0A2B-D69E88808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9EEF863-6537-97EC-0616-21A65A5D7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91F9AE8-E866-E751-F76C-CE8EF77BD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7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6E62ECF-A40A-47A0-9C57-70BD8D318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998C585-8891-5F7C-7EC2-2F4EAA9CD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1880CDE-A59D-A232-B801-250548D79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01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158652-DACE-701A-ECD1-3BDCA9764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8C7D60-5CE3-3C81-04F7-F80FE1794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7C2878C-3B66-59E2-4761-7EB50122D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047DD6-EBAD-5FD6-F63C-B7901C9DD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E927A5-6EA0-9157-8850-63F4908A0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910A30-2D16-5731-9148-3A7D08660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131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C05259-5E62-3EE5-F754-0D3F372AA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1D8BC94-A61C-09A3-39B0-3A9E44A5F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AB28FC-29A0-1A7E-C355-8E39ECCF06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C1FBC1-CD8F-E215-E6B4-FED21BE66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E05357-054D-E1D4-2035-3AB48B60A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34C755-41D6-0B7D-8F29-7A2B5DF88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54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54D9D60-A5D8-347C-B92D-E3CAFECFB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565FE3-F8D4-287B-5624-993AAEB93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A3E7AE-FB97-A169-226E-D75BE6C062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4/18/23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649BED-D727-67E7-5F33-9AE35AC9C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6131BF-E3A6-D185-4A50-6ADC32C5B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07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5BDE5A-6A3F-C7A8-ECB7-8038445F8B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Cirkadiánní rytmus a spánek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5668ED-624B-2FDC-F7F1-E504FB09A6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Mgr. Michaela Beníčková</a:t>
            </a:r>
          </a:p>
        </p:txBody>
      </p:sp>
    </p:spTree>
    <p:extLst>
      <p:ext uri="{BB962C8B-B14F-4D97-AF65-F5344CB8AC3E}">
        <p14:creationId xmlns:p14="http://schemas.microsoft.com/office/powerpoint/2010/main" val="691890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31519-0A05-03EF-6DC6-B2FFA97FD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obsah 3" descr="page39image1167023408">
            <a:extLst>
              <a:ext uri="{FF2B5EF4-FFF2-40B4-BE49-F238E27FC236}">
                <a16:creationId xmlns:a16="http://schemas.microsoft.com/office/drawing/2014/main" id="{52BE68F3-AD88-EFA6-B652-CA3C0CECDD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454" y="365125"/>
            <a:ext cx="9639092" cy="57609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725D7DCB-7848-F183-9B26-99E352BEB62F}"/>
              </a:ext>
            </a:extLst>
          </p:cNvPr>
          <p:cNvSpPr txBox="1">
            <a:spLocks/>
          </p:cNvSpPr>
          <p:nvPr/>
        </p:nvSpPr>
        <p:spPr>
          <a:xfrm>
            <a:off x="1276455" y="6126099"/>
            <a:ext cx="10071668" cy="475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800" i="1" dirty="0">
                <a:solidFill>
                  <a:srgbClr val="4454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Doporučené hodiny spánku (</a:t>
            </a:r>
            <a:r>
              <a:rPr lang="cs-CZ" sz="1800" i="1" dirty="0" err="1">
                <a:solidFill>
                  <a:srgbClr val="4454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Suni</a:t>
            </a:r>
            <a:r>
              <a:rPr lang="cs-CZ" sz="1800" i="1" dirty="0">
                <a:solidFill>
                  <a:srgbClr val="4454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1800" i="1" dirty="0" err="1">
                <a:solidFill>
                  <a:srgbClr val="4454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Singh</a:t>
            </a:r>
            <a:r>
              <a:rPr lang="cs-CZ" sz="1800" i="1" dirty="0">
                <a:solidFill>
                  <a:srgbClr val="44546A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2021), vlastní překlad </a:t>
            </a:r>
            <a:endParaRPr lang="cs-CZ" sz="1800" i="1" dirty="0">
              <a:solidFill>
                <a:srgbClr val="44546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814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846C69-6CD2-8411-6333-C448C26E9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SPÁNKU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117A5C-2EEC-6FDF-2D24-59B81C74F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REM (</a:t>
            </a:r>
            <a:r>
              <a:rPr lang="cs-CZ" i="1" dirty="0"/>
              <a:t>Rapid </a:t>
            </a:r>
            <a:r>
              <a:rPr lang="cs-CZ" i="1" dirty="0" err="1"/>
              <a:t>Eye</a:t>
            </a:r>
            <a:r>
              <a:rPr lang="cs-CZ" i="1" dirty="0"/>
              <a:t> </a:t>
            </a:r>
            <a:r>
              <a:rPr lang="cs-CZ" i="1" dirty="0" err="1"/>
              <a:t>Movement</a:t>
            </a:r>
            <a:r>
              <a:rPr lang="cs-CZ" dirty="0"/>
              <a:t>, česky rychlé pohyby očí)</a:t>
            </a:r>
          </a:p>
          <a:p>
            <a:r>
              <a:rPr lang="cs-CZ" dirty="0"/>
              <a:t>NREM (</a:t>
            </a:r>
            <a:r>
              <a:rPr lang="cs-CZ" i="1" dirty="0"/>
              <a:t>Non-Rapid </a:t>
            </a:r>
            <a:r>
              <a:rPr lang="cs-CZ" i="1" dirty="0" err="1"/>
              <a:t>Eye</a:t>
            </a:r>
            <a:r>
              <a:rPr lang="cs-CZ" i="1" dirty="0"/>
              <a:t> </a:t>
            </a:r>
            <a:r>
              <a:rPr lang="cs-CZ" i="1" dirty="0" err="1"/>
              <a:t>Movement</a:t>
            </a:r>
            <a:r>
              <a:rPr lang="cs-CZ" dirty="0"/>
              <a:t>, česky bez rychlých pohybů očí) fáze spánku </a:t>
            </a:r>
          </a:p>
          <a:p>
            <a:r>
              <a:rPr lang="cs-CZ" dirty="0"/>
              <a:t>Střídají se pravidelně během noci a společně tvoří spánkový cyklus (90 min, 4–5x/ noc).</a:t>
            </a:r>
          </a:p>
          <a:p>
            <a:r>
              <a:rPr lang="cs-CZ" dirty="0"/>
              <a:t>Odlišují se např. elektrickou aktivitou mozku, rychlostí pohybu očí, srdeční frekvencí a dýcháním člověka.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6523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F1E33-BEE9-8F1B-1F05-A928D5FCD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REM-fáze spánku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02C60F-A105-4096-804B-7A1E43933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Převažuje v ranních hodinách.</a:t>
            </a:r>
          </a:p>
          <a:p>
            <a:r>
              <a:rPr lang="cs-CZ" dirty="0"/>
              <a:t>Rychlé pohyby očí, ochabnutí kosterního svalstva, zvýšená dýchací aktivita, zvýšená aktivita kardiovaskulární soustavy, živé a realistické sny.</a:t>
            </a:r>
          </a:p>
          <a:p>
            <a:r>
              <a:rPr lang="cs-CZ" dirty="0"/>
              <a:t>Na EEG pozorována rychlá aktivita mozku (podobná bdělému stavu = paradoxní spánek).</a:t>
            </a:r>
          </a:p>
          <a:p>
            <a:r>
              <a:rPr lang="cs-CZ" dirty="0"/>
              <a:t>Hraje důležitou roli v procesu učení a paměti.</a:t>
            </a:r>
          </a:p>
          <a:p>
            <a:r>
              <a:rPr lang="cs-CZ" dirty="0"/>
              <a:t>Nabyté prožitky ztrácejí emoční náboj.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776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8015D5-ADBF-BF31-394F-D2E9B4556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NREM-fáze spánku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B990D-EAFB-BA12-0CC7-F9FFE9C33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Dominuje v prvních hodinách spánku, více </a:t>
            </a:r>
            <a:r>
              <a:rPr lang="cs-CZ" dirty="0" err="1"/>
              <a:t>podfází</a:t>
            </a:r>
            <a:r>
              <a:rPr lang="cs-CZ" dirty="0"/>
              <a:t> (N1, N2, N3+N4) odlišují se na základě hloubky spánku</a:t>
            </a:r>
          </a:p>
          <a:p>
            <a:pPr lvl="1"/>
            <a:r>
              <a:rPr lang="cs-CZ" dirty="0"/>
              <a:t>N1: nejkratší, 1–5 min po usnutí, snadné probuzení</a:t>
            </a:r>
          </a:p>
          <a:p>
            <a:pPr lvl="1"/>
            <a:r>
              <a:rPr lang="cs-CZ" dirty="0"/>
              <a:t>N2: výskyt pomalých vln (delta vlny), svaly relaxují, KT + SF klesají</a:t>
            </a:r>
          </a:p>
          <a:p>
            <a:pPr lvl="1"/>
            <a:r>
              <a:rPr lang="cs-CZ" dirty="0"/>
              <a:t>N3+N4: hluboký spánek, vysoký výskyt delta vln, minimální svalová aktivita, těžké se probudit (zmatenost, letargie)</a:t>
            </a:r>
          </a:p>
          <a:p>
            <a:r>
              <a:rPr lang="cs-CZ" dirty="0"/>
              <a:t>Zpracování informací z předešlého dne, role v procesu učení a paměti</a:t>
            </a:r>
          </a:p>
          <a:p>
            <a:r>
              <a:rPr lang="cs-CZ" dirty="0"/>
              <a:t>Krátkodobé vzpomínky </a:t>
            </a:r>
            <a:r>
              <a:rPr lang="cs-CZ" dirty="0">
                <a:sym typeface="Wingdings" pitchFamily="2" charset="2"/>
              </a:rPr>
              <a:t> dlouhodobá paměť</a:t>
            </a:r>
          </a:p>
          <a:p>
            <a:r>
              <a:rPr lang="cs-CZ" dirty="0">
                <a:sym typeface="Wingdings" pitchFamily="2" charset="2"/>
              </a:rPr>
              <a:t>Významná role v regeneraci těla, mysli, obnova tkání, zotavení svalů, posilování imunitního systému.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238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E4FB6F-3229-621B-EE59-2C4C95564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ARCHITEKTURA SPÁNKU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8D7C1-9A42-EF03-A246-2F671BC40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1079" y="6095225"/>
            <a:ext cx="10187043" cy="506192"/>
          </a:xfrm>
        </p:spPr>
        <p:txBody>
          <a:bodyPr/>
          <a:lstStyle/>
          <a:p>
            <a:pPr marL="0" indent="0">
              <a:buNone/>
            </a:pPr>
            <a:r>
              <a:rPr lang="cs-CZ" sz="1800" i="1" dirty="0">
                <a:solidFill>
                  <a:srgbClr val="44546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Architektura spánku (Walker, 2018; str. 57)</a:t>
            </a:r>
            <a:endParaRPr lang="cs-CZ" sz="1800" i="1" dirty="0">
              <a:solidFill>
                <a:srgbClr val="44546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 descr="page38image1166773280">
            <a:extLst>
              <a:ext uri="{FF2B5EF4-FFF2-40B4-BE49-F238E27FC236}">
                <a16:creationId xmlns:a16="http://schemas.microsoft.com/office/drawing/2014/main" id="{6669C4FA-66A5-E6ED-8E2D-8C4887288C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802" y="1825625"/>
            <a:ext cx="10187043" cy="4269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2419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55B92F-B756-4A3E-9273-93CFD9D8C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CIRKADIÁNNÍ RYTMUS A SPORTOVNÍ VÝKON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84537B-693B-807B-25C9-B902DEBBC9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Načasování vrcholu fyzického výkonu se může lišit na základě jeho kondiční, koordinační či psychologické náročnosti.</a:t>
            </a:r>
          </a:p>
          <a:p>
            <a:r>
              <a:rPr lang="cs-CZ" dirty="0"/>
              <a:t>Ranní výkonnostní deficit.</a:t>
            </a:r>
          </a:p>
          <a:p>
            <a:r>
              <a:rPr lang="cs-CZ" dirty="0"/>
              <a:t>Maximální fyzický výkon se nachází v době vrcholu bazální teploty a před započetím produkce melatoninu.</a:t>
            </a:r>
          </a:p>
          <a:p>
            <a:r>
              <a:rPr lang="cs-CZ" dirty="0"/>
              <a:t>Bazální teplota dosahuje nejvyšších hodnot odpoledne, u večerních o chronotypů o 2,5 h později než u ranních (podobné u melatoninu).</a:t>
            </a:r>
          </a:p>
          <a:p>
            <a:r>
              <a:rPr lang="cs-CZ" dirty="0"/>
              <a:t>Ideální doba pro zařazení PA dle CR je 16:00–18:30 h.</a:t>
            </a:r>
          </a:p>
          <a:p>
            <a:r>
              <a:rPr lang="cs-CZ" dirty="0"/>
              <a:t>Kognitivní výkon se snižuje s hromaděním fyziologické únavy.</a:t>
            </a:r>
          </a:p>
        </p:txBody>
      </p:sp>
    </p:spTree>
    <p:extLst>
      <p:ext uri="{BB962C8B-B14F-4D97-AF65-F5344CB8AC3E}">
        <p14:creationId xmlns:p14="http://schemas.microsoft.com/office/powerpoint/2010/main" val="41406941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6B3A40-6607-492F-9CFE-48A51CE6E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B301CB-7E4C-52CA-6999-588767F54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Chronotyp jako součást profilu sportovce, ověřování v čase.</a:t>
            </a:r>
          </a:p>
          <a:p>
            <a:r>
              <a:rPr lang="cs-CZ" dirty="0"/>
              <a:t>Trénovat ve fázi dne, kdy sportovci dosahují lepšího výkonu (dle chronotypu) </a:t>
            </a:r>
            <a:r>
              <a:rPr lang="cs-CZ" dirty="0">
                <a:sym typeface="Wingdings" pitchFamily="2" charset="2"/>
              </a:rPr>
              <a:t></a:t>
            </a:r>
            <a:r>
              <a:rPr lang="cs-CZ" dirty="0"/>
              <a:t> maximalizace adaptace (lepší tréninkový stimul)</a:t>
            </a:r>
          </a:p>
          <a:p>
            <a:r>
              <a:rPr lang="cs-CZ" dirty="0"/>
              <a:t>Znám čas soutěže </a:t>
            </a:r>
            <a:r>
              <a:rPr lang="cs-CZ" dirty="0">
                <a:sym typeface="Wingdings" pitchFamily="2" charset="2"/>
              </a:rPr>
              <a:t> </a:t>
            </a:r>
            <a:r>
              <a:rPr lang="cs-CZ" dirty="0"/>
              <a:t>Časově specifický trénink.</a:t>
            </a:r>
          </a:p>
          <a:p>
            <a:r>
              <a:rPr lang="cs-CZ" dirty="0"/>
              <a:t>Adaptační a aklimatizační tréninky (na dostatečném světle).</a:t>
            </a:r>
          </a:p>
          <a:p>
            <a:r>
              <a:rPr lang="cs-CZ" dirty="0"/>
              <a:t>Aklimatizační trénink ne příliš pozdě, aby nenarušil kvalitu spánku, regenerační a adaptační procesy.</a:t>
            </a:r>
          </a:p>
          <a:p>
            <a:r>
              <a:rPr lang="cs-CZ" dirty="0"/>
              <a:t>Faktor motivace může výsledný výkon ovlivnit více než samotné načasování.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2391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D9A71-02C6-C6CD-B9F0-735B65DFB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CIRKADIÁNNÍ RYTMUS, SPÁNEK A REGENERACE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8D0026-6CB7-8C8A-0D38-7F40F33AD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udržení výkonu a optimální průběh adaptačních a regeneračních procesů je nezbytné se vyhnout desynchronizaci cirkadiánního rytmu!</a:t>
            </a:r>
          </a:p>
          <a:p>
            <a:r>
              <a:rPr lang="cs-CZ" dirty="0"/>
              <a:t>Intenzivní zatížení pozdě večer u ranních chronotypů a naopak brzy ráno u večerních chronotypů </a:t>
            </a:r>
            <a:r>
              <a:rPr lang="cs-CZ" dirty="0">
                <a:sym typeface="Wingdings" pitchFamily="2" charset="2"/>
              </a:rPr>
              <a:t> možný negativní vliv na regenerační procesy, rozvoj únavy a narušení spánku.</a:t>
            </a:r>
          </a:p>
          <a:p>
            <a:r>
              <a:rPr lang="cs-CZ" dirty="0">
                <a:sym typeface="Wingdings" pitchFamily="2" charset="2"/>
              </a:rPr>
              <a:t>V případě že je načasování zatížení do extrémních časů nezbytné, dodržovat pravidla spánkové hygieny, vystavovat se pro probuzení světlu atd.</a:t>
            </a:r>
          </a:p>
          <a:p>
            <a:r>
              <a:rPr lang="cs-CZ" dirty="0">
                <a:sym typeface="Wingdings" pitchFamily="2" charset="2"/>
              </a:rPr>
              <a:t>Z pohledu zkvalitnění regeneračních procesů je třeba dbát na dostatečný a kvalitní spánek a synchronizaci CR.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57578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7735E-E191-35E7-86F2-32C3F63D6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Optimalizace funkce cirkadiánního rytmu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BDAF65-B608-DC02-7D1A-BEFDC87E9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/>
              <a:t>Pravidelnost a respektování přirozených podmínek </a:t>
            </a:r>
            <a:r>
              <a:rPr lang="cs-CZ" dirty="0"/>
              <a:t>(světlo-tma)</a:t>
            </a:r>
          </a:p>
          <a:p>
            <a:endParaRPr lang="cs-CZ" dirty="0"/>
          </a:p>
          <a:p>
            <a:r>
              <a:rPr lang="cs-CZ" dirty="0"/>
              <a:t>Výživa (pravidelnost, časově omezené okno)</a:t>
            </a:r>
          </a:p>
          <a:p>
            <a:r>
              <a:rPr lang="cs-CZ" dirty="0"/>
              <a:t>PA (vyhnout se extrémním časům a době biologické noci)</a:t>
            </a:r>
          </a:p>
          <a:p>
            <a:r>
              <a:rPr lang="cs-CZ" dirty="0"/>
              <a:t>Spánek (pravidelný spánkový režim, spánková hygiena – viz dále)</a:t>
            </a:r>
          </a:p>
          <a:p>
            <a:r>
              <a:rPr lang="cs-CZ" dirty="0"/>
              <a:t>Světlo (harmonie s přirozeným cyklem světlo-tma)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2964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80338B-C971-585D-90E4-05AB81013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Spánková hygiena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4E7629-361F-D0AE-9759-FC01BBF4C8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Dostatečná délka spánku</a:t>
            </a:r>
          </a:p>
          <a:p>
            <a:r>
              <a:rPr lang="cs-CZ" dirty="0"/>
              <a:t>Pravidelný spánkový režim</a:t>
            </a:r>
          </a:p>
          <a:p>
            <a:r>
              <a:rPr lang="cs-CZ" dirty="0"/>
              <a:t>Nezařazovat </a:t>
            </a:r>
            <a:r>
              <a:rPr lang="cs-CZ" dirty="0" err="1"/>
              <a:t>power</a:t>
            </a:r>
            <a:r>
              <a:rPr lang="cs-CZ" dirty="0"/>
              <a:t> nap v odpoledních hodinách</a:t>
            </a:r>
          </a:p>
          <a:p>
            <a:r>
              <a:rPr lang="cs-CZ" dirty="0"/>
              <a:t>Optimální prostředí pro spánek (zatemněná, vyvětraná, tichá ložnice, …)</a:t>
            </a:r>
          </a:p>
          <a:p>
            <a:r>
              <a:rPr lang="cs-CZ" dirty="0"/>
              <a:t>Eliminace modrého světla před spaním</a:t>
            </a:r>
          </a:p>
          <a:p>
            <a:r>
              <a:rPr lang="cs-CZ" dirty="0"/>
              <a:t>Vyřadit kofein v odpoledních hodinách</a:t>
            </a:r>
          </a:p>
          <a:p>
            <a:r>
              <a:rPr lang="cs-CZ" dirty="0"/>
              <a:t>Alkohol (zkracuje REM fázi spánku)</a:t>
            </a:r>
          </a:p>
          <a:p>
            <a:r>
              <a:rPr lang="cs-CZ" dirty="0"/>
              <a:t>Výživa (pozor na nízký EP, S+B optimalizují spánek)</a:t>
            </a:r>
          </a:p>
        </p:txBody>
      </p:sp>
    </p:spTree>
    <p:extLst>
      <p:ext uri="{BB962C8B-B14F-4D97-AF65-F5344CB8AC3E}">
        <p14:creationId xmlns:p14="http://schemas.microsoft.com/office/powerpoint/2010/main" val="212177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F6AAB-CC66-F428-9E73-ACB3CBFE2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DO CIRKADIÁNNÍHO RYTMU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222713-BCE8-F3C6-9BE3-3D6AC8E09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Z lat. </a:t>
            </a:r>
            <a:r>
              <a:rPr lang="cs-CZ" i="1" dirty="0" err="1"/>
              <a:t>circa</a:t>
            </a:r>
            <a:r>
              <a:rPr lang="cs-CZ" dirty="0"/>
              <a:t> (česky přibližně) a </a:t>
            </a:r>
            <a:r>
              <a:rPr lang="cs-CZ" i="1" dirty="0" err="1"/>
              <a:t>diem</a:t>
            </a:r>
            <a:r>
              <a:rPr lang="cs-CZ" dirty="0"/>
              <a:t> (česky den).</a:t>
            </a:r>
          </a:p>
          <a:p>
            <a:pPr algn="just"/>
            <a:r>
              <a:rPr lang="cs-CZ" dirty="0"/>
              <a:t>Adaptace na stále předvídatelné vnější podmínky </a:t>
            </a:r>
            <a:r>
              <a:rPr lang="cs-CZ" dirty="0">
                <a:sym typeface="Wingdings" pitchFamily="2" charset="2"/>
              </a:rPr>
              <a:t> CR</a:t>
            </a:r>
            <a:endParaRPr lang="cs-CZ" dirty="0"/>
          </a:p>
          <a:p>
            <a:pPr algn="just"/>
            <a:r>
              <a:rPr lang="cs-CZ" dirty="0"/>
              <a:t>Vnitřní biologické hodiny s periodou ~24 h.</a:t>
            </a:r>
          </a:p>
          <a:p>
            <a:pPr algn="just"/>
            <a:r>
              <a:rPr lang="cs-CZ" dirty="0"/>
              <a:t>90 % populace disponuje cirkadiánním rytmem (CR) delším než 24 hodin (24,2 h průměr, možné rozmezí 23,3–25 h) (</a:t>
            </a:r>
            <a:r>
              <a:rPr lang="cs-CZ" dirty="0" err="1"/>
              <a:t>Ilnerová</a:t>
            </a:r>
            <a:r>
              <a:rPr lang="cs-CZ" dirty="0"/>
              <a:t> a Sumová, 2008).</a:t>
            </a:r>
          </a:p>
          <a:p>
            <a:pPr algn="just"/>
            <a:r>
              <a:rPr lang="cs-CZ" dirty="0"/>
              <a:t>Ovlivňuje spánek a bdění, vylučování hormonů, krevní tlak, teplotu těla, fyzický a kognitivní výkon.</a:t>
            </a:r>
          </a:p>
          <a:p>
            <a:pPr algn="just"/>
            <a:r>
              <a:rPr lang="cs-CZ" dirty="0"/>
              <a:t>Přizpůsobení cyklu dne-noc.</a:t>
            </a:r>
          </a:p>
        </p:txBody>
      </p:sp>
    </p:spTree>
    <p:extLst>
      <p:ext uri="{BB962C8B-B14F-4D97-AF65-F5344CB8AC3E}">
        <p14:creationId xmlns:p14="http://schemas.microsoft.com/office/powerpoint/2010/main" val="1195326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6A0FF5-F723-E6D7-3F79-904350108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Referenční seznam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580E02-58AC-308F-631C-8501FD766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ADAN, Ana, Simon N. ARCHER, Maria Paz HIDALGO, Lee DI MILIA, Vincenzo NATALE a Christoph RANDLER.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Circadian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Typology: A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Comprehensive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Review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Chronobiology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International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2012, (9), 1153-1175. ISSN 0742-0528. Dostupné z: doi:10.3109/07420528.2012.719971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AYALA, Victoria, Manuel MARTÍNEZ-BEBIA, Jose Antonio LATORRE,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Nuria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GIMENEZ-BLASI, Maria Jose JIMENEZ-CASQUET, Javier CONDE-PIPO, Anna BACH-FAIG a Miguel MARISCAL-ARCAS. Influence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circadian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rhythms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on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sports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performance.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Chronobiology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International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2021, 38(11), 1522-1536. ISSN 0742-0528. Dostupné z: doi:10.1080/07420528.2021.1933003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FÁRKOVÁ, Eva, Jan M. NOVÁK, Denisa MANKOVÁ a Jana KOPŘIVOVÁ.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Comparison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Munich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Chronotype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Questionnaire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(MCTQ) and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Morningness-Eveningness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Questionnaire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(MEQ) Czech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version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 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Chronobiology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International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2020, 37(11), 1591-1598. ISSN 0742-0528. Dostupné z: doi:10.1080/07420528.2020.1787426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ILLNEROVÁ, Helena, Alena SUMOVÁ. Vnitřní časový systém. Interní medicína, 2008, 10(7 a 8), 350-352. Dostupné z http://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www.solen.cz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pdfs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/2008/07/09.pdf 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MONTARULI, Angela, Lucia CASTELLI,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Antonino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MULÈ, Raffaele SCURATI, Fabio ESPOSITO, Letizia GALASSO a Eliana ROVEDA.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Biological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Rhythm and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Chronotype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New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Perspectives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Health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Biomolecules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2021, 11(4). ISSN 2218-273X. Dostupné z: doi:10.3390/biom11040487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ROENNEBERG,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Till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 Martha MERROW.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Circadian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clocks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—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fall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rise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physiology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Nature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Reviews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Molecular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Cell Biology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2005, 6(12), 965-971. ISSN 1471- 0072.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Dostupne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́ z: doi:10.1038/nrm1766 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SUNI, Eric a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Abhinav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SINGH.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Much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Sleep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Do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Really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Need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?.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Sleep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Foundation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10.3.2021. Dostupné z: https://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www.sleepfoundation.org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how-sleep-works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-much-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sleep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-do-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really-need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457200" algn="l"/>
              </a:tabLst>
            </a:pP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WALKER, Matthew P.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</a:t>
            </a:r>
            <a:r>
              <a:rPr lang="cs-CZ" sz="1400" i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̌ spíme: odhalte sílu spánku a </a:t>
            </a:r>
            <a:r>
              <a:rPr lang="cs-CZ" sz="1400" i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snění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Přeložil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Filip DRLÍK. V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Brne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̌: Jan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Melvil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Publishing</a:t>
            </a:r>
            <a:r>
              <a:rPr lang="cs-CZ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2018. Pod povrchem. ISBN 978-80-7555-050-7.</a:t>
            </a:r>
          </a:p>
        </p:txBody>
      </p:sp>
    </p:spTree>
    <p:extLst>
      <p:ext uri="{BB962C8B-B14F-4D97-AF65-F5344CB8AC3E}">
        <p14:creationId xmlns:p14="http://schemas.microsoft.com/office/powerpoint/2010/main" val="3983926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EB43FC-C918-1945-583A-EB9DCE220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CIRKADIÁNNÍHO RYTMU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F9F3A9-E536-25A9-213F-F4E951398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CR řízen centrálními biologickými hodinami, které se nacházejí v </a:t>
            </a:r>
            <a:r>
              <a:rPr lang="cs-CZ" dirty="0" err="1"/>
              <a:t>suprachiasmatických</a:t>
            </a:r>
            <a:r>
              <a:rPr lang="cs-CZ" dirty="0"/>
              <a:t> jádrech (SCN) v mozku, v hypotalamu.</a:t>
            </a:r>
          </a:p>
          <a:p>
            <a:r>
              <a:rPr lang="cs-CZ" dirty="0"/>
              <a:t>Periferní biologické hodiny se nacházejí v různých tkáních a orgánech  (v játrech, plicích, srdci, svalech).</a:t>
            </a:r>
          </a:p>
          <a:p>
            <a:r>
              <a:rPr lang="cs-CZ" dirty="0"/>
              <a:t>Periferní hodiny mohou být ovlivněny jak SCN tak </a:t>
            </a:r>
            <a:r>
              <a:rPr lang="cs-CZ" dirty="0" err="1"/>
              <a:t>perif</a:t>
            </a:r>
            <a:r>
              <a:rPr lang="cs-CZ" dirty="0"/>
              <a:t>. signály.</a:t>
            </a:r>
          </a:p>
          <a:p>
            <a:r>
              <a:rPr lang="cs-CZ" dirty="0"/>
              <a:t>Periferní biologické hodiny jsou synchronizovány s centrálními a spolupracují na řízení.</a:t>
            </a:r>
          </a:p>
          <a:p>
            <a:r>
              <a:rPr lang="cs-CZ" dirty="0"/>
              <a:t>SCN v řízení nadřazené.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790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DCDCB7-C818-09F1-A72E-1B14FCE1FD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FAKTORY OVLIVŇUJÍCÍ CIRKADIÁNNÍ RYTMUS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C7A032-5D1C-2733-7B77-62CF3F405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Vnější synchronizátory napomáhají s přizpůsobením CR vnějšímu 24h cyklu.</a:t>
            </a:r>
          </a:p>
          <a:p>
            <a:r>
              <a:rPr lang="cs-CZ" dirty="0"/>
              <a:t>Světlo, spánek, potrava, pohybová aktivita, stres, …</a:t>
            </a:r>
          </a:p>
          <a:p>
            <a:r>
              <a:rPr lang="cs-CZ" dirty="0"/>
              <a:t>Vnitřní faktory: geny, hormony.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261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100611-8F08-9815-5D45-69DDDDB0E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SVĚTLO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DE4849-61D3-988F-519C-3658CEC26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SCN dostává informaci o světle pomocí gangliových buněk na sítnici, které obsahují melanopsin.</a:t>
            </a:r>
          </a:p>
          <a:p>
            <a:r>
              <a:rPr lang="cs-CZ" dirty="0"/>
              <a:t>Červené světlo (dlouhé vlnové délky, ~700 </a:t>
            </a:r>
            <a:r>
              <a:rPr lang="cs-CZ" dirty="0" err="1"/>
              <a:t>nm</a:t>
            </a:r>
            <a:r>
              <a:rPr lang="cs-CZ" dirty="0"/>
              <a:t>).</a:t>
            </a:r>
          </a:p>
          <a:p>
            <a:r>
              <a:rPr lang="cs-CZ" dirty="0"/>
              <a:t>Modré světlo (krátké vlnové délky, ~380 </a:t>
            </a:r>
            <a:r>
              <a:rPr lang="cs-CZ" dirty="0" err="1"/>
              <a:t>nm</a:t>
            </a:r>
            <a:r>
              <a:rPr lang="cs-CZ" dirty="0"/>
              <a:t>).</a:t>
            </a:r>
          </a:p>
          <a:p>
            <a:r>
              <a:rPr lang="cs-CZ" dirty="0"/>
              <a:t>Intenzita světla, v poledne venku 100 000 luxů, standartní osvětlení např. v kanceláři 500 luxů.</a:t>
            </a:r>
          </a:p>
          <a:p>
            <a:r>
              <a:rPr lang="cs-CZ" dirty="0"/>
              <a:t>Melatonin (hormon tmy) vylučován na pokyn SCN (na základě světelných podmínek) epifýzou do krve </a:t>
            </a:r>
            <a:r>
              <a:rPr lang="cs-CZ" dirty="0">
                <a:sym typeface="Wingdings" pitchFamily="2" charset="2"/>
              </a:rPr>
              <a:t> pokyn se spánku.</a:t>
            </a:r>
          </a:p>
          <a:p>
            <a:r>
              <a:rPr lang="cs-CZ" dirty="0">
                <a:sym typeface="Wingdings" pitchFamily="2" charset="2"/>
              </a:rPr>
              <a:t>Blokace produkce melatoninu tlumeným světlem v intenzitě 8–10 luxů.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97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53BCCF-FF05-28BE-873F-112E0EC3A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DESYNCHRONIZACE CIRKADIÁNNÍHO RYTMU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7C14DE-5E44-F177-6F51-71DB7F67E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Nepřirozené podmínky v neočekávanou dobu, např. nerespektování cyklu světlo-tma.</a:t>
            </a:r>
          </a:p>
          <a:p>
            <a:r>
              <a:rPr lang="cs-CZ" dirty="0"/>
              <a:t>“</a:t>
            </a:r>
            <a:r>
              <a:rPr lang="cs-CZ" dirty="0" err="1"/>
              <a:t>Desynchronizátor</a:t>
            </a:r>
            <a:r>
              <a:rPr lang="cs-CZ" dirty="0"/>
              <a:t>“: práce na směny, noční směny, cestování přes časová pásma, nepravidelné stravování, nepravidelný a nedostatečný spánek.</a:t>
            </a:r>
          </a:p>
          <a:p>
            <a:r>
              <a:rPr lang="cs-CZ" dirty="0"/>
              <a:t>Akutní </a:t>
            </a:r>
            <a:r>
              <a:rPr lang="cs-CZ" dirty="0" err="1"/>
              <a:t>x</a:t>
            </a:r>
            <a:r>
              <a:rPr lang="cs-CZ" dirty="0"/>
              <a:t> chronická</a:t>
            </a:r>
          </a:p>
          <a:p>
            <a:r>
              <a:rPr lang="cs-CZ" dirty="0"/>
              <a:t>Negativní vliv na zdraví, kvalitu života i sportovní výkon a regeneraci.</a:t>
            </a:r>
          </a:p>
          <a:p>
            <a:r>
              <a:rPr lang="cs-CZ" dirty="0"/>
              <a:t>Optimalizace CR (pravidelnost, harmonie se světlem a tmou).</a:t>
            </a:r>
          </a:p>
        </p:txBody>
      </p:sp>
    </p:spTree>
    <p:extLst>
      <p:ext uri="{BB962C8B-B14F-4D97-AF65-F5344CB8AC3E}">
        <p14:creationId xmlns:p14="http://schemas.microsoft.com/office/powerpoint/2010/main" val="17058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5A29FA-F3A3-2292-9C6A-7222327153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CHRONOTYPY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DCA098-AB70-7E3D-8E5D-54028259E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Individuální projev CR, dán geneticky.</a:t>
            </a:r>
          </a:p>
          <a:p>
            <a:r>
              <a:rPr lang="cs-CZ" dirty="0"/>
              <a:t>Odlišné nastavení délky vnitřních hodin.</a:t>
            </a:r>
          </a:p>
          <a:p>
            <a:r>
              <a:rPr lang="cs-CZ" dirty="0"/>
              <a:t>Ovlivňován životním stylem jedince (spánkovými návyky, načasování stravování a PA).</a:t>
            </a:r>
          </a:p>
          <a:p>
            <a:r>
              <a:rPr lang="cs-CZ" dirty="0"/>
              <a:t>Ranní, nevyhraněný a večerní chronotyp. Večerní chronotypy mohou mít časové zpoždění 2–12 h od ranních chronotypů.</a:t>
            </a:r>
          </a:p>
          <a:p>
            <a:r>
              <a:rPr lang="cs-CZ" dirty="0"/>
              <a:t>50,5 % nevyhraněných typů, 18,5 % večerních typů a 31 % ranních typů v české populaci (</a:t>
            </a:r>
            <a:r>
              <a:rPr lang="cs-CZ" dirty="0" err="1"/>
              <a:t>Fárková</a:t>
            </a:r>
            <a:r>
              <a:rPr lang="cs-CZ" dirty="0"/>
              <a:t> a kol., 2020). </a:t>
            </a:r>
          </a:p>
          <a:p>
            <a:r>
              <a:rPr lang="cs-CZ" dirty="0"/>
              <a:t>Zjišťování chronotypu: dotazníky, </a:t>
            </a:r>
            <a:r>
              <a:rPr lang="cs-CZ" dirty="0" err="1"/>
              <a:t>aktigrafy</a:t>
            </a:r>
            <a:r>
              <a:rPr lang="cs-CZ" dirty="0"/>
              <a:t>, měření melatoninu, genetické testy.</a:t>
            </a:r>
          </a:p>
        </p:txBody>
      </p:sp>
    </p:spTree>
    <p:extLst>
      <p:ext uri="{BB962C8B-B14F-4D97-AF65-F5344CB8AC3E}">
        <p14:creationId xmlns:p14="http://schemas.microsoft.com/office/powerpoint/2010/main" val="380897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7EB08-2273-C9FC-98F8-32F27D2DE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06050E4E-9F7A-70CD-A061-059D0F9B9D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8426206"/>
              </p:ext>
            </p:extLst>
          </p:nvPr>
        </p:nvGraphicFramePr>
        <p:xfrm>
          <a:off x="1741081" y="2026920"/>
          <a:ext cx="8709838" cy="28041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354919">
                  <a:extLst>
                    <a:ext uri="{9D8B030D-6E8A-4147-A177-3AD203B41FA5}">
                      <a16:colId xmlns:a16="http://schemas.microsoft.com/office/drawing/2014/main" val="3997853560"/>
                    </a:ext>
                  </a:extLst>
                </a:gridCol>
                <a:gridCol w="4354919">
                  <a:extLst>
                    <a:ext uri="{9D8B030D-6E8A-4147-A177-3AD203B41FA5}">
                      <a16:colId xmlns:a16="http://schemas.microsoft.com/office/drawing/2014/main" val="404200758"/>
                    </a:ext>
                  </a:extLst>
                </a:gridCol>
              </a:tblGrid>
              <a:tr h="46331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Vyhodnocení chronotypu dle kompozitní škály ranních a večerních typů</a:t>
                      </a:r>
                      <a:endParaRPr lang="cs-CZ" sz="3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Vyhodnocení chronotypu dle </a:t>
                      </a:r>
                      <a:r>
                        <a:rPr lang="cs-CZ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kompozitni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́ </a:t>
                      </a:r>
                      <a:r>
                        <a:rPr lang="cs-CZ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škály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ranních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</a:t>
                      </a:r>
                      <a:r>
                        <a:rPr lang="cs-CZ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večerni</a:t>
                      </a: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́ typů </a:t>
                      </a:r>
                      <a:endParaRPr lang="cs-CZ" dirty="0"/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693668"/>
                  </a:ext>
                </a:extLst>
              </a:tr>
              <a:tr h="463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kern="1200" dirty="0">
                          <a:solidFill>
                            <a:schemeClr val="dk1"/>
                          </a:solidFill>
                          <a:effectLst/>
                        </a:rPr>
                        <a:t>≤ 26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/>
                        <a:t>Večerní chronotyp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167281"/>
                  </a:ext>
                </a:extLst>
              </a:tr>
              <a:tr h="463310">
                <a:tc>
                  <a:txBody>
                    <a:bodyPr/>
                    <a:lstStyle/>
                    <a:p>
                      <a:r>
                        <a:rPr lang="cs-CZ" sz="3200" dirty="0"/>
                        <a:t>27–41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/>
                        <a:t>Nevyhraněný chronotyp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165514"/>
                  </a:ext>
                </a:extLst>
              </a:tr>
              <a:tr h="46331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3200" kern="1200" dirty="0">
                          <a:solidFill>
                            <a:schemeClr val="dk1"/>
                          </a:solidFill>
                          <a:effectLst/>
                        </a:rPr>
                        <a:t>≥ 42 </a:t>
                      </a:r>
                      <a:endParaRPr lang="cs-CZ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3200" dirty="0"/>
                        <a:t>Ranní chronotyp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872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75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F56EDB-8BB9-A3E8-1C57-1F18C56BD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SPÁNEK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50F8CA-E35F-15B0-7EC6-6969556F8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Esenciální proces, kterým trávíme třetinu života.</a:t>
            </a:r>
          </a:p>
          <a:p>
            <a:r>
              <a:rPr lang="cs-CZ" dirty="0"/>
              <a:t>Úzce souvisí s CR.</a:t>
            </a:r>
          </a:p>
          <a:p>
            <a:r>
              <a:rPr lang="cs-CZ" dirty="0"/>
              <a:t>Umožňuje regeneraci, funkčnost fyziologických a psychických funkcí.</a:t>
            </a:r>
          </a:p>
          <a:p>
            <a:r>
              <a:rPr lang="cs-CZ" dirty="0"/>
              <a:t>Nedostatek spánku </a:t>
            </a:r>
            <a:r>
              <a:rPr lang="cs-CZ" dirty="0">
                <a:sym typeface="Wingdings" pitchFamily="2" charset="2"/>
              </a:rPr>
              <a:t> zhoršení kognitivních funkcí, snížená kvalita života, zdravotní komplikace.</a:t>
            </a:r>
          </a:p>
          <a:p>
            <a:r>
              <a:rPr lang="cs-CZ" dirty="0">
                <a:sym typeface="Wingdings" pitchFamily="2" charset="2"/>
              </a:rPr>
              <a:t>Potřeba se liší u jednotlivých věkových kategoriích, mladí dospělí 7–9 h (akceptovaný rozptyl 6–11 h)</a:t>
            </a:r>
          </a:p>
          <a:p>
            <a:endParaRPr lang="cs-CZ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888549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2875</TotalTime>
  <Words>1490</Words>
  <Application>Microsoft Macintosh PowerPoint</Application>
  <PresentationFormat>Širokoúhlá obrazovka</PresentationFormat>
  <Paragraphs>119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Cirkadiánní rytmus a spánek</vt:lpstr>
      <vt:lpstr>ÚVOD DO CIRKADIÁNNÍHO RYTMU</vt:lpstr>
      <vt:lpstr>ŘÍZENÍ CIRKADIÁNNÍHO RYTMU</vt:lpstr>
      <vt:lpstr>FAKTORY OVLIVŇUJÍCÍ CIRKADIÁNNÍ RYTMUS</vt:lpstr>
      <vt:lpstr>SVĚTLO</vt:lpstr>
      <vt:lpstr>DESYNCHRONIZACE CIRKADIÁNNÍHO RYTMU</vt:lpstr>
      <vt:lpstr>CHRONOTYPY</vt:lpstr>
      <vt:lpstr>Prezentace aplikace PowerPoint</vt:lpstr>
      <vt:lpstr>SPÁNEK</vt:lpstr>
      <vt:lpstr>Prezentace aplikace PowerPoint</vt:lpstr>
      <vt:lpstr>FÁZE SPÁNKU</vt:lpstr>
      <vt:lpstr>REM-fáze spánku </vt:lpstr>
      <vt:lpstr>NREM-fáze spánku </vt:lpstr>
      <vt:lpstr>ARCHITEKTURA SPÁNKU</vt:lpstr>
      <vt:lpstr>CIRKADIÁNNÍ RYTMUS A SPORTOVNÍ VÝKON</vt:lpstr>
      <vt:lpstr>Prezentace aplikace PowerPoint</vt:lpstr>
      <vt:lpstr>CIRKADIÁNNÍ RYTMUS, SPÁNEK A REGENERACE</vt:lpstr>
      <vt:lpstr>Optimalizace funkce cirkadiánního rytmu</vt:lpstr>
      <vt:lpstr>Spánková hygiena</vt:lpstr>
      <vt:lpstr>Referenční seznam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Cirkadiánní rytmus a spánek</dc:title>
  <dc:creator>Michaela Beníčková</dc:creator>
  <cp:lastModifiedBy>Michaela Beníčková</cp:lastModifiedBy>
  <cp:revision>4</cp:revision>
  <dcterms:created xsi:type="dcterms:W3CDTF">2023-04-16T10:06:47Z</dcterms:created>
  <dcterms:modified xsi:type="dcterms:W3CDTF">2023-04-18T11:08:49Z</dcterms:modified>
</cp:coreProperties>
</file>