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embeddedFontLst>
    <p:embeddedFont>
      <p:font typeface="Helvetica Neue" panose="02000503000000020004" pitchFamily="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MtQ9LrThcZFu/f+BxasgFpB/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B977D3-7340-46F6-8208-DAE63DD34A6D}">
  <a:tblStyle styleId="{87B977D3-7340-46F6-8208-DAE63DD34A6D}" styleName="Table_0"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D9D5C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A4A4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ddíl">
  <p:cSld name="Oddíl">
    <p:bg>
      <p:bgPr>
        <a:solidFill>
          <a:srgbClr val="227AA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28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0" name="Google Shape;60;p28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 název">
  <p:cSld name="Jen název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ůležitý fakt">
  <p:cSld name="Důležitý fakt">
    <p:bg>
      <p:bgPr>
        <a:solidFill>
          <a:srgbClr val="227AA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30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9" name="Google Shape;69;p30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át">
  <p:cSld name="Citá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>
            <a:spLocks noGrp="1"/>
          </p:cNvSpPr>
          <p:nvPr>
            <p:ph type="pic" idx="2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31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6" name="Google Shape;76;p31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7" name="Google Shape;77;p31"/>
          <p:cNvSpPr txBox="1">
            <a:spLocks noGrp="1"/>
          </p:cNvSpPr>
          <p:nvPr>
            <p:ph type="body" idx="3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400"/>
              <a:buFont typeface="Arial"/>
              <a:buNone/>
              <a:defRPr sz="2400">
                <a:solidFill>
                  <a:srgbClr val="227A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ografie - 3 na výšku">
  <p:cSld name="Fotografie - 3 na výšku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>
            <a:spLocks noGrp="1"/>
          </p:cNvSpPr>
          <p:nvPr>
            <p:ph type="pic" idx="3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2"/>
          <p:cNvSpPr>
            <a:spLocks noGrp="1"/>
          </p:cNvSpPr>
          <p:nvPr>
            <p:ph type="pic" idx="4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ka">
  <p:cSld name="Fotk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>
            <a:spLocks noGrp="1"/>
          </p:cNvSpPr>
          <p:nvPr>
            <p:ph type="pic" idx="2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 odrážky">
  <p:cSld name="Název a odrážk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2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>
  <p:cSld name="Prázdný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ýpis">
  <p:cSld name="Výpi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2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 fotka">
  <p:cSld name="Název a fotk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>
            <a:spLocks noGrp="1"/>
          </p:cNvSpPr>
          <p:nvPr>
            <p:ph type="pic" idx="2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3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2000"/>
              <a:buFont typeface="Arial"/>
              <a:buNone/>
              <a:defRPr sz="2000" b="1" cap="none"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24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FFFFFF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6" name="Google Shape;36;p24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FFFFFF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ivní název a fotka">
  <p:cSld name="Alternativní název a fotk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4" name="Google Shape;44;p25"/>
          <p:cNvCxnSpPr/>
          <p:nvPr/>
        </p:nvCxnSpPr>
        <p:spPr>
          <a:xfrm>
            <a:off x="13665200" y="9525000"/>
            <a:ext cx="9283700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drážky">
  <p:cSld name="Odrážk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, odrážky, fotka">
  <p:cSld name="Název, odrážky, fotk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>
            <a:spLocks noGrp="1"/>
          </p:cNvSpPr>
          <p:nvPr>
            <p:ph type="pic" idx="2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27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5" name="Google Shape;55;p27"/>
          <p:cNvCxnSpPr/>
          <p:nvPr/>
        </p:nvCxnSpPr>
        <p:spPr>
          <a:xfrm>
            <a:off x="13665200" y="7010400"/>
            <a:ext cx="9283700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" name="Google Shape;7;p18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" name="Google Shape;8;p18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" name="Google Shape;9;p18"/>
          <p:cNvSpPr txBox="1">
            <a:spLocks noGrp="1"/>
          </p:cNvSpPr>
          <p:nvPr>
            <p:ph type="body" idx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96PwaGX4JBNeDZj10iFZ5VJaA8686Sz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727199" y="10662928"/>
            <a:ext cx="20929601" cy="33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rial"/>
              <a:buNone/>
            </a:pPr>
            <a:r>
              <a:rPr lang="en-US" sz="4500" i="1">
                <a:latin typeface="Arial"/>
                <a:ea typeface="Arial"/>
                <a:cs typeface="Arial"/>
                <a:sym typeface="Arial"/>
              </a:rPr>
              <a:t>BP4822 Kineziologie, algeziologie a odvozené techniky diagnostiky a terapie 2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rial"/>
              <a:buNone/>
            </a:pPr>
            <a:r>
              <a:rPr lang="en-US" sz="4500" i="1">
                <a:latin typeface="Arial"/>
                <a:ea typeface="Arial"/>
                <a:cs typeface="Arial"/>
                <a:sym typeface="Arial"/>
              </a:rPr>
              <a:t>Mgr. Lucie Chytilová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rial"/>
              <a:buNone/>
            </a:pPr>
            <a:r>
              <a:rPr lang="en-US" sz="4500" i="1">
                <a:latin typeface="Arial"/>
                <a:ea typeface="Arial"/>
                <a:cs typeface="Arial"/>
                <a:sym typeface="Arial"/>
              </a:rPr>
              <a:t>Mgr. Zuzana Kršáková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1727200" y="3232928"/>
            <a:ext cx="20929601" cy="61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6400"/>
              <a:buFont typeface="Georgia"/>
              <a:buNone/>
            </a:pPr>
            <a:r>
              <a:rPr lang="en-US" sz="16400" i="0"/>
              <a:t>Základy PNF</a:t>
            </a:r>
            <a:br>
              <a:rPr lang="en-US" sz="16400" i="0"/>
            </a:br>
            <a:br>
              <a:rPr lang="en-US" sz="8400" b="1" i="1">
                <a:latin typeface="Georgia"/>
                <a:ea typeface="Georgia"/>
                <a:cs typeface="Georgia"/>
                <a:sym typeface="Georgia"/>
              </a:rPr>
            </a:br>
            <a:r>
              <a:rPr lang="en-US" b="0"/>
              <a:t>Proprioceptivní neuromuskulární facilitace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0" descr="PNF (Proprioceptive Neuromuscular Facilitation) for the Pelv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771" y="824743"/>
            <a:ext cx="14272458" cy="107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8736691" y="11826820"/>
            <a:ext cx="6068823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https://www.youtube.com/watch?v=Rm8fsOYQ_1c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727199" y="982284"/>
            <a:ext cx="20929601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pohybové vzory HK</a:t>
            </a:r>
            <a:endParaRPr/>
          </a:p>
        </p:txBody>
      </p:sp>
      <p:pic>
        <p:nvPicPr>
          <p:cNvPr id="156" name="Google Shape;156;p11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126" y="2746181"/>
            <a:ext cx="18761147" cy="105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727199" y="898104"/>
            <a:ext cx="20929601" cy="322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pohybové vzory DK</a:t>
            </a:r>
            <a:endParaRPr/>
          </a:p>
        </p:txBody>
      </p:sp>
      <p:pic>
        <p:nvPicPr>
          <p:cNvPr id="162" name="Google Shape;162;p12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672" y="2643115"/>
            <a:ext cx="19090656" cy="1080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727200" y="1327372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Příklady využití iradiace a odporu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2"/>
          </p:nvPr>
        </p:nvSpPr>
        <p:spPr>
          <a:xfrm>
            <a:off x="1727200" y="3228019"/>
            <a:ext cx="20929601" cy="963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826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venir"/>
              <a:buChar char="•"/>
            </a:pPr>
            <a:r>
              <a:rPr lang="en-US" sz="4500"/>
              <a:t>odpor kladený zdravé končetině facilituje svalovou aktivitu kontralaterální končetiny</a:t>
            </a:r>
            <a:br>
              <a:rPr lang="en-US" sz="4500"/>
            </a:br>
            <a:r>
              <a:rPr lang="en-US" sz="4500"/>
              <a:t>—&gt; využití např. u imobilizované končetiny - fraktury, hemipareza/hemiplegie)</a:t>
            </a:r>
            <a:endParaRPr/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venir"/>
              <a:buChar char="•"/>
            </a:pPr>
            <a:r>
              <a:rPr lang="en-US" sz="4500"/>
              <a:t>bilat. kladený odpor do flexe DKK aktivuje flexory trupu </a:t>
            </a:r>
            <a:br>
              <a:rPr lang="en-US" sz="4500"/>
            </a:br>
            <a:r>
              <a:rPr lang="en-US" sz="4500"/>
              <a:t>—&gt; využití zejména u ležících pacientů - facilitace břišních svalů a břišního lisu, popř. u kohokoliv, kde chceme facilitovat ventrální muskulaturu</a:t>
            </a:r>
            <a:endParaRPr/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venir"/>
              <a:buChar char="•"/>
            </a:pPr>
            <a:r>
              <a:rPr lang="en-US" sz="4500"/>
              <a:t>odpor supinaci předloktí facilituje zevní rotátory ramenního kloubu</a:t>
            </a:r>
            <a:br>
              <a:rPr lang="en-US" sz="4500"/>
            </a:br>
            <a:r>
              <a:rPr lang="en-US" sz="4500"/>
              <a:t>—&gt; využití např. pooperační stavy se zakázaným pohybem do rotace, popř. bolestivá zevní rotace RAMkl</a:t>
            </a:r>
            <a:endParaRPr/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Avenir"/>
              <a:buChar char="•"/>
            </a:pPr>
            <a:r>
              <a:rPr lang="en-US" sz="4500"/>
              <a:t>odporovaná everze nohy facilituje aktivitu abduktorů KYK, popř. rotátorů</a:t>
            </a:r>
            <a:br>
              <a:rPr lang="en-US" sz="4500"/>
            </a:br>
            <a:r>
              <a:rPr lang="en-US" sz="4500"/>
              <a:t>—&gt; využití u TEP pro facilitaci svalů, aktivace svalů bez provedení zakázaných pohyb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Doporučená literatura + zdroje</a:t>
            </a:r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2"/>
          </p:nvPr>
        </p:nvSpPr>
        <p:spPr>
          <a:xfrm>
            <a:off x="1727200" y="4964062"/>
            <a:ext cx="13816883" cy="616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800"/>
              <a:buFont typeface="Avenir"/>
              <a:buNone/>
            </a:pPr>
            <a:r>
              <a:rPr lang="en-US" sz="3800"/>
              <a:t>BASTLOVÁ, Petra. Proprioceptivní neuromuskulární facilitace. 2. vydání. Olomouc: Univerzita Palackého v Olomouci, 2018. ISBN 978-80-244-5301-9.</a:t>
            </a:r>
            <a:endParaRPr sz="3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800"/>
              <a:buFont typeface="Avenir"/>
              <a:buNone/>
            </a:pPr>
            <a:endParaRPr sz="3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800"/>
              <a:buFont typeface="Avenir"/>
              <a:buNone/>
            </a:pPr>
            <a:r>
              <a:rPr lang="en-US" sz="3800"/>
              <a:t>PNF Lekce online: </a:t>
            </a:r>
            <a:r>
              <a:rPr lang="en-US" sz="3800" u="sng">
                <a:solidFill>
                  <a:schemeClr val="hlink"/>
                </a:solidFill>
                <a:hlinkClick r:id="rId3"/>
              </a:rPr>
              <a:t>https://www.youtube.com/playlist?list=PL96PwaGX4JBNeDZj10iFZ5VJaA8686SzR</a:t>
            </a:r>
            <a:r>
              <a:rPr lang="en-US" sz="3800"/>
              <a:t> </a:t>
            </a:r>
            <a:endParaRPr sz="3800"/>
          </a:p>
        </p:txBody>
      </p:sp>
      <p:pic>
        <p:nvPicPr>
          <p:cNvPr id="175" name="Google Shape;175;p14" descr="Obráz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6220" y="3496895"/>
            <a:ext cx="6754219" cy="9720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 descr="Beyonce PNF Diagon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0264" y="1942003"/>
            <a:ext cx="17479100" cy="983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/>
          <p:nvPr/>
        </p:nvSpPr>
        <p:spPr>
          <a:xfrm>
            <a:off x="7986913" y="613092"/>
            <a:ext cx="8005802" cy="104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venir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Učení nemusí být nuda…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8440366" y="12061507"/>
            <a:ext cx="5931917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https://www.youtube.com/watch?v=o4zpxl8PVX0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6" descr="PNF Dance for MS Pati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510" y="2086822"/>
            <a:ext cx="18900980" cy="1063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7185202" y="551653"/>
            <a:ext cx="10013596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venir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 pacienti mohou klidně i tancovat!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8768187" y="12949213"/>
            <a:ext cx="600583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https://www.youtube.com/watch?v=JhRzRKkS0Ho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1727199" y="1269329"/>
            <a:ext cx="20929601" cy="31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5676"/>
              <a:buFont typeface="Arial"/>
              <a:buNone/>
            </a:pPr>
            <a:r>
              <a:rPr lang="en-US" sz="5676">
                <a:solidFill>
                  <a:srgbClr val="4A4A4B"/>
                </a:solidFill>
                <a:latin typeface="Arial"/>
                <a:ea typeface="Arial"/>
                <a:cs typeface="Arial"/>
                <a:sym typeface="Arial"/>
              </a:rPr>
              <a:t>„Studium bez touhy kazí paměť a neuchovává nic, co přijalo.“ —  Leonardo Da Vinci italský renesanční umělec 1452 - 1519</a:t>
            </a:r>
            <a:endParaRPr/>
          </a:p>
        </p:txBody>
      </p:sp>
      <p:pic>
        <p:nvPicPr>
          <p:cNvPr id="195" name="Google Shape;195;p17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1104" y="4625302"/>
            <a:ext cx="9647571" cy="630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 descr="Obráz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0364" y="4761158"/>
            <a:ext cx="7874001" cy="60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 txBox="1"/>
          <p:nvPr/>
        </p:nvSpPr>
        <p:spPr>
          <a:xfrm>
            <a:off x="5393311" y="11124893"/>
            <a:ext cx="12587225" cy="152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8935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A98935"/>
                </a:solidFill>
                <a:latin typeface="Arial"/>
                <a:ea typeface="Arial"/>
                <a:cs typeface="Arial"/>
                <a:sym typeface="Arial"/>
              </a:rPr>
              <a:t>Děkujeme za pozornost!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727199" y="1327372"/>
            <a:ext cx="20929601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351D"/>
              </a:buClr>
              <a:buSzPts val="7568"/>
              <a:buFont typeface="Arial"/>
              <a:buNone/>
            </a:pPr>
            <a:r>
              <a:rPr lang="en-US" sz="7568">
                <a:solidFill>
                  <a:srgbClr val="1F351D"/>
                </a:solidFill>
              </a:rPr>
              <a:t>PNF </a:t>
            </a:r>
            <a:br>
              <a:rPr lang="en-US" sz="7568">
                <a:solidFill>
                  <a:srgbClr val="1F351D"/>
                </a:solidFill>
              </a:rPr>
            </a:br>
            <a:r>
              <a:rPr lang="en-US" sz="7568">
                <a:solidFill>
                  <a:srgbClr val="1F351D"/>
                </a:solidFill>
              </a:rPr>
              <a:t>= proprioceptivní neuromuskulární facilitace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2"/>
          </p:nvPr>
        </p:nvSpPr>
        <p:spPr>
          <a:xfrm>
            <a:off x="538638" y="4964062"/>
            <a:ext cx="23306724" cy="616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48818" lvl="0" indent="-44881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8D77"/>
              </a:buClr>
              <a:buSzPts val="4900"/>
              <a:buFont typeface="Avenir"/>
              <a:buChar char="•"/>
            </a:pPr>
            <a:r>
              <a:rPr lang="en-US" b="1">
                <a:solidFill>
                  <a:srgbClr val="FE8D77"/>
                </a:solidFill>
                <a:latin typeface="Avenir"/>
                <a:ea typeface="Avenir"/>
                <a:cs typeface="Avenir"/>
                <a:sym typeface="Avenir"/>
              </a:rPr>
              <a:t>Proprioceptivní</a:t>
            </a:r>
            <a:r>
              <a:rPr lang="en-US">
                <a:solidFill>
                  <a:srgbClr val="FE8D77"/>
                </a:solidFill>
              </a:rPr>
              <a:t> </a:t>
            </a:r>
            <a:r>
              <a:rPr lang="en-US" sz="4929"/>
              <a:t>- stimulace receptorů, které mají vztah k pohybu</a:t>
            </a:r>
            <a:endParaRPr/>
          </a:p>
          <a:p>
            <a:pPr marL="448818" lvl="0" indent="-448818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venir"/>
              <a:buChar char="•"/>
            </a:pPr>
            <a:r>
              <a:rPr lang="en-US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Neuromuskulární</a:t>
            </a:r>
            <a:r>
              <a:rPr lang="en-US" sz="4929"/>
              <a:t> - práce se svaly i nervy, zlepšení jejich fčního propojení</a:t>
            </a:r>
            <a:endParaRPr/>
          </a:p>
          <a:p>
            <a:pPr marL="448818" lvl="0" indent="-448818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3"/>
              </a:buClr>
              <a:buSzPts val="4900"/>
              <a:buFont typeface="Avenir"/>
              <a:buChar char="•"/>
            </a:pPr>
            <a:r>
              <a:rPr lang="en-US" b="1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Facilitace</a:t>
            </a:r>
            <a:r>
              <a:rPr lang="en-US" sz="4929"/>
              <a:t> - napomáhá, podporuje pohyb, umožňuje iniciaci a snadnější provedení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4A4A4A"/>
              </a:buClr>
              <a:buSzPts val="4929"/>
              <a:buFont typeface="Avenir"/>
              <a:buNone/>
            </a:pPr>
            <a:endParaRPr sz="4929"/>
          </a:p>
          <a:p>
            <a:pPr marL="0" lvl="1" indent="425194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4A4A4A"/>
              </a:buClr>
              <a:buSzPts val="4800"/>
              <a:buFont typeface="Avenir"/>
              <a:buNone/>
            </a:pPr>
            <a:r>
              <a:rPr lang="en-US" i="1"/>
              <a:t>cíl = pomoci pacientovi dosáhnout co nejvyšší možné úrovně ovlivňované fce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5428"/>
              </a:buClr>
              <a:buSzPts val="8600"/>
              <a:buFont typeface="Arial"/>
              <a:buNone/>
            </a:pPr>
            <a:r>
              <a:rPr lang="en-US">
                <a:solidFill>
                  <a:srgbClr val="375428"/>
                </a:solidFill>
              </a:rPr>
              <a:t>PNF Filozofie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1727200" y="3762666"/>
            <a:ext cx="20929601" cy="856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826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1. pozitivní přístup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= hledáme silné stránky a snažíme se je využít v terapii, komunikace s pacientem, společné stanovení cíle</a:t>
            </a:r>
            <a:endParaRPr/>
          </a:p>
          <a:p>
            <a:pPr marL="482600" lvl="0" indent="-2540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360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2. funkční přístup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= zaměření na určitou fci, komplexní ovlivnění pohybového projevu, dosažení maximální nezávislosti</a:t>
            </a:r>
            <a:endParaRPr/>
          </a:p>
          <a:p>
            <a:pPr marL="482600" lvl="0" indent="-2540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360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3. mobilizace neuronálních rezerv 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= práce s neuroplasticitou, adaptabilitou, podpora reparačních fcí, využití optimální aferentace</a:t>
            </a:r>
            <a:endParaRPr/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4. holistický přístup =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člověk jako celek, propojení jednotlivých segmentů, přihlédnutí k faktorům zevního prostředí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360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5. využití principů motorické kontroly a učení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= propojení senzorických, motorických a autonomních systémů, respektování motorického učení, jeho podpora, </a:t>
            </a:r>
            <a:b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“opakování bez opakování”, stádia vývoje motor. kontroly: mobilita -&gt; stabilita -&gt; kontrolování pohybu -&gt; dovednost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727200" y="954224"/>
            <a:ext cx="20929600" cy="322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Facilitační postupy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1346130" y="2478857"/>
            <a:ext cx="21691740" cy="106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72948" lvl="0" indent="-47294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manuální kontakt</a:t>
            </a:r>
            <a:r>
              <a:rPr lang="en-US" sz="3528"/>
              <a:t> - </a:t>
            </a:r>
            <a:r>
              <a:rPr lang="en-US" sz="2842"/>
              <a:t>využití taktilní stimulace, úchop a tlak, vedení pohybu, nonverbální komunikace s pacientem, ovlivnění body image, stability trupu, svalového tonu…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verbální stimulace</a:t>
            </a:r>
            <a:r>
              <a:rPr lang="en-US" sz="3528"/>
              <a:t> - </a:t>
            </a:r>
            <a:r>
              <a:rPr lang="en-US" sz="2842"/>
              <a:t>intonace hlasu pro facilitaci/relaxaci pacienta, řízení začátku pohybu, ovlivnění síly kontrakce, oprava pohybu, povely jasné, stručné, krátké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zraková stimulace </a:t>
            </a:r>
            <a:r>
              <a:rPr lang="en-US" sz="3528"/>
              <a:t>- </a:t>
            </a:r>
            <a:r>
              <a:rPr lang="en-US" sz="2842"/>
              <a:t>vizuální feedback, kontrola průběhu pohybu, kontakt pacient-terapeut pro získání důvěry, dodatečná aferentace, popř. částečná náhrada chybějící propriocepce, využití pohybů očí a hlavy - iradiace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optimální odpor</a:t>
            </a:r>
            <a:r>
              <a:rPr lang="en-US" sz="3528"/>
              <a:t> - </a:t>
            </a:r>
            <a:r>
              <a:rPr lang="en-US" sz="2842"/>
              <a:t>během aktivity, přizpůsobení individuálně (síla, směr, cíl), zvyšování svalové síly, vyšší nábor motorických jednotek, výrazná facilitace proprioceptorů, řízení typu kontrakce, získání stability segmentu, postfacilitační relaxace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timing</a:t>
            </a:r>
            <a:r>
              <a:rPr lang="en-US" sz="3528"/>
              <a:t> - </a:t>
            </a:r>
            <a:r>
              <a:rPr lang="en-US" sz="2842"/>
              <a:t>časová koordinace umožňuje plynulý pohyb, motorická kontrola probíhá kranio-kaudálně a proximodistálně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iradiace a zesílení</a:t>
            </a:r>
            <a:r>
              <a:rPr lang="en-US" sz="3528"/>
              <a:t> - </a:t>
            </a:r>
            <a:r>
              <a:rPr lang="en-US" sz="2842"/>
              <a:t>rozšíření reakce na stimulaci, rozšíření aktivity/relaxace na synergisty/antagonisty, využití manuálně kladeného odporu, využití pro indirektivní terapii (např. u TEP, fixace a imobilizaci segmentu)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trakce</a:t>
            </a:r>
            <a:r>
              <a:rPr lang="en-US" sz="3528"/>
              <a:t> - </a:t>
            </a:r>
            <a:r>
              <a:rPr lang="en-US" sz="2842"/>
              <a:t>“odlehčení” kloubu, stretch svalů, napomáhá pohybu v OKŘ, snižuje bolest, facilitace flexorů a pohybu proti gravitaci, NE u plegie nebo flekční spasticity!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aproximace</a:t>
            </a:r>
            <a:r>
              <a:rPr lang="en-US" sz="3528"/>
              <a:t> - </a:t>
            </a:r>
            <a:r>
              <a:rPr lang="en-US" sz="2842"/>
              <a:t>tlak do kloubu, zlepšení stability/opory, stimulace kloubních receptorů, facilitace pohybu v UKŘ, stimulace extenzorů, vhodná u plegie/parézy, spasticity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stretch</a:t>
            </a:r>
            <a:r>
              <a:rPr lang="en-US" sz="3528"/>
              <a:t> - </a:t>
            </a:r>
            <a:r>
              <a:rPr lang="en-US" sz="2842"/>
              <a:t>využití stretch reflexu pro facilitaci následné svalové aktivity v pohybu, stretch před začátkem či v průběhu pohybu, využití stretch stimulu pro udržení délky měkkých tkání</a:t>
            </a:r>
            <a:endParaRPr sz="2842"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pohybové vzory /diagonály </a:t>
            </a:r>
            <a:r>
              <a:rPr lang="en-US" sz="3528"/>
              <a:t>- </a:t>
            </a:r>
            <a:r>
              <a:rPr lang="en-US" sz="2842"/>
              <a:t>pohyb ve 3D, využití myofasciálních návazností (dle průběhu vláken), diagonála = 2 antagonistické vzory (flekční x extenční), důležitost rotační komponenty, propojení trup a tělo</a:t>
            </a:r>
            <a:endParaRPr/>
          </a:p>
          <a:p>
            <a:pPr marL="472948" lvl="0" indent="-472948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4A4A4A"/>
              </a:buClr>
              <a:buSzPts val="35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pozice těla a práce s tělem </a:t>
            </a:r>
            <a:r>
              <a:rPr lang="en-US" sz="3528"/>
              <a:t>- </a:t>
            </a:r>
            <a:r>
              <a:rPr lang="en-US" sz="2842"/>
              <a:t>správná pozice umožňuje správně vést pohyby pacienta, dávat optimální odpor ve správném směru pohybu, ergonomie práce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Neurofyziologické principy využívané v technikách PNF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následné podráždění </a:t>
            </a:r>
            <a:r>
              <a:rPr lang="en-US" sz="3639"/>
              <a:t>- efekt pokračuje i po ukončení působení stimulu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časová sumace</a:t>
            </a:r>
            <a:r>
              <a:rPr lang="en-US" sz="3639"/>
              <a:t> - podprahové stimuly působící delší čas způsobují podráždění (excitaci)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prostorová sumace</a:t>
            </a:r>
            <a:r>
              <a:rPr lang="en-US" sz="3639"/>
              <a:t> - podprahové stimuly z více částí těla aplikované současně se vzájemně sumují a způsobují excitaci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iradiace</a:t>
            </a:r>
            <a:r>
              <a:rPr lang="en-US" sz="3639"/>
              <a:t> - rozšíření a zvýšení odpovědi, může pomoct facilitovat či inhibovat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sukcesivní indukce</a:t>
            </a:r>
            <a:r>
              <a:rPr lang="en-US" sz="3639"/>
              <a:t> - zvýšení aktivity agonistů následuje stimulaci (kontrakci) jejich antagonistů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reciproční inervace</a:t>
            </a:r>
            <a:r>
              <a:rPr lang="en-US" sz="3639"/>
              <a:t> - svalová kontrakce agonistů je doprovázena současnou inhibicí antagonistů (nutné pro koordinovaný pohyb)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Příklady technik PNF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2"/>
          </p:nvPr>
        </p:nvSpPr>
        <p:spPr>
          <a:xfrm>
            <a:off x="1727200" y="4190312"/>
            <a:ext cx="20929600" cy="694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826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Rytmická iniciace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- vždy 1 vzor, začínám pasivně, později asistovaný pohyb a nakonec aktivní pohyb proti odporu</a:t>
            </a:r>
            <a:b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- využití pro nacvičení vzoru/pohybu</a:t>
            </a:r>
            <a:endParaRPr/>
          </a:p>
          <a:p>
            <a:pPr marL="482600" lvl="0" indent="-2540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360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Kombinace izotonických kontrakcí 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- střídání koncentrické, excentrické a izometrické kontrakce agonistické skupiny</a:t>
            </a:r>
            <a:b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- zvýšení síly, zlepšení koordinace pohybu, inhibiace antagonistů</a:t>
            </a:r>
            <a:endParaRPr/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Rytmická stabilizace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- současná izometrická kontrakce všech svalů segmentů proti odporu</a:t>
            </a:r>
            <a:b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- zvýšení stability, zlepšení koordinace, percepce</a:t>
            </a:r>
            <a:endParaRPr/>
          </a:p>
          <a:p>
            <a:pPr marL="482600" lvl="0" indent="-2540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360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82600" lvl="0" indent="-482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Výdrž - relaxace</a:t>
            </a: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 - myorelaxační technika, izometrická kontrakce hypertonických/bolestivých svalů a následná postfacilitační relaxace (podobné jak metoda PIR)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1727200" y="817184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pohybové vzory lopatky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2"/>
          </p:nvPr>
        </p:nvSpPr>
        <p:spPr>
          <a:xfrm>
            <a:off x="1727199" y="2356134"/>
            <a:ext cx="20929601" cy="616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826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stabilizace lopatky předchází jakémukoliv pohybu HK, zároveň se vzor lopatky aktivuje v rámci vzorů HK, nejčastěji provádíme v leže na boku, ale lze využít i v jiných pozicích</a:t>
            </a:r>
            <a:endParaRPr/>
          </a:p>
        </p:txBody>
      </p:sp>
      <p:graphicFrame>
        <p:nvGraphicFramePr>
          <p:cNvPr id="129" name="Google Shape;129;p7"/>
          <p:cNvGraphicFramePr/>
          <p:nvPr/>
        </p:nvGraphicFramePr>
        <p:xfrm>
          <a:off x="686847" y="41007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{87B977D3-7340-46F6-8208-DAE63DD34A6D}</a:tableStyleId>
              </a:tblPr>
              <a:tblGrid>
                <a:gridCol w="360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Anteriorní elevace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Posteriorní deprese</a:t>
                      </a:r>
                      <a:endParaRPr/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EA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ED24C"/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Posteriorní elevace</a:t>
                      </a:r>
                      <a:endParaRPr/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Anteriorní deprese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“Přitahujte lopatku k nosu”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“Stáhněte lopatku dozadu a dolů směrem k hýždím”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“Přitáhněte rameno za ucho”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“Stáhněte rameno směrem k pupku”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kontakt na anteriorní části akromionu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kořen dlaně na angulus inferior, thenar na margo med. lopatky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dlaň terapeuta v oblasti nad spina scapulae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prsty a dlaně obou rukou na anteriorní a posteriorní straně axily pacienta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2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abdukce a elevace lopatky, zení rotace dolního úhlu, pohyb po hrudníku nahoru a dpoředu směrem k nosu/zevnímu koutku oka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pohyb po hrudníku dolů a dozadu směrem k dolní Thp , deprese, addukce a vnitřní rotace dolního úhlu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addukce, elevace a zevní rotace dolního úhlu lopatky, pohyb nahoru a dozadu směrem k vrcholu hlavy/za ušní boltec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abdukce, deprese a vnitřní rotace dolního úhlu, pohyb dolů a dopředu směrem ke kontralat. SIAS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m. serratus naterior, sestupná vlkána m. trapezius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mm. rhomboideii, m. trapezius (vzestupná vlákna), m, latissimus dorsi</a:t>
                      </a:r>
                      <a:endParaRPr/>
                    </a:p>
                  </a:txBody>
                  <a:tcPr marL="50800" marR="50800" marT="50800" marB="50800" anchor="ctr"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m. trapezius, m. levator scapulae</a:t>
                      </a:r>
                      <a:endParaRPr/>
                    </a:p>
                  </a:txBody>
                  <a:tcPr marL="50800" marR="50800" marT="50800" marB="50800" anchor="ctr"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m. pectoralis minor, m. pectoralis major (sternální část), m. serratus anterios (dolní vlákna)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0" name="Google Shape;130;p7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2911" y="5727266"/>
            <a:ext cx="6533677" cy="42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 descr="PNF (Proprioceptive Neuromuscular Facilitation) for the Scapu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8306" y="916657"/>
            <a:ext cx="14598863" cy="1094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6556577" y="12262478"/>
            <a:ext cx="97206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https://www.youtube.com/watch?v=GDqbuj_q6wE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727200" y="898104"/>
            <a:ext cx="20929601" cy="322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pohybové vzory pánve</a:t>
            </a: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2"/>
          </p:nvPr>
        </p:nvSpPr>
        <p:spPr>
          <a:xfrm>
            <a:off x="1727200" y="2664793"/>
            <a:ext cx="20929600" cy="616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826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</a:pPr>
            <a:r>
              <a:rPr lang="en-US"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rPr>
              <a:t>nejsou vždy v souladu s pohybovými vzory DKK, jelikož jsou fčně odděleny, během pohybu nesmí docházet k izolovaným pohybům pánve /do ante/retroverze či rotace, Lp musí být napřímená!</a:t>
            </a:r>
            <a:endParaRPr/>
          </a:p>
        </p:txBody>
      </p:sp>
      <p:graphicFrame>
        <p:nvGraphicFramePr>
          <p:cNvPr id="143" name="Google Shape;143;p9"/>
          <p:cNvGraphicFramePr/>
          <p:nvPr/>
        </p:nvGraphicFramePr>
        <p:xfrm>
          <a:off x="1051625" y="4437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{87B977D3-7340-46F6-8208-DAE63DD34A6D}</a:tableStyleId>
              </a:tblPr>
              <a:tblGrid>
                <a:gridCol w="36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Anteriorní elevace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Posteriorní deprese</a:t>
                      </a:r>
                      <a:endParaRPr/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EA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ED24C"/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Posteriorní elevace</a:t>
                      </a:r>
                      <a:endParaRPr/>
                    </a:p>
                  </a:txBody>
                  <a:tcPr marL="50800" marR="50800" marT="50800" marB="50800" anchor="ctr"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Anteriorní deprese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“Přitáhněte pánev k prsní kosti”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“Posaďte se na mou ruku”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“Vytáhněte pánev dozadu nahoru, směrem k protilehlé lopatce”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i="1" u="none" strike="noStrike" cap="none"/>
                        <a:t>“Stáhněte pánev dopředu dolů směrem ke kolenům”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střed dlaně na SIAS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kořen dlaně na tuber ossis ischii kaudálně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kořen dlaně na zadní stranu crista iliaca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plošný kontakt na SIAI, druhá na trochanter major nebo tuber ischii, popř. kontakt přes koleno svrchní DK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svrchní polovina pánve pohyb nahoru, dopředu a směrem k proc. xiphoideus,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0E7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svrchní polovina pánve směrem dolů a dozadu, prodloužení vzdálenosti mezi tuber ischii a proc. xiphoideus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svrchní polovina pánve pohyb směrem nahoru a dozadu směrem k dolní Thp</a:t>
                      </a:r>
                      <a:endParaRPr/>
                    </a:p>
                  </a:txBody>
                  <a:tcPr marL="50800" marR="50800" marT="50800" marB="50800" anchor="ctr">
                    <a:solidFill>
                      <a:srgbClr val="E5D7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svrchní polovina pánve pohyb směrem dolů a dopředu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2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homolaterálně: m. obliquus abd. internus kontrolaterálně: m. obliquus int. abd</a:t>
                      </a:r>
                      <a:endParaRPr/>
                    </a:p>
                  </a:txBody>
                  <a:tcPr marL="50800" marR="50800" marT="50800" marB="50800" anchor="ctr">
                    <a:lnL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homolaterálně: m. obliquue ext. abd.</a:t>
                      </a:r>
                      <a:br>
                        <a:rPr lang="en-US" sz="2200" u="none" strike="noStrike" cap="none"/>
                      </a:br>
                      <a:r>
                        <a:rPr lang="en-US" sz="2200" u="none" strike="noStrike" cap="none"/>
                        <a:t>kontralaterálně: m. obliquus int. abd., m. quadratus lumborum</a:t>
                      </a:r>
                      <a:endParaRPr/>
                    </a:p>
                  </a:txBody>
                  <a:tcPr marL="50800" marR="50800" marT="50800" marB="50800" anchor="ctr"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E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homolaterálně: m. quadratus lumborum</a:t>
                      </a:r>
                      <a:br>
                        <a:rPr lang="en-US" sz="2200" u="none" strike="noStrike" cap="none"/>
                      </a:br>
                      <a:r>
                        <a:rPr lang="en-US" sz="2200" u="none" strike="noStrike" cap="none"/>
                        <a:t>kontralaterálně: m. iliocostalis lumborum</a:t>
                      </a:r>
                      <a:endParaRPr/>
                    </a:p>
                  </a:txBody>
                  <a:tcPr marL="50800" marR="50800" marT="50800" marB="50800" anchor="ctr"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homolaterálně: m obliquus ext abd</a:t>
                      </a:r>
                      <a:br>
                        <a:rPr lang="en-US" sz="2200" u="none" strike="noStrike" cap="none"/>
                      </a:br>
                      <a:r>
                        <a:rPr lang="en-US" sz="2200" u="none" strike="noStrike" cap="none"/>
                        <a:t>kontralat: m. quadratus lumborum, m. iliocostalis lumborum, m. obliquus int. abd</a:t>
                      </a:r>
                      <a:endParaRPr/>
                    </a:p>
                  </a:txBody>
                  <a:tcPr marL="50800" marR="50800" marT="50800" marB="50800" anchor="ctr">
                    <a:lnR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4" name="Google Shape;144;p9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7825" y="6482597"/>
            <a:ext cx="5783506" cy="31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Vlastní</PresentationFormat>
  <Slides>17</Slides>
  <Notes>17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26_FeatureStory</vt:lpstr>
      <vt:lpstr>BP4822 Kineziologie, algeziologie a odvozené techniky diagnostiky a terapie 2 Mgr. Lucie Chytilová Mgr. Zuzana Kršáková</vt:lpstr>
      <vt:lpstr>PNF  = proprioceptivní neuromuskulární facilitace</vt:lpstr>
      <vt:lpstr>PNF Filozofie</vt:lpstr>
      <vt:lpstr>Facilitační postupy</vt:lpstr>
      <vt:lpstr>Neurofyziologické principy využívané v technikách PNF</vt:lpstr>
      <vt:lpstr>Příklady technik PNF</vt:lpstr>
      <vt:lpstr>pohybové vzory lopatky</vt:lpstr>
      <vt:lpstr>Prezentace aplikace PowerPoint</vt:lpstr>
      <vt:lpstr>pohybové vzory pánve</vt:lpstr>
      <vt:lpstr>Prezentace aplikace PowerPoint</vt:lpstr>
      <vt:lpstr>pohybové vzory HK</vt:lpstr>
      <vt:lpstr>pohybové vzory DK</vt:lpstr>
      <vt:lpstr>Příklady využití iradiace a odporu</vt:lpstr>
      <vt:lpstr>Doporučená literatura + zdroje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BP4822 Kineziologie, algeziologie a odvozené techniky diagnostiky a terapie 2 Mgr. Lucie Chytilová Mgr. Zuzana Kršáková</dc:title>
  <cp:lastModifiedBy>Lucie Chytilová</cp:lastModifiedBy>
  <cp:revision>1</cp:revision>
  <dcterms:modified xsi:type="dcterms:W3CDTF">2023-03-14T15:17:35Z</dcterms:modified>
</cp:coreProperties>
</file>