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26295-EC18-410B-98CF-DE35C9496DAA}" type="datetimeFigureOut">
              <a:rPr lang="cs-CZ" smtClean="0"/>
              <a:pPr/>
              <a:t>20.03.2023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26295-EC18-410B-98CF-DE35C9496DAA}" type="datetimeFigureOut">
              <a:rPr lang="cs-CZ" smtClean="0"/>
              <a:pPr/>
              <a:t>20.03.2023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C9F91-12DA-41AB-A010-584C0754E88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</a:t>
            </a:r>
            <a:r>
              <a:rPr lang="cs-CZ" dirty="0" err="1" smtClean="0"/>
              <a:t>fyzioteraputických</a:t>
            </a:r>
            <a:r>
              <a:rPr lang="cs-CZ" dirty="0" smtClean="0"/>
              <a:t> metod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Klinická </a:t>
            </a:r>
            <a:r>
              <a:rPr lang="cs-CZ" dirty="0" err="1" smtClean="0"/>
              <a:t>propedeuitka</a:t>
            </a:r>
            <a:r>
              <a:rPr lang="cs-CZ" dirty="0" smtClean="0"/>
              <a:t> 2</a:t>
            </a:r>
          </a:p>
          <a:p>
            <a:r>
              <a:rPr lang="cs-CZ" dirty="0" err="1" smtClean="0"/>
              <a:t>Mgr.Sabina</a:t>
            </a:r>
            <a:r>
              <a:rPr lang="cs-CZ" dirty="0" smtClean="0"/>
              <a:t> Bartošová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perfetti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843808" y="1916832"/>
            <a:ext cx="3360738" cy="248285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3833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DERMATONEURO-NEURO MUSKULÁRNÍ TERAPIE dle SESTRY KENNY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zdravotní </a:t>
            </a:r>
            <a:r>
              <a:rPr lang="es-ES" dirty="0"/>
              <a:t>sestra irského původu, pracovala v </a:t>
            </a:r>
            <a:r>
              <a:rPr lang="es-ES" dirty="0" smtClean="0"/>
              <a:t>Austrálii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léčba </a:t>
            </a:r>
            <a:r>
              <a:rPr lang="cs-CZ" dirty="0"/>
              <a:t>poliomyelitis </a:t>
            </a:r>
            <a:r>
              <a:rPr lang="cs-CZ" dirty="0" err="1"/>
              <a:t>anterior</a:t>
            </a:r>
            <a:r>
              <a:rPr lang="cs-CZ" dirty="0"/>
              <a:t> </a:t>
            </a:r>
            <a:r>
              <a:rPr lang="cs-CZ" dirty="0" err="1" smtClean="0"/>
              <a:t>acuta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pozornost </a:t>
            </a:r>
            <a:r>
              <a:rPr lang="cs-CZ" dirty="0"/>
              <a:t>věnovala skoro </a:t>
            </a:r>
            <a:r>
              <a:rPr lang="cs-CZ" dirty="0" smtClean="0"/>
              <a:t>všem etážím </a:t>
            </a:r>
            <a:r>
              <a:rPr lang="cs-CZ" dirty="0"/>
              <a:t>pohyb. </a:t>
            </a:r>
            <a:r>
              <a:rPr lang="cs-CZ" dirty="0" err="1" smtClean="0"/>
              <a:t>sys</a:t>
            </a:r>
            <a:r>
              <a:rPr lang="cs-CZ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jejím </a:t>
            </a:r>
            <a:r>
              <a:rPr lang="cs-CZ" dirty="0"/>
              <a:t>cílem byl trénink koordinace ne </a:t>
            </a:r>
            <a:r>
              <a:rPr lang="cs-CZ" dirty="0" smtClean="0"/>
              <a:t>až </a:t>
            </a:r>
            <a:r>
              <a:rPr lang="cs-CZ" dirty="0"/>
              <a:t>tak sv. </a:t>
            </a:r>
            <a:r>
              <a:rPr lang="cs-CZ" dirty="0" smtClean="0"/>
              <a:t>síla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pojem </a:t>
            </a:r>
            <a:r>
              <a:rPr lang="cs-CZ" dirty="0"/>
              <a:t>„svalový spasmus“, „</a:t>
            </a:r>
            <a:r>
              <a:rPr lang="cs-CZ" dirty="0" err="1" smtClean="0"/>
              <a:t>alieance</a:t>
            </a:r>
            <a:r>
              <a:rPr lang="cs-CZ" dirty="0" smtClean="0"/>
              <a:t>“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 </a:t>
            </a:r>
            <a:r>
              <a:rPr lang="cs-CZ" dirty="0"/>
              <a:t>současné době - periferní </a:t>
            </a:r>
            <a:r>
              <a:rPr lang="cs-CZ" dirty="0" smtClean="0"/>
              <a:t>parézy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metoda  ke svalové  stimulace pro přípravu nervosvalového systému u oslabeného svalstva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cvičení analytické –cvičí se jednotlivé svaly dle svalového  testu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oslovovala svaly s poruchami inervace i svaly spastické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 descr="sestra kenn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62775" y="1196752"/>
            <a:ext cx="2181225" cy="1714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sestra_elizabeth_kenny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491581"/>
            <a:ext cx="8229600" cy="27432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 </a:t>
            </a:r>
            <a:r>
              <a:rPr lang="cs-CZ" dirty="0"/>
              <a:t>v závislosti na stadiu </a:t>
            </a:r>
            <a:r>
              <a:rPr lang="cs-CZ" dirty="0" err="1" smtClean="0"/>
              <a:t>onem</a:t>
            </a:r>
            <a:r>
              <a:rPr lang="cs-CZ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1</a:t>
            </a:r>
            <a:r>
              <a:rPr lang="cs-CZ" dirty="0"/>
              <a:t>. </a:t>
            </a:r>
            <a:r>
              <a:rPr lang="cs-CZ" dirty="0" smtClean="0"/>
              <a:t>klid</a:t>
            </a: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/>
              <a:t>2. </a:t>
            </a:r>
            <a:r>
              <a:rPr lang="cs-CZ" dirty="0" smtClean="0"/>
              <a:t>dlahování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3</a:t>
            </a:r>
            <a:r>
              <a:rPr lang="cs-CZ" dirty="0"/>
              <a:t>. horké </a:t>
            </a:r>
            <a:r>
              <a:rPr lang="cs-CZ" dirty="0" smtClean="0"/>
              <a:t>zábaly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4</a:t>
            </a:r>
            <a:r>
              <a:rPr lang="cs-CZ" dirty="0"/>
              <a:t>. manuální </a:t>
            </a:r>
            <a:r>
              <a:rPr lang="cs-CZ" dirty="0" smtClean="0"/>
              <a:t>protahování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5</a:t>
            </a:r>
            <a:r>
              <a:rPr lang="cs-CZ" dirty="0"/>
              <a:t>. </a:t>
            </a:r>
            <a:r>
              <a:rPr lang="cs-CZ" dirty="0" smtClean="0"/>
              <a:t>polohování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6</a:t>
            </a:r>
            <a:r>
              <a:rPr lang="es-ES" dirty="0"/>
              <a:t>. stimulace - pasivní </a:t>
            </a:r>
            <a:r>
              <a:rPr lang="es-ES" dirty="0" smtClean="0"/>
              <a:t>nata</a:t>
            </a:r>
            <a:r>
              <a:rPr lang="cs-CZ" dirty="0"/>
              <a:t>ž</a:t>
            </a:r>
            <a:r>
              <a:rPr lang="es-ES" dirty="0" smtClean="0"/>
              <a:t>ení </a:t>
            </a:r>
            <a:r>
              <a:rPr lang="es-ES" dirty="0"/>
              <a:t>svalu</a:t>
            </a:r>
          </a:p>
          <a:p>
            <a:pPr>
              <a:buNone/>
            </a:pPr>
            <a:r>
              <a:rPr lang="cs-CZ" dirty="0" smtClean="0"/>
              <a:t>- přibližování </a:t>
            </a:r>
            <a:r>
              <a:rPr lang="cs-CZ" dirty="0"/>
              <a:t>úponů svalu rychlými, chvějivými pohyby</a:t>
            </a:r>
          </a:p>
          <a:p>
            <a:pPr>
              <a:buNone/>
            </a:pPr>
            <a:r>
              <a:rPr lang="cs-CZ" dirty="0" smtClean="0"/>
              <a:t>- opětovné </a:t>
            </a:r>
            <a:r>
              <a:rPr lang="cs-CZ" dirty="0"/>
              <a:t>pasivní </a:t>
            </a:r>
            <a:r>
              <a:rPr lang="cs-CZ" dirty="0" smtClean="0"/>
              <a:t>natažení </a:t>
            </a:r>
            <a:r>
              <a:rPr lang="cs-CZ" dirty="0"/>
              <a:t>svalu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548680"/>
            <a:ext cx="8229600" cy="59766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prvky facilitace využívané v metodě sestry </a:t>
            </a:r>
            <a:r>
              <a:rPr lang="cs-CZ" dirty="0" err="1" smtClean="0"/>
              <a:t>Kenny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prosté protažení svalu- vede ke zvýšení dostředivého toku impulzů generovaných svalovými vřeténky-vzniká </a:t>
            </a:r>
            <a:r>
              <a:rPr lang="cs-CZ" dirty="0" err="1" smtClean="0"/>
              <a:t>fázický</a:t>
            </a:r>
            <a:r>
              <a:rPr lang="cs-CZ" dirty="0" smtClean="0"/>
              <a:t> napínací reflex (při rychlém protažení) – vyvoláme rychlou reflexní kontrakci protaženého svalu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podráždění exteroreceptorů v kůži – zvýšení excitace-zvýšení svalového tonu agonisty a snížení sval.tonu antagonistů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stimulace drobným chvějivým pohybem ve směru svalové kontrakce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indikace- instruktáž pacienta o stimulovaném svalu a pohybu,který má provádět, opakovat 6-10x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reedukace-nácvik pohybu aktivním nebo pasivním pohybem dle míry postižení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/>
              <a:t> 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pPr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 DLE PERFETTIHO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Samotný motorický trénink je pro rehabilitaci pacientů s centrálními motorickými poruchami nedostačující. Je třeba do rehabilitačních konceptů zabudovat další podstatné aspekty</a:t>
            </a:r>
            <a:r>
              <a:rPr lang="cs-CZ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 pocity a vnímání jsou důležitým podkladem pro každý cílevědomý </a:t>
            </a:r>
            <a:r>
              <a:rPr lang="cs-CZ" dirty="0" smtClean="0"/>
              <a:t>pohyb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pohybující </a:t>
            </a:r>
            <a:r>
              <a:rPr lang="cs-CZ" dirty="0" smtClean="0"/>
              <a:t>se tělo je v neustálé </a:t>
            </a:r>
            <a:r>
              <a:rPr lang="cs-CZ" dirty="0" err="1" smtClean="0"/>
              <a:t>senzomotorické</a:t>
            </a:r>
            <a:r>
              <a:rPr lang="cs-CZ" dirty="0" smtClean="0"/>
              <a:t> interakci s </a:t>
            </a:r>
            <a:r>
              <a:rPr lang="cs-CZ" dirty="0" smtClean="0"/>
              <a:t>prostředím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kognitivní </a:t>
            </a:r>
            <a:r>
              <a:rPr lang="cs-CZ" dirty="0" smtClean="0"/>
              <a:t>výkony jsou nezbytné pro prostorovou zkušenost </a:t>
            </a:r>
            <a:r>
              <a:rPr lang="cs-CZ" dirty="0" smtClean="0"/>
              <a:t>pacienta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 prostorová zkušenost vyžaduje, aby se pacient naučil různé vlastnosti prostoru, např. jeho třírozměrný rozsah, povrchové uzpůsobení, sklony </a:t>
            </a:r>
            <a:r>
              <a:rPr lang="cs-CZ" dirty="0" smtClean="0"/>
              <a:t>apod.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percepční </a:t>
            </a:r>
            <a:r>
              <a:rPr lang="cs-CZ" dirty="0" smtClean="0"/>
              <a:t>úkoly různého stupně obtížnosti podporují kognitivní schopnosti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476672"/>
            <a:ext cx="8229600" cy="612068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Hlavním problémem hybnosti </a:t>
            </a:r>
            <a:r>
              <a:rPr lang="cs-CZ" dirty="0" err="1" smtClean="0"/>
              <a:t>hemiplegiků</a:t>
            </a:r>
            <a:r>
              <a:rPr lang="cs-CZ" dirty="0" smtClean="0"/>
              <a:t> je </a:t>
            </a:r>
            <a:r>
              <a:rPr lang="cs-CZ" dirty="0" err="1" smtClean="0"/>
              <a:t>spasticita</a:t>
            </a:r>
            <a:r>
              <a:rPr lang="cs-CZ" dirty="0" smtClean="0"/>
              <a:t>. </a:t>
            </a:r>
            <a:r>
              <a:rPr lang="cs-CZ" dirty="0" err="1" smtClean="0"/>
              <a:t>Perfetti</a:t>
            </a:r>
            <a:r>
              <a:rPr lang="cs-CZ" dirty="0" smtClean="0"/>
              <a:t> rozeznává čtyři typické komponenty </a:t>
            </a:r>
            <a:r>
              <a:rPr lang="cs-CZ" dirty="0" err="1" smtClean="0"/>
              <a:t>spasticity</a:t>
            </a:r>
            <a:r>
              <a:rPr lang="cs-CZ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 </a:t>
            </a:r>
            <a:r>
              <a:rPr lang="cs-CZ" dirty="0" smtClean="0"/>
              <a:t>abnormální </a:t>
            </a:r>
            <a:r>
              <a:rPr lang="cs-CZ" dirty="0" smtClean="0"/>
              <a:t>reakce na protažení – při pasivním pohybu dochází reflektoricky k „přestřelující reakci“, kterou pacient nemůže sám ovlivnit. Pacient se však může učit takovéto přestřelující reakce </a:t>
            </a:r>
            <a:r>
              <a:rPr lang="cs-CZ" dirty="0" smtClean="0"/>
              <a:t>kontrolovat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nedostatky </a:t>
            </a:r>
            <a:r>
              <a:rPr lang="cs-CZ" dirty="0" smtClean="0"/>
              <a:t>v zapojení svalů – dochází ke změnám normální svalové kontrakce, takže se pohyb nedaří tak, jak pacient očekává a zdá se mu jakoby neměl </a:t>
            </a:r>
            <a:r>
              <a:rPr lang="cs-CZ" dirty="0" smtClean="0"/>
              <a:t>sílu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abnormální </a:t>
            </a:r>
            <a:r>
              <a:rPr lang="cs-CZ" dirty="0" smtClean="0"/>
              <a:t>iradiace pohybu – jde o nevědomé souhyby, které provázejí vědomé pohyby (aktivace svalů ramene vyvolá souhyby prstů nebo i souhyby kloubu </a:t>
            </a:r>
            <a:r>
              <a:rPr lang="cs-CZ" dirty="0" smtClean="0"/>
              <a:t>kyčelního)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elementární </a:t>
            </a:r>
            <a:r>
              <a:rPr lang="cs-CZ" dirty="0" smtClean="0"/>
              <a:t>synergistická schémata – jde o pohybové vzory, které se objevují jako patologické reakce.    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8229600" cy="6525344"/>
          </a:xfrm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Perfetti</a:t>
            </a:r>
            <a:r>
              <a:rPr lang="cs-CZ" dirty="0" smtClean="0"/>
              <a:t> </a:t>
            </a:r>
            <a:r>
              <a:rPr lang="cs-CZ" dirty="0" smtClean="0"/>
              <a:t>stanovil základní cviky, které se člení do tří skupin: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  </a:t>
            </a:r>
            <a:r>
              <a:rPr lang="cs-CZ" dirty="0" smtClean="0"/>
              <a:t>cvičení </a:t>
            </a:r>
            <a:r>
              <a:rPr lang="cs-CZ" dirty="0" smtClean="0"/>
              <a:t>1. stupně jsou cvičení, při kterých je pozornost pacienta zaměřována na kontrolu abnormální reakce na protažení jednoho nebo více svalů. Hlavní cíle jsou zmenšení deficitu taktilní a kinestetické senzibility a zlepšení schopnosti zapojování svalů. Pacient neprovádí pohyb aktivně, nesmí používat zrakové kontroly, ale má při dokonalém soustředění zpracovat hlavně taktilní a kinestetické </a:t>
            </a:r>
            <a:r>
              <a:rPr lang="cs-CZ" dirty="0" smtClean="0"/>
              <a:t>vjemy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 cvičení 2. stupně mají za cíl, aby pacient získal kontrolu nad abnormálními iradiacemi, které jsou vyvolány volnými pohyby. Provádí se částečně ještě se zavřenýma očima. Jedná se o cvičení, která nevyžadují sílu a pozornost pacienta se navíc zaměřuje na kontrolu nadbytečných pohybů, velikost vynakládané síly a velikost odporu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cvičení </a:t>
            </a:r>
            <a:r>
              <a:rPr lang="cs-CZ" dirty="0" smtClean="0"/>
              <a:t>3. stupně jsou cvičení, která aktivně provádí pacient sám. Snaží se, aby vyloučil abnormální souhyby a dosáhl zdravého, fyziologického pohybu. Pacient si všímá, zda vynaložená síla odpovídá požadovanému výkonu, zda prováděný pohyb může být vykonán s náležitou vytrvalostí.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0" y="620688"/>
            <a:ext cx="8229600" cy="550547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d</a:t>
            </a:r>
            <a:r>
              <a:rPr lang="cs-CZ" dirty="0" smtClean="0"/>
              <a:t>ůležitým </a:t>
            </a:r>
            <a:r>
              <a:rPr lang="cs-CZ" dirty="0" smtClean="0"/>
              <a:t>terapeutickým elementem v metodě </a:t>
            </a:r>
            <a:r>
              <a:rPr lang="cs-CZ" dirty="0" err="1" smtClean="0"/>
              <a:t>Perfettiho</a:t>
            </a:r>
            <a:r>
              <a:rPr lang="cs-CZ" dirty="0" smtClean="0"/>
              <a:t> jsou terapeutické pomůcky, např. vkládací tabule, písmena a jednoduché obrazce, sklopné, otočné a kolébavé desky pro ruce i </a:t>
            </a:r>
            <a:r>
              <a:rPr lang="cs-CZ" dirty="0" smtClean="0"/>
              <a:t>nohy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</a:t>
            </a:r>
            <a:r>
              <a:rPr lang="cs-CZ" dirty="0" smtClean="0"/>
              <a:t>ředměty </a:t>
            </a:r>
            <a:r>
              <a:rPr lang="cs-CZ" dirty="0" smtClean="0"/>
              <a:t>denního života nejsou dle </a:t>
            </a:r>
            <a:r>
              <a:rPr lang="cs-CZ" dirty="0" err="1" smtClean="0"/>
              <a:t>Perfettiho</a:t>
            </a:r>
            <a:r>
              <a:rPr lang="cs-CZ" dirty="0" smtClean="0"/>
              <a:t> k těmto cvičením vhodné, protože vyžadují příliš komplexní </a:t>
            </a:r>
            <a:r>
              <a:rPr lang="cs-CZ" dirty="0" smtClean="0"/>
              <a:t>pohyby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hlavní </a:t>
            </a:r>
            <a:r>
              <a:rPr lang="cs-CZ" dirty="0" smtClean="0"/>
              <a:t>snahou je, aby si pacient cíleně vytvářel v CNS nové pohybové programy a nepokoušel se uplatňovat ztracené pohybové vzory 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253</Words>
  <Application>Microsoft Office PowerPoint</Application>
  <PresentationFormat>Předvádění na obrazovce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Úvod do fyzioteraputických metod</vt:lpstr>
      <vt:lpstr> DERMATONEURO-NEURO MUSKULÁRNÍ TERAPIE dle SESTRY KENNY </vt:lpstr>
      <vt:lpstr>Snímek 3</vt:lpstr>
      <vt:lpstr>TERAPIE</vt:lpstr>
      <vt:lpstr>Snímek 5</vt:lpstr>
      <vt:lpstr>KONCEPT DLE PERFETTIHO</vt:lpstr>
      <vt:lpstr>Snímek 7</vt:lpstr>
      <vt:lpstr>Snímek 8</vt:lpstr>
      <vt:lpstr>Snímek 9</vt:lpstr>
      <vt:lpstr>Snímek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fyzioteraputických metod</dc:title>
  <dc:creator>sabina</dc:creator>
  <cp:lastModifiedBy>sabina</cp:lastModifiedBy>
  <cp:revision>2</cp:revision>
  <dcterms:created xsi:type="dcterms:W3CDTF">2023-03-19T18:45:03Z</dcterms:created>
  <dcterms:modified xsi:type="dcterms:W3CDTF">2023-03-20T11:23:54Z</dcterms:modified>
</cp:coreProperties>
</file>