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84" r:id="rId12"/>
    <p:sldId id="270" r:id="rId13"/>
    <p:sldId id="266" r:id="rId14"/>
    <p:sldId id="267" r:id="rId15"/>
    <p:sldId id="281" r:id="rId16"/>
    <p:sldId id="282" r:id="rId17"/>
    <p:sldId id="283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300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3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A2FA9-FCC4-4B0B-A9E6-4506D80C87D5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E0AB-6790-40D9-ADA8-9915A9132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71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78948-7C8E-4BC3-A20D-E98260B545B0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941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41AA6-1EB0-4F10-A4E8-2AD29B2311C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56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DA2C2-2CAA-4C50-A21F-A285CE3A5FE3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5110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50204-24F8-4B24-BFD6-4A50160BEFA7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269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99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34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3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2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50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5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51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3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73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3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62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D828-43A3-48FE-B279-5B9323593557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61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skripta.eu/index.php/AD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Gluk%C3%B3za" TargetMode="External"/><Relationship Id="rId2" Type="http://schemas.openxmlformats.org/officeDocument/2006/relationships/hyperlink" Target="http://www.wikiskripta.eu/index.php/Pankrea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Lakt%C3%A1t" TargetMode="External"/><Relationship Id="rId2" Type="http://schemas.openxmlformats.org/officeDocument/2006/relationships/hyperlink" Target="http://www.wikiskripta.eu/index.php/Glukoneogenez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skripta.eu/index.php/PAD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fajir.cz/index.php?q=srdecni-selhavani" TargetMode="External"/><Relationship Id="rId2" Type="http://schemas.openxmlformats.org/officeDocument/2006/relationships/hyperlink" Target="http://www.stefajir.cz/?q=vysoky-tlak-lec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Tepna" TargetMode="External"/><Relationship Id="rId5" Type="http://schemas.openxmlformats.org/officeDocument/2006/relationships/hyperlink" Target="http://www.stefajir.cz/index.php?q=cukrovka-2-typu" TargetMode="External"/><Relationship Id="rId4" Type="http://schemas.openxmlformats.org/officeDocument/2006/relationships/hyperlink" Target="http://www.stefajir.cz/index.php?q=cukrovka-1-typu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fajir.cz/?q=vysoky-draslik-hyperkalemie" TargetMode="External"/><Relationship Id="rId2" Type="http://schemas.openxmlformats.org/officeDocument/2006/relationships/hyperlink" Target="http://cs.wikipedia.org/w/index.php?title=Renin-angiotenzin_syst%C3%A9m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efajir.cz/index.php?q=kasel-priciny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/index.php?title=Lisinopril&amp;action=edit&amp;redlink=1" TargetMode="External"/><Relationship Id="rId3" Type="http://schemas.openxmlformats.org/officeDocument/2006/relationships/hyperlink" Target="http://cs.wikipedia.org/w/index.php?title=Zofenopril&amp;action=edit&amp;redlink=1" TargetMode="External"/><Relationship Id="rId7" Type="http://schemas.openxmlformats.org/officeDocument/2006/relationships/hyperlink" Target="http://cs.wikipedia.org/w/index.php?title=Perindopril&amp;action=edit&amp;redlink=1" TargetMode="External"/><Relationship Id="rId12" Type="http://schemas.openxmlformats.org/officeDocument/2006/relationships/hyperlink" Target="http://cs.wikipedia.org/w/index.php?title=Fosinopril&amp;action=edit&amp;redlink=1" TargetMode="External"/><Relationship Id="rId2" Type="http://schemas.openxmlformats.org/officeDocument/2006/relationships/hyperlink" Target="http://cs.wikipedia.org/w/index.php?title=Kaptopril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/index.php?title=Quinapril&amp;action=edit&amp;redlink=1" TargetMode="External"/><Relationship Id="rId11" Type="http://schemas.openxmlformats.org/officeDocument/2006/relationships/hyperlink" Target="http://cs.wikipedia.org/w/index.php?title=Trandolapril&amp;action=edit&amp;redlink=1" TargetMode="External"/><Relationship Id="rId5" Type="http://schemas.openxmlformats.org/officeDocument/2006/relationships/hyperlink" Target="http://cs.wikipedia.org/w/index.php?title=Ramipril&amp;action=edit&amp;redlink=1" TargetMode="External"/><Relationship Id="rId10" Type="http://schemas.openxmlformats.org/officeDocument/2006/relationships/hyperlink" Target="http://cs.wikipedia.org/w/index.php?title=Imidapril&amp;action=edit&amp;redlink=1" TargetMode="External"/><Relationship Id="rId4" Type="http://schemas.openxmlformats.org/officeDocument/2006/relationships/hyperlink" Target="http://cs.wikipedia.org/w/index.php?title=Enalapril&amp;action=edit&amp;redlink=1" TargetMode="External"/><Relationship Id="rId9" Type="http://schemas.openxmlformats.org/officeDocument/2006/relationships/hyperlink" Target="http://cs.wikipedia.org/w/index.php?title=Benazepril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fajir.cz/?q=bisocard" TargetMode="External"/><Relationship Id="rId13" Type="http://schemas.openxmlformats.org/officeDocument/2006/relationships/hyperlink" Target="http://www.stefajir.cz/?q=carvedilol" TargetMode="External"/><Relationship Id="rId18" Type="http://schemas.openxmlformats.org/officeDocument/2006/relationships/hyperlink" Target="http://www.stefajir.cz/?q=egilok" TargetMode="External"/><Relationship Id="rId3" Type="http://schemas.openxmlformats.org/officeDocument/2006/relationships/hyperlink" Target="http://www.stefajir.cz/?q=sectral" TargetMode="External"/><Relationship Id="rId21" Type="http://schemas.openxmlformats.org/officeDocument/2006/relationships/hyperlink" Target="http://www.stefajir.cz/?q=nebivolol" TargetMode="External"/><Relationship Id="rId7" Type="http://schemas.openxmlformats.org/officeDocument/2006/relationships/hyperlink" Target="http://www.stefajir.cz/?q=concor" TargetMode="External"/><Relationship Id="rId12" Type="http://schemas.openxmlformats.org/officeDocument/2006/relationships/hyperlink" Target="http://www.stefajir.cz/?q=coryol" TargetMode="External"/><Relationship Id="rId17" Type="http://schemas.openxmlformats.org/officeDocument/2006/relationships/hyperlink" Target="http://www.stefajir.cz/?q=betaloc" TargetMode="External"/><Relationship Id="rId2" Type="http://schemas.openxmlformats.org/officeDocument/2006/relationships/hyperlink" Target="http://www.stefajir.cz/?q=acecor" TargetMode="External"/><Relationship Id="rId16" Type="http://schemas.openxmlformats.org/officeDocument/2006/relationships/hyperlink" Target="http://www.stefajir.cz/?q=celiprolol" TargetMode="External"/><Relationship Id="rId20" Type="http://schemas.openxmlformats.org/officeDocument/2006/relationships/hyperlink" Target="http://www.stefajir.cz/?q=nebil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fajir.cz/?q=betaxolol" TargetMode="External"/><Relationship Id="rId11" Type="http://schemas.openxmlformats.org/officeDocument/2006/relationships/hyperlink" Target="http://www.stefajir.cz/?q=atram" TargetMode="External"/><Relationship Id="rId5" Type="http://schemas.openxmlformats.org/officeDocument/2006/relationships/hyperlink" Target="http://www.stefajir.cz/?q=betaxa" TargetMode="External"/><Relationship Id="rId15" Type="http://schemas.openxmlformats.org/officeDocument/2006/relationships/hyperlink" Target="http://www.stefajir.cz/?q=tenoloc" TargetMode="External"/><Relationship Id="rId10" Type="http://schemas.openxmlformats.org/officeDocument/2006/relationships/hyperlink" Target="http://www.stefajir.cz/?q=rivocor" TargetMode="External"/><Relationship Id="rId19" Type="http://schemas.openxmlformats.org/officeDocument/2006/relationships/hyperlink" Target="http://www.stefajir.cz/?q=vasocardin" TargetMode="External"/><Relationship Id="rId4" Type="http://schemas.openxmlformats.org/officeDocument/2006/relationships/hyperlink" Target="http://www.stefajir.cz/?q=lokren" TargetMode="External"/><Relationship Id="rId9" Type="http://schemas.openxmlformats.org/officeDocument/2006/relationships/hyperlink" Target="http://www.stefajir.cz/?q=bisoprolol" TargetMode="External"/><Relationship Id="rId14" Type="http://schemas.openxmlformats.org/officeDocument/2006/relationships/hyperlink" Target="http://www.stefajir.cz/?q=dilatren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Léčba hypertenze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92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Blokátory vápníkových kanálů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Blokátory kalciových kanálů (BKK) jsou léky, které inhibicí průniku iontů Ca2+ do buněk svaloviny cév vedou k vazodilataci, a tak ke snížení krevního tlaku bez ortostatické hypotenze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900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diuretika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Působící v proximálním tubulu (proximální diuretika), </a:t>
            </a:r>
          </a:p>
          <a:p>
            <a:pPr lvl="1"/>
            <a:r>
              <a:rPr lang="cs-CZ" b="1" dirty="0"/>
              <a:t>Inhibitory </a:t>
            </a:r>
            <a:r>
              <a:rPr lang="cs-CZ" b="1" dirty="0" err="1"/>
              <a:t>karboanhydrázy</a:t>
            </a:r>
            <a:r>
              <a:rPr lang="cs-CZ" dirty="0"/>
              <a:t>: </a:t>
            </a:r>
            <a:r>
              <a:rPr lang="cs-CZ" dirty="0" err="1"/>
              <a:t>acetazolamid</a:t>
            </a:r>
            <a:r>
              <a:rPr lang="cs-CZ" dirty="0"/>
              <a:t>, </a:t>
            </a:r>
            <a:r>
              <a:rPr lang="cs-CZ" dirty="0" err="1"/>
              <a:t>dorzolamid</a:t>
            </a:r>
            <a:r>
              <a:rPr lang="cs-CZ" dirty="0"/>
              <a:t>. </a:t>
            </a:r>
          </a:p>
          <a:p>
            <a:r>
              <a:rPr lang="cs-CZ" dirty="0"/>
              <a:t>Působící v distálním tubulu (distální diuretika). </a:t>
            </a:r>
          </a:p>
          <a:p>
            <a:pPr lvl="1"/>
            <a:r>
              <a:rPr lang="cs-CZ" b="1" dirty="0" err="1"/>
              <a:t>Thiazidy</a:t>
            </a:r>
            <a:r>
              <a:rPr lang="cs-CZ" dirty="0"/>
              <a:t>: </a:t>
            </a:r>
            <a:r>
              <a:rPr lang="cs-CZ" dirty="0" err="1"/>
              <a:t>hydrochlorothiazid</a:t>
            </a:r>
            <a:r>
              <a:rPr lang="cs-CZ" dirty="0"/>
              <a:t>, </a:t>
            </a:r>
            <a:r>
              <a:rPr lang="cs-CZ" dirty="0" err="1"/>
              <a:t>chlortalidon</a:t>
            </a:r>
            <a:r>
              <a:rPr lang="cs-CZ" dirty="0"/>
              <a:t>. </a:t>
            </a:r>
          </a:p>
          <a:p>
            <a:r>
              <a:rPr lang="cs-CZ" dirty="0"/>
              <a:t>Působící v </a:t>
            </a:r>
            <a:r>
              <a:rPr lang="cs-CZ" dirty="0" err="1"/>
              <a:t>Henleově</a:t>
            </a:r>
            <a:r>
              <a:rPr lang="cs-CZ" dirty="0"/>
              <a:t> kličce (kličková diuretika). </a:t>
            </a:r>
          </a:p>
          <a:p>
            <a:pPr lvl="1"/>
            <a:r>
              <a:rPr lang="cs-CZ" b="1" dirty="0"/>
              <a:t>Diuretika </a:t>
            </a:r>
            <a:r>
              <a:rPr lang="cs-CZ" b="1" dirty="0" err="1"/>
              <a:t>Henleovy</a:t>
            </a:r>
            <a:r>
              <a:rPr lang="cs-CZ" b="1" dirty="0"/>
              <a:t> kličky</a:t>
            </a:r>
            <a:r>
              <a:rPr lang="cs-CZ" dirty="0"/>
              <a:t>: </a:t>
            </a:r>
            <a:r>
              <a:rPr lang="cs-CZ" dirty="0" err="1"/>
              <a:t>furosemid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etakrynová</a:t>
            </a:r>
            <a:r>
              <a:rPr lang="cs-CZ" dirty="0"/>
              <a:t>, </a:t>
            </a:r>
            <a:r>
              <a:rPr lang="cs-CZ" dirty="0" err="1"/>
              <a:t>muzolimin</a:t>
            </a:r>
            <a:r>
              <a:rPr lang="cs-CZ" dirty="0"/>
              <a:t>, </a:t>
            </a:r>
            <a:r>
              <a:rPr lang="cs-CZ" dirty="0" err="1"/>
              <a:t>etozilin</a:t>
            </a:r>
            <a:r>
              <a:rPr lang="cs-CZ" dirty="0"/>
              <a:t>. </a:t>
            </a:r>
          </a:p>
          <a:p>
            <a:r>
              <a:rPr lang="cs-CZ" dirty="0"/>
              <a:t>Šetřící exkreci kalia. </a:t>
            </a:r>
          </a:p>
          <a:p>
            <a:pPr lvl="1"/>
            <a:r>
              <a:rPr lang="cs-CZ" b="1" dirty="0"/>
              <a:t>Kalium šetřící</a:t>
            </a:r>
            <a:r>
              <a:rPr lang="cs-CZ" dirty="0"/>
              <a:t>: </a:t>
            </a:r>
            <a:r>
              <a:rPr lang="cs-CZ" dirty="0" err="1"/>
              <a:t>spironolakton</a:t>
            </a:r>
            <a:r>
              <a:rPr lang="cs-CZ" dirty="0"/>
              <a:t>, </a:t>
            </a:r>
            <a:r>
              <a:rPr lang="cs-CZ" dirty="0" err="1"/>
              <a:t>amilorid</a:t>
            </a:r>
            <a:r>
              <a:rPr lang="cs-CZ" dirty="0"/>
              <a:t>, </a:t>
            </a:r>
            <a:r>
              <a:rPr lang="cs-CZ" dirty="0" err="1"/>
              <a:t>triamteren</a:t>
            </a:r>
            <a:r>
              <a:rPr lang="cs-CZ" dirty="0"/>
              <a:t>. </a:t>
            </a:r>
          </a:p>
          <a:p>
            <a:r>
              <a:rPr lang="cs-CZ" dirty="0"/>
              <a:t>Zvyšující exkreci vody. </a:t>
            </a:r>
          </a:p>
          <a:p>
            <a:pPr lvl="1"/>
            <a:r>
              <a:rPr lang="cs-CZ" b="1" dirty="0"/>
              <a:t>Osmotická diuretika</a:t>
            </a:r>
            <a:r>
              <a:rPr lang="cs-CZ" dirty="0"/>
              <a:t>: </a:t>
            </a:r>
            <a:r>
              <a:rPr lang="cs-CZ" dirty="0" err="1"/>
              <a:t>mannitol</a:t>
            </a:r>
            <a:r>
              <a:rPr lang="cs-CZ" dirty="0"/>
              <a:t>. </a:t>
            </a:r>
          </a:p>
          <a:p>
            <a:r>
              <a:rPr lang="cs-CZ" dirty="0"/>
              <a:t>Kombinace: </a:t>
            </a:r>
            <a:r>
              <a:rPr lang="cs-CZ" dirty="0" err="1"/>
              <a:t>hydrochlorothiazid</a:t>
            </a:r>
            <a:r>
              <a:rPr lang="cs-CZ" dirty="0"/>
              <a:t> + </a:t>
            </a:r>
            <a:r>
              <a:rPr lang="cs-CZ" dirty="0" err="1"/>
              <a:t>amilorid</a:t>
            </a:r>
            <a:r>
              <a:rPr lang="cs-CZ" dirty="0"/>
              <a:t>, </a:t>
            </a:r>
            <a:r>
              <a:rPr lang="cs-CZ" dirty="0" err="1"/>
              <a:t>chlortalidon</a:t>
            </a:r>
            <a:r>
              <a:rPr lang="cs-CZ" dirty="0"/>
              <a:t> + </a:t>
            </a:r>
            <a:r>
              <a:rPr lang="cs-CZ" dirty="0" err="1"/>
              <a:t>amilorid</a:t>
            </a:r>
            <a:r>
              <a:rPr lang="cs-CZ" dirty="0"/>
              <a:t>. </a:t>
            </a:r>
          </a:p>
          <a:p>
            <a:r>
              <a:rPr lang="cs-CZ" dirty="0"/>
              <a:t>Nově: antagonisté </a:t>
            </a:r>
            <a:r>
              <a:rPr lang="cs-CZ" dirty="0">
                <a:hlinkClick r:id="rId2" tooltip="ADH"/>
              </a:rPr>
              <a:t>ADH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742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Kombinace antihypertenziv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120106"/>
            <a:ext cx="5715000" cy="3762375"/>
          </a:xfrm>
        </p:spPr>
      </p:pic>
    </p:spTree>
    <p:extLst>
      <p:ext uri="{BB962C8B-B14F-4D97-AF65-F5344CB8AC3E}">
        <p14:creationId xmlns:p14="http://schemas.microsoft.com/office/powerpoint/2010/main" val="3000701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 orální </a:t>
            </a:r>
            <a:r>
              <a:rPr lang="cs-CZ" dirty="0" err="1"/>
              <a:t>antidiabetika</a:t>
            </a:r>
            <a:r>
              <a:rPr lang="cs-CZ" dirty="0"/>
              <a:t> ( PAD)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místa působení lze PAD rozdělit do tří skupin: </a:t>
            </a:r>
          </a:p>
          <a:p>
            <a:r>
              <a:rPr lang="cs-CZ" b="1" dirty="0"/>
              <a:t>inzulinové </a:t>
            </a:r>
            <a:r>
              <a:rPr lang="cs-CZ" b="1" dirty="0" err="1"/>
              <a:t>senzitizátory</a:t>
            </a:r>
            <a:r>
              <a:rPr lang="cs-CZ" dirty="0"/>
              <a:t> – zvyšují citlivost buněk k inzulinu (</a:t>
            </a:r>
            <a:r>
              <a:rPr lang="cs-CZ" dirty="0" err="1"/>
              <a:t>biguanidy</a:t>
            </a:r>
            <a:r>
              <a:rPr lang="cs-CZ" dirty="0"/>
              <a:t>, </a:t>
            </a:r>
            <a:r>
              <a:rPr lang="cs-CZ" dirty="0" err="1"/>
              <a:t>glitazony</a:t>
            </a:r>
            <a:r>
              <a:rPr lang="cs-CZ" dirty="0"/>
              <a:t>); </a:t>
            </a:r>
          </a:p>
          <a:p>
            <a:r>
              <a:rPr lang="cs-CZ" b="1" dirty="0"/>
              <a:t>inzulinová </a:t>
            </a:r>
            <a:r>
              <a:rPr lang="cs-CZ" b="1" dirty="0" err="1"/>
              <a:t>sekretagoga</a:t>
            </a:r>
            <a:r>
              <a:rPr lang="cs-CZ" dirty="0"/>
              <a:t> – zvyšují výdej inzulinu z </a:t>
            </a:r>
            <a:r>
              <a:rPr lang="el-GR" dirty="0"/>
              <a:t>β-</a:t>
            </a:r>
            <a:r>
              <a:rPr lang="cs-CZ" dirty="0"/>
              <a:t>buněk </a:t>
            </a:r>
            <a:r>
              <a:rPr lang="cs-CZ" dirty="0">
                <a:hlinkClick r:id="rId2" tooltip="Pankreas"/>
              </a:rPr>
              <a:t>pankreatu</a:t>
            </a:r>
            <a:r>
              <a:rPr lang="cs-CZ" dirty="0"/>
              <a:t> (deriváty </a:t>
            </a:r>
            <a:r>
              <a:rPr lang="cs-CZ" dirty="0" err="1"/>
              <a:t>sulfonylurey</a:t>
            </a:r>
            <a:r>
              <a:rPr lang="cs-CZ" dirty="0"/>
              <a:t>, </a:t>
            </a:r>
            <a:r>
              <a:rPr lang="cs-CZ" dirty="0" err="1"/>
              <a:t>glinidy</a:t>
            </a:r>
            <a:r>
              <a:rPr lang="cs-CZ" dirty="0"/>
              <a:t>); </a:t>
            </a:r>
          </a:p>
          <a:p>
            <a:r>
              <a:rPr lang="cs-CZ" b="1" dirty="0"/>
              <a:t>inhibitory střevních glukosidáz</a:t>
            </a:r>
            <a:r>
              <a:rPr lang="cs-CZ" dirty="0"/>
              <a:t> – snižují vstřebávání </a:t>
            </a:r>
            <a:r>
              <a:rPr lang="cs-CZ" dirty="0">
                <a:hlinkClick r:id="rId3" tooltip="Glukóza"/>
              </a:rPr>
              <a:t>glukózy</a:t>
            </a:r>
            <a:r>
              <a:rPr lang="cs-CZ" dirty="0"/>
              <a:t> ze střeva (</a:t>
            </a:r>
            <a:r>
              <a:rPr lang="cs-CZ" dirty="0" err="1"/>
              <a:t>akarbóza</a:t>
            </a:r>
            <a:r>
              <a:rPr lang="cs-CZ" dirty="0"/>
              <a:t>). </a:t>
            </a:r>
          </a:p>
          <a:p>
            <a:r>
              <a:rPr lang="cs-CZ" b="1" dirty="0"/>
              <a:t>inhibitory zpětného vstřebávání glukózy v proximálním tubulu</a:t>
            </a:r>
            <a:r>
              <a:rPr lang="cs-CZ" dirty="0"/>
              <a:t> − zvyšují glykosurii (</a:t>
            </a:r>
            <a:r>
              <a:rPr lang="cs-CZ" dirty="0" err="1"/>
              <a:t>glifloziny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903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Biguanidy</a:t>
            </a:r>
            <a:r>
              <a:rPr lang="cs-CZ" dirty="0"/>
              <a:t> – zvyšuje senzitivitu tkání k inzulinu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0013" y="1919701"/>
            <a:ext cx="12501563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podporou utilizace glukózy v kosterních svalech a v tukové tkáni (stimulací glykolýzy),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útlumem 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Glukoneogeneze"/>
              </a:rPr>
              <a:t>glukoneogeneze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 játrech,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snížením resorpce glukózy ze střeva.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Nežádoucí účinky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Biguanidy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podporují glykolýzu, a tím i tvorbu 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 tooltip="Laktát"/>
              </a:rPr>
              <a:t>laktátu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Metformin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je dnes základním 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 tooltip="PAD"/>
              </a:rPr>
              <a:t>PAD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1577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Glifloziny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Glifloziny</a:t>
            </a:r>
            <a:r>
              <a:rPr lang="cs-CZ" dirty="0"/>
              <a:t> inhibují transportér SGLT-2 v proximálním tubulu nefronu, čímž blokují zpětné vstřebávání glukózy a zvyšují glykosurii. Dochází tedy k posunu ledvinného prahu pro glukózu a snížení glykémie. Zvýšené ztráty glukózy vedou k úbytku energie a snížení hmotnosti pacienta.  </a:t>
            </a:r>
          </a:p>
        </p:txBody>
      </p:sp>
    </p:spTree>
    <p:extLst>
      <p:ext uri="{BB962C8B-B14F-4D97-AF65-F5344CB8AC3E}">
        <p14:creationId xmlns:p14="http://schemas.microsoft.com/office/powerpoint/2010/main" val="1469360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Glitazony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inhibují transportér SGLT-2 v proximálním tubulu nefronu, čímž blokují zpětné vstřebávání glukózy a zvyšují glykosurii. Dochází tedy k posunu ledvinného prahu pro glukózu a snížení glykémie. Zvýšené ztráty glukózy vedou k úbytku energie a snížení hmotnosti pacienta.  </a:t>
            </a:r>
          </a:p>
        </p:txBody>
      </p:sp>
    </p:spTree>
    <p:extLst>
      <p:ext uri="{BB962C8B-B14F-4D97-AF65-F5344CB8AC3E}">
        <p14:creationId xmlns:p14="http://schemas.microsoft.com/office/powerpoint/2010/main" val="916190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Deriváty </a:t>
            </a:r>
            <a:r>
              <a:rPr lang="cs-CZ" dirty="0" err="1"/>
              <a:t>sulfonylurey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1" y="2231580"/>
            <a:ext cx="11353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Deriváty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sulfonylurey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byly vůbec první používané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hypoglykemizující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látky.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Zvýšeného uvolňování inzulinu z β-buněk pankreatu.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Tato skupina léků také zvyšuje chuť k jídlu, léčba proto bývá spojena s nárůstem tělesné hmotnosti.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 praxi se používají léčiva II. generace (</a:t>
            </a:r>
            <a:r>
              <a:rPr kumimoji="0" lang="cs-CZ" altLang="cs-CZ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glipizid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a III. generace (</a:t>
            </a:r>
            <a:r>
              <a:rPr kumimoji="0" lang="cs-CZ" altLang="cs-CZ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glimepirid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15107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Doplňky stravy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49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 potravinových doplňcích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Hroznový cukr</a:t>
            </a:r>
          </a:p>
          <a:p>
            <a:endParaRPr lang="cs-CZ" altLang="cs-CZ"/>
          </a:p>
          <a:p>
            <a:r>
              <a:rPr lang="cs-CZ" altLang="cs-CZ"/>
              <a:t>Carbosnack – glycin + taurin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( neesenciální aminokyselina, napodobuje funkci insulinu- do svalových buněk se dostává energie a AK  cirkulující v krvi )</a:t>
            </a:r>
          </a:p>
        </p:txBody>
      </p:sp>
    </p:spTree>
    <p:extLst>
      <p:ext uri="{BB962C8B-B14F-4D97-AF65-F5344CB8AC3E}">
        <p14:creationId xmlns:p14="http://schemas.microsoft.com/office/powerpoint/2010/main" val="240414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Nefarmakologická</a:t>
            </a:r>
          </a:p>
          <a:p>
            <a:r>
              <a:rPr lang="cs-CZ" dirty="0"/>
              <a:t>farmakologická</a:t>
            </a:r>
          </a:p>
        </p:txBody>
      </p:sp>
    </p:spTree>
    <p:extLst>
      <p:ext uri="{BB962C8B-B14F-4D97-AF65-F5344CB8AC3E}">
        <p14:creationId xmlns:p14="http://schemas.microsoft.com/office/powerpoint/2010/main" val="3800454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vitaminy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Vytrvalci- B6,B12 a kyselina listová a pantothenová ( maso, mléko, sýry,vejce)</a:t>
            </a:r>
          </a:p>
          <a:p>
            <a:pPr>
              <a:lnSpc>
                <a:spcPct val="90000"/>
              </a:lnSpc>
            </a:pPr>
            <a:r>
              <a:rPr lang="cs-CZ" altLang="cs-CZ"/>
              <a:t>Vitamin C 100mg/den, vhodné jsou multivitamíny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Pozor na předávkování vitaminy rozpustnými v tucích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Pozor na snížení resorbční schopnosti vitamínů z potravy !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3043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Minerály, železo, antioxidační směsi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/>
              <a:t>Ztráta minerálů potem- možnost doplnění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iontovými nápoji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Deficit železa snižuje vytrvalostní výkonnost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Antioxidační směsi ?    E vitamin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beta karoten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C vitamin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Se, Zn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Studie HPS nepotvrdila jejich význam v prevenci nádorů a kardiovaskulárních nemocí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061396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Kreatin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Stupňuje výkon v silových sportech, tam, kde je potřeba dlouhodobá výdrž s kombinací síly</a:t>
            </a:r>
          </a:p>
          <a:p>
            <a:r>
              <a:rPr lang="cs-CZ" altLang="cs-CZ"/>
              <a:t>Šetří zásobu cukrů</a:t>
            </a:r>
          </a:p>
          <a:p>
            <a:r>
              <a:rPr lang="cs-CZ" altLang="cs-CZ"/>
              <a:t>Zabraňuje předčasnému vzniku LA</a:t>
            </a:r>
          </a:p>
          <a:p>
            <a:r>
              <a:rPr lang="cs-CZ" altLang="cs-CZ"/>
              <a:t>Zkracuje čas nutný pro odpočinek po intenzivním tréninku a soutěžích</a:t>
            </a:r>
          </a:p>
          <a:p>
            <a:r>
              <a:rPr lang="cs-CZ" altLang="cs-CZ"/>
              <a:t>Může zvyšovat krevní tlak </a:t>
            </a:r>
          </a:p>
        </p:txBody>
      </p:sp>
    </p:spTree>
    <p:extLst>
      <p:ext uri="{BB962C8B-B14F-4D97-AF65-F5344CB8AC3E}">
        <p14:creationId xmlns:p14="http://schemas.microsoft.com/office/powerpoint/2010/main" val="2602299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Karnitin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Transportuje mastné kyseliny do nitra buněk, kde jsou přeměňovány pomocí kyslíku na energii</a:t>
            </a:r>
          </a:p>
          <a:p>
            <a:r>
              <a:rPr lang="cs-CZ" altLang="cs-CZ"/>
              <a:t>Zvyšuje přenos tuků do metabolického cyklu, zvyšuje vytrvalostní výkon</a:t>
            </a:r>
          </a:p>
          <a:p>
            <a:r>
              <a:rPr lang="cs-CZ" altLang="cs-CZ"/>
              <a:t>Při dlouhodobém tréninku jsou využívány především tuky</a:t>
            </a:r>
          </a:p>
        </p:txBody>
      </p:sp>
    </p:spTree>
    <p:extLst>
      <p:ext uri="{BB962C8B-B14F-4D97-AF65-F5344CB8AC3E}">
        <p14:creationId xmlns:p14="http://schemas.microsoft.com/office/powerpoint/2010/main" val="3973490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karnitin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Není doping, v potravě především v tmavém mase ale i v mléčných výrobcích</a:t>
            </a:r>
          </a:p>
          <a:p>
            <a:r>
              <a:rPr lang="cs-CZ" altLang="cs-CZ"/>
              <a:t>Nadbytečné množství se vyloučí ledvinami</a:t>
            </a:r>
          </a:p>
          <a:p>
            <a:r>
              <a:rPr lang="cs-CZ" altLang="cs-CZ"/>
              <a:t>Dávky  500-1000 mg/den ( 3-5 g )</a:t>
            </a:r>
          </a:p>
          <a:p>
            <a:endParaRPr lang="cs-CZ" altLang="cs-CZ"/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9099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HMB hydroxy beta metylbutyrát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Metabolit leucinu</a:t>
            </a:r>
          </a:p>
          <a:p>
            <a:r>
              <a:rPr lang="cs-CZ" altLang="cs-CZ"/>
              <a:t>Pomáhá při zvyšování svalové hmoty</a:t>
            </a:r>
          </a:p>
          <a:p>
            <a:r>
              <a:rPr lang="cs-CZ" altLang="cs-CZ"/>
              <a:t>Snižuje poškození rychlých svalových vláken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5204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Sportující děti a doplňky ve výživě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Pouze občas multivitamíny</a:t>
            </a:r>
          </a:p>
          <a:p>
            <a:r>
              <a:rPr lang="cs-CZ" altLang="cs-CZ"/>
              <a:t>Jednoznačně upřednostnění pestré stravy</a:t>
            </a:r>
          </a:p>
          <a:p>
            <a:r>
              <a:rPr lang="cs-CZ" altLang="cs-CZ"/>
              <a:t>Zvážit intenzitu tréninku</a:t>
            </a:r>
          </a:p>
          <a:p>
            <a:r>
              <a:rPr lang="cs-CZ" altLang="cs-CZ"/>
              <a:t>Fit centra od 16-17 let – nabídka proteinů dětem – ne!!!!</a:t>
            </a:r>
          </a:p>
        </p:txBody>
      </p:sp>
    </p:spTree>
    <p:extLst>
      <p:ext uri="{BB962C8B-B14F-4D97-AF65-F5344CB8AC3E}">
        <p14:creationId xmlns:p14="http://schemas.microsoft.com/office/powerpoint/2010/main" val="462296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chondroprotektiva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Přirozené látky</a:t>
            </a:r>
          </a:p>
          <a:p>
            <a:pPr>
              <a:lnSpc>
                <a:spcPct val="90000"/>
              </a:lnSpc>
            </a:pPr>
            <a:r>
              <a:rPr lang="cs-CZ" altLang="cs-CZ"/>
              <a:t>Užívat v doporučeném množství lze i u dětí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Forma tablet či nápojů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Individuální snášenlivost</a:t>
            </a:r>
          </a:p>
          <a:p>
            <a:pPr>
              <a:lnSpc>
                <a:spcPct val="90000"/>
              </a:lnSpc>
            </a:pPr>
            <a:r>
              <a:rPr lang="cs-CZ" altLang="cs-CZ"/>
              <a:t>Zjistit příčinu potíží – kompenzační cviky, vyšetření hlubokého stabilizačního systému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1027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53AAC-97D9-42CE-B464-7A3D1FAE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Myorelaxancia</a:t>
            </a:r>
            <a:r>
              <a:rPr lang="cs-CZ" dirty="0"/>
              <a:t> – látky uvolňující nervový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11CB09-E8B3-4C75-9E82-F0530C6F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– působí prostřednictvím CNS</a:t>
            </a:r>
          </a:p>
          <a:p>
            <a:endParaRPr lang="cs-CZ" dirty="0"/>
          </a:p>
          <a:p>
            <a:r>
              <a:rPr lang="cs-CZ" dirty="0"/>
              <a:t>Periferní – působící na úrovni nervosvalové ploténky – spojení mezi motorickým nervem a kosterním svalem, </a:t>
            </a:r>
            <a:r>
              <a:rPr lang="cs-CZ" dirty="0" err="1"/>
              <a:t>cholinergní</a:t>
            </a:r>
            <a:r>
              <a:rPr lang="cs-CZ" dirty="0"/>
              <a:t> synapse</a:t>
            </a:r>
          </a:p>
        </p:txBody>
      </p:sp>
    </p:spTree>
    <p:extLst>
      <p:ext uri="{BB962C8B-B14F-4D97-AF65-F5344CB8AC3E}">
        <p14:creationId xmlns:p14="http://schemas.microsoft.com/office/powerpoint/2010/main" val="3487227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C5C8E-AFEE-4CBA-9E17-C1E7ED53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</a:t>
            </a:r>
            <a:r>
              <a:rPr lang="cs-CZ" dirty="0" err="1"/>
              <a:t>myorelaxancia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975D7D-68A4-4441-BC4D-DDBC72A5A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Působí na úrovni spinální míchy nebo mozkového kmene – tlumí přenos a následně tonus kosterních svalů snižují</a:t>
            </a:r>
          </a:p>
          <a:p>
            <a:endParaRPr lang="cs-CZ" dirty="0"/>
          </a:p>
          <a:p>
            <a:r>
              <a:rPr lang="cs-CZ" dirty="0"/>
              <a:t>Diazepam, </a:t>
            </a:r>
            <a:r>
              <a:rPr lang="cs-CZ" dirty="0" err="1"/>
              <a:t>karisoprol</a:t>
            </a:r>
            <a:r>
              <a:rPr lang="cs-CZ" dirty="0"/>
              <a:t>, </a:t>
            </a:r>
            <a:r>
              <a:rPr lang="cs-CZ" dirty="0" err="1"/>
              <a:t>tizanidin</a:t>
            </a:r>
            <a:endParaRPr lang="cs-CZ" dirty="0"/>
          </a:p>
          <a:p>
            <a:endParaRPr lang="cs-CZ" dirty="0"/>
          </a:p>
          <a:p>
            <a:r>
              <a:rPr lang="cs-CZ" dirty="0"/>
              <a:t>Ke zvládnutí akutních stavů- bolestivý spasmus po úrazu, </a:t>
            </a:r>
            <a:r>
              <a:rPr lang="cs-CZ" dirty="0" err="1"/>
              <a:t>vertebrogenní</a:t>
            </a:r>
            <a:r>
              <a:rPr lang="cs-CZ" dirty="0"/>
              <a:t> apod.</a:t>
            </a:r>
          </a:p>
        </p:txBody>
      </p:sp>
    </p:spTree>
    <p:extLst>
      <p:ext uri="{BB962C8B-B14F-4D97-AF65-F5344CB8AC3E}">
        <p14:creationId xmlns:p14="http://schemas.microsoft.com/office/powerpoint/2010/main" val="114709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Farmakologická léčba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ACE – I</a:t>
            </a:r>
          </a:p>
          <a:p>
            <a:r>
              <a:rPr lang="cs-CZ" dirty="0"/>
              <a:t>Beta- blokátory</a:t>
            </a:r>
          </a:p>
          <a:p>
            <a:r>
              <a:rPr lang="cs-CZ" dirty="0"/>
              <a:t>Diuretika</a:t>
            </a:r>
          </a:p>
          <a:p>
            <a:r>
              <a:rPr lang="cs-CZ" dirty="0" err="1"/>
              <a:t>Sartany</a:t>
            </a:r>
            <a:endParaRPr lang="cs-CZ" dirty="0"/>
          </a:p>
          <a:p>
            <a:r>
              <a:rPr lang="cs-CZ" dirty="0"/>
              <a:t>Blokátory Ca kanálu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Monoterapie</a:t>
            </a:r>
            <a:r>
              <a:rPr lang="cs-CZ" dirty="0"/>
              <a:t> či kombinační terapie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862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927A5-0F7C-456D-9C23-449B72D4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Periferní </a:t>
            </a:r>
            <a:r>
              <a:rPr lang="cs-CZ" dirty="0" err="1"/>
              <a:t>myorelaxancia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9EDA76-A6BF-4A11-9F6E-CD21DB79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Působí na presynaptickém nervovém zakončení nebo na postsynaptické membráně nervosvalové ploténky</a:t>
            </a:r>
          </a:p>
          <a:p>
            <a:endParaRPr lang="cs-CZ" dirty="0"/>
          </a:p>
          <a:p>
            <a:r>
              <a:rPr lang="cs-CZ" dirty="0" err="1"/>
              <a:t>Presynapticky</a:t>
            </a:r>
            <a:r>
              <a:rPr lang="cs-CZ" dirty="0"/>
              <a:t> – snižují množství </a:t>
            </a:r>
            <a:r>
              <a:rPr lang="cs-CZ" dirty="0" err="1"/>
              <a:t>neuromediátoru</a:t>
            </a:r>
            <a:r>
              <a:rPr lang="cs-CZ" dirty="0"/>
              <a:t> ( acetylcholin) např. botulotoxin.</a:t>
            </a:r>
          </a:p>
          <a:p>
            <a:r>
              <a:rPr lang="cs-CZ" dirty="0" err="1"/>
              <a:t>Postsynapticky</a:t>
            </a:r>
            <a:r>
              <a:rPr lang="cs-CZ" dirty="0"/>
              <a:t> – </a:t>
            </a:r>
          </a:p>
          <a:p>
            <a:pPr marL="0" indent="0">
              <a:buNone/>
            </a:pPr>
            <a:r>
              <a:rPr lang="cs-CZ" dirty="0"/>
              <a:t>A ) brání depolarizaci membrány – látky </a:t>
            </a:r>
            <a:r>
              <a:rPr lang="cs-CZ" dirty="0" err="1"/>
              <a:t>leptokurarové</a:t>
            </a:r>
            <a:r>
              <a:rPr lang="cs-CZ" dirty="0"/>
              <a:t>, </a:t>
            </a:r>
            <a:r>
              <a:rPr lang="cs-CZ" dirty="0" err="1"/>
              <a:t>antidotum</a:t>
            </a:r>
            <a:r>
              <a:rPr lang="cs-CZ" dirty="0"/>
              <a:t>    </a:t>
            </a:r>
            <a:r>
              <a:rPr lang="cs-CZ" dirty="0" err="1"/>
              <a:t>neostigmin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err="1"/>
              <a:t>Depolarizující</a:t>
            </a:r>
            <a:r>
              <a:rPr lang="cs-CZ" dirty="0"/>
              <a:t> </a:t>
            </a:r>
            <a:r>
              <a:rPr lang="cs-CZ" dirty="0" err="1"/>
              <a:t>myorelaxancia</a:t>
            </a:r>
            <a:r>
              <a:rPr lang="cs-CZ" dirty="0"/>
              <a:t> , působí dvoufázově.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570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59C58-D1FA-48A0-982F-BE15FDFE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Dvoufázové působení periferních </a:t>
            </a:r>
            <a:r>
              <a:rPr lang="cs-CZ" dirty="0" err="1"/>
              <a:t>myorelaxancií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FD78DD-26F2-4EEA-A9C5-618757A83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Nejprve receptor  nerv. ploténky aktivují, tím navodí depolarizaci postsynaptické membrány, která se projeví svalovými záškuby</a:t>
            </a:r>
          </a:p>
          <a:p>
            <a:endParaRPr lang="cs-CZ" dirty="0"/>
          </a:p>
          <a:p>
            <a:r>
              <a:rPr lang="cs-CZ" dirty="0"/>
              <a:t>Obsazený receptor již nelze acetylcholinem aktivovat a následuje </a:t>
            </a:r>
            <a:r>
              <a:rPr lang="cs-CZ" dirty="0" err="1"/>
              <a:t>myorelaxace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Suxamethionium</a:t>
            </a:r>
            <a:r>
              <a:rPr lang="cs-CZ" dirty="0"/>
              <a:t> – rychlá </a:t>
            </a:r>
            <a:r>
              <a:rPr lang="cs-CZ" dirty="0" err="1"/>
              <a:t>myorelaxancia</a:t>
            </a:r>
            <a:r>
              <a:rPr lang="cs-CZ" dirty="0"/>
              <a:t> , nástup do 1 minuty</a:t>
            </a:r>
          </a:p>
          <a:p>
            <a:r>
              <a:rPr lang="cs-CZ" dirty="0"/>
              <a:t>Nežádoucí reakce: poruchy srdečního rytmu z </a:t>
            </a:r>
            <a:r>
              <a:rPr lang="cs-CZ" dirty="0" err="1"/>
              <a:t>hyperkalemie</a:t>
            </a:r>
            <a:r>
              <a:rPr lang="cs-CZ" dirty="0"/>
              <a:t>, zvýšení nitroočního, nitrolebního tlaku</a:t>
            </a:r>
          </a:p>
        </p:txBody>
      </p:sp>
    </p:spTree>
    <p:extLst>
      <p:ext uri="{BB962C8B-B14F-4D97-AF65-F5344CB8AC3E}">
        <p14:creationId xmlns:p14="http://schemas.microsoft.com/office/powerpoint/2010/main" val="873144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E719E-D0F9-4BCC-A7CA-DC8CBE98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Periferní </a:t>
            </a:r>
            <a:r>
              <a:rPr lang="cs-CZ" dirty="0" err="1"/>
              <a:t>myorelaxancia</a:t>
            </a:r>
            <a:r>
              <a:rPr lang="cs-CZ" dirty="0"/>
              <a:t> nelze užít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DCF3B-319B-4725-BF08-B7E738AD2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Tam, kde nejsou podmínky pro umělou plicní ventilaci</a:t>
            </a:r>
          </a:p>
        </p:txBody>
      </p:sp>
    </p:spTree>
    <p:extLst>
      <p:ext uri="{BB962C8B-B14F-4D97-AF65-F5344CB8AC3E}">
        <p14:creationId xmlns:p14="http://schemas.microsoft.com/office/powerpoint/2010/main" val="31868525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CF1D3-9FF6-44BF-BA97-E0387F46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ovlivňující kosterní sval jiným mechanismem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0AB1BC-C45A-4A93-BE3F-DD9517804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Dantrolen</a:t>
            </a:r>
            <a:r>
              <a:rPr lang="cs-CZ" dirty="0"/>
              <a:t> – působí blokádou Ca 2+  ze sarkoplasmatického retikula.</a:t>
            </a:r>
          </a:p>
          <a:p>
            <a:endParaRPr lang="cs-CZ" dirty="0"/>
          </a:p>
          <a:p>
            <a:r>
              <a:rPr lang="cs-CZ" dirty="0"/>
              <a:t>Užití při maligní hypertermii</a:t>
            </a:r>
          </a:p>
        </p:txBody>
      </p:sp>
    </p:spTree>
    <p:extLst>
      <p:ext uri="{BB962C8B-B14F-4D97-AF65-F5344CB8AC3E}">
        <p14:creationId xmlns:p14="http://schemas.microsoft.com/office/powerpoint/2010/main" val="3535052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F5A16-3CAC-47E3-81DC-A62B42EDD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Enzymoterapie</a:t>
            </a:r>
            <a:r>
              <a:rPr lang="cs-CZ" dirty="0"/>
              <a:t> –biokatalyzátory - za jednu vteřinu tisíce chemických reakcí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9CFF09-2DAA-47F0-87D6-46FECCA7A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Enzymy se mimo jiné podílejí</a:t>
            </a:r>
          </a:p>
          <a:p>
            <a:r>
              <a:rPr lang="cs-CZ" dirty="0"/>
              <a:t>na všech procesech látkové přeměny</a:t>
            </a:r>
          </a:p>
          <a:p>
            <a:r>
              <a:rPr lang="cs-CZ" dirty="0"/>
              <a:t>na přeměně potravy na stavební součásti, energii a pohyb</a:t>
            </a:r>
          </a:p>
          <a:p>
            <a:r>
              <a:rPr lang="cs-CZ" dirty="0"/>
              <a:t>na odstraňování zestárlých a opotřebovaných buněk i na jejich náhradě novými buňkami</a:t>
            </a:r>
          </a:p>
          <a:p>
            <a:r>
              <a:rPr lang="cs-CZ" dirty="0"/>
              <a:t>na zneškodňování odpadních látek metabolizmu</a:t>
            </a:r>
          </a:p>
          <a:p>
            <a:r>
              <a:rPr lang="cs-CZ" dirty="0"/>
              <a:t>na nervové činnost a myšlení</a:t>
            </a:r>
          </a:p>
          <a:p>
            <a:r>
              <a:rPr lang="cs-CZ" dirty="0"/>
              <a:t>na obraně těla proti mikrobům i jiným škodlivinám</a:t>
            </a:r>
          </a:p>
          <a:p>
            <a:r>
              <a:rPr lang="cs-CZ" dirty="0"/>
              <a:t>na hojení všech druhů zánětů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7075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589D5-9C91-4722-9A80-3071C016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enzymy dělají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D8AE24-F656-4190-ABE9-593425C5D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Enzymy podporují a urychlují přirozený průběh zánětů</a:t>
            </a:r>
            <a:r>
              <a:rPr lang="cs-CZ" dirty="0"/>
              <a:t> a vstřebávání otoků včetně jejich druhé, opravné fáze (hojení). Pomáhají také zabránit tomu, aby se záněty neopakovaly anebo se nestaly chronickými. </a:t>
            </a:r>
          </a:p>
        </p:txBody>
      </p:sp>
    </p:spTree>
    <p:extLst>
      <p:ext uri="{BB962C8B-B14F-4D97-AF65-F5344CB8AC3E}">
        <p14:creationId xmlns:p14="http://schemas.microsoft.com/office/powerpoint/2010/main" val="900247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B400D-96CE-489E-A47C-A44BC2AE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Enzymové preparáty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00F978-7A6C-409C-8975-F57EC2240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r>
              <a:rPr lang="cs-CZ" dirty="0" err="1"/>
              <a:t>Bromelain</a:t>
            </a:r>
            <a:r>
              <a:rPr lang="cs-CZ" dirty="0"/>
              <a:t>…………..zralý ananas</a:t>
            </a:r>
            <a:br>
              <a:rPr lang="cs-CZ" dirty="0"/>
            </a:br>
            <a:r>
              <a:rPr lang="cs-CZ" dirty="0"/>
              <a:t>Papain………………nezralá papája</a:t>
            </a:r>
            <a:br>
              <a:rPr lang="cs-CZ" dirty="0"/>
            </a:br>
            <a:r>
              <a:rPr lang="cs-CZ" dirty="0"/>
              <a:t>Chymotrypsin………hovězí pankreas</a:t>
            </a:r>
            <a:br>
              <a:rPr lang="cs-CZ" dirty="0"/>
            </a:br>
            <a:r>
              <a:rPr lang="cs-CZ" dirty="0"/>
              <a:t>Trypsin……………...vepřový pankreas</a:t>
            </a:r>
            <a:br>
              <a:rPr lang="cs-CZ" dirty="0"/>
            </a:br>
            <a:r>
              <a:rPr lang="cs-CZ" dirty="0"/>
              <a:t>Pankreatin…………..vepřový pankreas </a:t>
            </a:r>
            <a:br>
              <a:rPr lang="cs-CZ" dirty="0"/>
            </a:br>
            <a:r>
              <a:rPr lang="cs-CZ" dirty="0"/>
              <a:t>Lipázy………………žluč a pankreas nebo plíseň </a:t>
            </a:r>
            <a:r>
              <a:rPr lang="cs-CZ" dirty="0" err="1"/>
              <a:t>Rhizopus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Amylázy……………pankreas nebo plíseň </a:t>
            </a:r>
            <a:r>
              <a:rPr lang="cs-CZ" dirty="0" err="1"/>
              <a:t>Rhizopus</a:t>
            </a:r>
            <a:br>
              <a:rPr lang="cs-CZ" dirty="0"/>
            </a:br>
            <a:r>
              <a:rPr lang="cs-CZ" dirty="0"/>
              <a:t>Proteázy…………….plíseň </a:t>
            </a:r>
            <a:r>
              <a:rPr lang="cs-CZ" dirty="0" err="1"/>
              <a:t>Aspergillus</a:t>
            </a:r>
            <a:r>
              <a:rPr lang="cs-CZ" dirty="0"/>
              <a:t> </a:t>
            </a:r>
            <a:r>
              <a:rPr lang="cs-CZ" dirty="0" err="1"/>
              <a:t>oryzae</a:t>
            </a:r>
            <a:endParaRPr lang="cs-CZ" dirty="0"/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424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C613B-532D-4625-B6D7-3BB1B95DE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Trávící enzymy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630531-57C1-408B-8B28-8D43F089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členění trávicích enzymů produkovaných zdravým organismem:</a:t>
            </a:r>
            <a:endParaRPr lang="cs-CZ" dirty="0"/>
          </a:p>
          <a:p>
            <a:r>
              <a:rPr lang="cs-CZ" dirty="0"/>
              <a:t>Proteázy - zpracují až 300 g bílkovin za hodinu</a:t>
            </a:r>
          </a:p>
          <a:p>
            <a:r>
              <a:rPr lang="cs-CZ" dirty="0"/>
              <a:t>Lipázy - zpracují až 175 g tuku za hodinu</a:t>
            </a:r>
          </a:p>
          <a:p>
            <a:r>
              <a:rPr lang="cs-CZ" dirty="0"/>
              <a:t>Amylázy - zpracují až 300 g cukrů za hodinu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9907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19378-A29D-49D7-8F52-0E8FD469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užití </a:t>
            </a:r>
            <a:r>
              <a:rPr lang="cs-CZ" dirty="0" err="1"/>
              <a:t>enzymoterapie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B5E810-A93D-4DBF-AC4B-3096D8BC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r>
              <a:rPr lang="cs-CZ" dirty="0"/>
              <a:t>Glomerulonefritida, </a:t>
            </a:r>
            <a:r>
              <a:rPr lang="cs-CZ" dirty="0" err="1"/>
              <a:t>Morbus</a:t>
            </a:r>
            <a:r>
              <a:rPr lang="cs-CZ" dirty="0"/>
              <a:t>, Crohn, </a:t>
            </a:r>
            <a:r>
              <a:rPr lang="cs-CZ" dirty="0" err="1"/>
              <a:t>Colitis</a:t>
            </a:r>
            <a:r>
              <a:rPr lang="cs-CZ" dirty="0"/>
              <a:t> </a:t>
            </a:r>
            <a:r>
              <a:rPr lang="cs-CZ" dirty="0" err="1"/>
              <a:t>ulcerosa</a:t>
            </a:r>
            <a:r>
              <a:rPr lang="cs-CZ" dirty="0"/>
              <a:t>, Pankreatitida, Fibróza plicní, Bronchitida Sinusitida, Prostatitida, Cystitida, </a:t>
            </a:r>
            <a:r>
              <a:rPr lang="cs-CZ" dirty="0" err="1"/>
              <a:t>Adnexitida</a:t>
            </a:r>
            <a:r>
              <a:rPr lang="cs-CZ" dirty="0"/>
              <a:t>, Revmatismus, </a:t>
            </a:r>
            <a:r>
              <a:rPr lang="cs-CZ" dirty="0" err="1"/>
              <a:t>Bechtěrev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Mimořádně zajímavý je efekt u pacientů trpících roztroušenou sklerózou (RS). Mimo "rámec" </a:t>
            </a:r>
            <a:r>
              <a:rPr lang="cs-CZ" dirty="0" err="1"/>
              <a:t>enzymoterapie</a:t>
            </a:r>
            <a:r>
              <a:rPr lang="cs-CZ" dirty="0"/>
              <a:t> musím upozornit, že vynikajících výsledků lze docílit podáváním významně vysokých dávek koenzymu Q10. Dalšími oblastmi jsou záněty vzniklé v důsledku delšího mechanického přetěžování, jakými jsou zánět </a:t>
            </a:r>
            <a:r>
              <a:rPr lang="cs-CZ" dirty="0" err="1"/>
              <a:t>Achilovy</a:t>
            </a:r>
            <a:r>
              <a:rPr lang="cs-CZ" dirty="0"/>
              <a:t> šlachy a bursitis.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8657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886E8-CEF3-4091-B18D-1071AE2EE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kortikoidy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290276-F495-4806-9AEA-EDE7D7F1E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syntetické látky s vystupňovaným protizánětlivým účinkem  v medicíně používány již několik desítek let</a:t>
            </a:r>
          </a:p>
          <a:p>
            <a:r>
              <a:rPr lang="cs-CZ" dirty="0"/>
              <a:t>působí po celkovém podání (například ústy či formou injekce) nebo po podání lokálním, a to buď na sliznici, nebo na kůži (kortikosteroidní </a:t>
            </a:r>
            <a:r>
              <a:rPr lang="cs-CZ" dirty="0" err="1"/>
              <a:t>dermatologika</a:t>
            </a:r>
            <a:r>
              <a:rPr lang="cs-CZ" dirty="0"/>
              <a:t>)</a:t>
            </a:r>
          </a:p>
          <a:p>
            <a:r>
              <a:rPr lang="cs-CZ" dirty="0"/>
              <a:t>aplikují se na nosní sliznici, tak mají výrazný protizánětlivý účinek, snižují překrvení a vedou ke snížení sekrece </a:t>
            </a:r>
          </a:p>
          <a:p>
            <a:r>
              <a:rPr lang="cs-CZ" dirty="0"/>
              <a:t>U neinfekčních onemocnění, například u alergické rýmy, kortikoidy mají účinek nejen léčebný, ale při včasném podání též účinek preventivní</a:t>
            </a:r>
          </a:p>
        </p:txBody>
      </p:sp>
    </p:spTree>
    <p:extLst>
      <p:ext uri="{BB962C8B-B14F-4D97-AF65-F5344CB8AC3E}">
        <p14:creationId xmlns:p14="http://schemas.microsoft.com/office/powerpoint/2010/main" val="62625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ACE-I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umí snižovat krevní tlak a řadí se proto k základním </a:t>
            </a:r>
            <a:r>
              <a:rPr lang="cs-CZ" dirty="0">
                <a:hlinkClick r:id="rId2"/>
              </a:rPr>
              <a:t>lékům proti vysokému tlaku</a:t>
            </a:r>
            <a:r>
              <a:rPr lang="cs-CZ" dirty="0"/>
              <a:t>. </a:t>
            </a:r>
          </a:p>
          <a:p>
            <a:r>
              <a:rPr lang="cs-CZ" dirty="0"/>
              <a:t>Mají velmi pozitivní vliv na srdeční svalovinu a chrání ji před abnormální přestavbou (proto se mohou využít u léčby chronického </a:t>
            </a:r>
            <a:r>
              <a:rPr lang="cs-CZ" dirty="0">
                <a:hlinkClick r:id="rId3"/>
              </a:rPr>
              <a:t>srdečního selhávání</a:t>
            </a:r>
            <a:r>
              <a:rPr lang="cs-CZ" dirty="0"/>
              <a:t>). </a:t>
            </a:r>
          </a:p>
          <a:p>
            <a:r>
              <a:rPr lang="cs-CZ" dirty="0"/>
              <a:t>Podobný ochranný vliv mají i na tkáň ledvin, a proto jsou s úspěchem používány jako prevence onemocnění ledvin u </a:t>
            </a:r>
            <a:r>
              <a:rPr lang="cs-CZ" dirty="0">
                <a:hlinkClick r:id="rId4"/>
              </a:rPr>
              <a:t>diabetiků 1. typu</a:t>
            </a:r>
            <a:r>
              <a:rPr lang="cs-CZ" dirty="0"/>
              <a:t> a </a:t>
            </a:r>
            <a:r>
              <a:rPr lang="cs-CZ" dirty="0">
                <a:hlinkClick r:id="rId5"/>
              </a:rPr>
              <a:t>diabetiků 2. typu</a:t>
            </a:r>
            <a:r>
              <a:rPr lang="cs-CZ" dirty="0"/>
              <a:t>. </a:t>
            </a:r>
          </a:p>
          <a:p>
            <a:r>
              <a:rPr lang="cs-CZ" dirty="0"/>
              <a:t> pouze snižují odpor </a:t>
            </a:r>
            <a:r>
              <a:rPr lang="cs-CZ" dirty="0">
                <a:hlinkClick r:id="rId6" tooltip="Tepna"/>
              </a:rPr>
              <a:t>tepen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1228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6707A-61D4-435E-9622-F3E76E8C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Kortikoidy v léčbě astmatu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BEFE1-A331-4755-96ED-91DA626F6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Steroidní látky odvozené od tělu vlastního hormonu </a:t>
            </a:r>
            <a:r>
              <a:rPr lang="cs-CZ" dirty="0" err="1"/>
              <a:t>hydrokortizonu</a:t>
            </a:r>
            <a:r>
              <a:rPr lang="cs-CZ" dirty="0"/>
              <a:t>, mohou být aplikovány inhalačně, perorálně i injekčně. Snižují tvorbu mediátoru zánětu, avšak zejména u těch podávaných perorálně hrozí, že u dětí mohou způsobovat poruchy růstu, imunitního systému nebo osteoporózu, inhalačně aplikované zase mohou způsobit chrapot a kvasinkovou infekci v ústech. Těchto nežádoucích účinků se však můžeme obávat až u denních inhalačních dávek nad 400 mikrogramů. Zásadní je, že účinná léčba astmatu výrazně převažuje nad jeho neléčením.</a:t>
            </a:r>
          </a:p>
          <a:p>
            <a:r>
              <a:rPr lang="cs-CZ" dirty="0" err="1"/>
              <a:t>budesonid</a:t>
            </a:r>
            <a:r>
              <a:rPr lang="cs-CZ" dirty="0"/>
              <a:t> (</a:t>
            </a:r>
            <a:r>
              <a:rPr lang="cs-CZ" b="1" dirty="0" err="1"/>
              <a:t>Pulmicort</a:t>
            </a:r>
            <a:r>
              <a:rPr lang="cs-CZ" dirty="0"/>
              <a:t>), </a:t>
            </a:r>
            <a:r>
              <a:rPr lang="cs-CZ" dirty="0" err="1"/>
              <a:t>fluticason</a:t>
            </a:r>
            <a:r>
              <a:rPr lang="cs-CZ" dirty="0"/>
              <a:t> (</a:t>
            </a:r>
            <a:r>
              <a:rPr lang="cs-CZ" b="1" dirty="0" err="1"/>
              <a:t>Flixotide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780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64016-F3C7-42B7-A9BB-E35337C3A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bronchodilatancia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9F1DF1-88F2-4BD7-9780-583C1A263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léky rozšiřující průdušky bronchy. </a:t>
            </a:r>
          </a:p>
          <a:p>
            <a:r>
              <a:rPr lang="cs-CZ" dirty="0"/>
              <a:t>Užívají se např. u průduškového astmatu. Patří k nim např. </a:t>
            </a:r>
            <a:r>
              <a:rPr lang="cs-CZ" dirty="0" err="1"/>
              <a:t>syntofyllin</a:t>
            </a:r>
            <a:r>
              <a:rPr lang="cs-CZ" dirty="0"/>
              <a:t> nebo některá </a:t>
            </a:r>
            <a:r>
              <a:rPr lang="cs-CZ" dirty="0" err="1"/>
              <a:t>betamimetika</a:t>
            </a:r>
            <a:r>
              <a:rPr lang="cs-CZ" dirty="0"/>
              <a:t> beta 2, např. </a:t>
            </a:r>
            <a:r>
              <a:rPr lang="cs-CZ" dirty="0" err="1"/>
              <a:t>fenoterol</a:t>
            </a:r>
            <a:endParaRPr lang="cs-CZ" dirty="0"/>
          </a:p>
          <a:p>
            <a:r>
              <a:rPr lang="cs-CZ" dirty="0"/>
              <a:t>Podání </a:t>
            </a:r>
            <a:r>
              <a:rPr lang="cs-CZ" dirty="0" err="1"/>
              <a:t>p.o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 inhalační</a:t>
            </a:r>
          </a:p>
        </p:txBody>
      </p:sp>
    </p:spTree>
    <p:extLst>
      <p:ext uri="{BB962C8B-B14F-4D97-AF65-F5344CB8AC3E}">
        <p14:creationId xmlns:p14="http://schemas.microsoft.com/office/powerpoint/2010/main" val="1013153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FEEA9-7137-4BC9-8119-7D0E89204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112B0E-4AFD-43F7-96CA-1FEAD23E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Některá z nich lze je použít při akutním záchvatu i preventivně. Způsobují relaxaci hladké svaloviny průdušek a tím je roztahují.</a:t>
            </a:r>
          </a:p>
          <a:p>
            <a:r>
              <a:rPr lang="el-GR" b="1" dirty="0"/>
              <a:t>β</a:t>
            </a:r>
            <a:r>
              <a:rPr lang="el-GR" b="1" baseline="-25000" dirty="0"/>
              <a:t>2</a:t>
            </a:r>
            <a:r>
              <a:rPr lang="el-GR" b="1" dirty="0"/>
              <a:t> – </a:t>
            </a:r>
            <a:r>
              <a:rPr lang="cs-CZ" b="1" dirty="0"/>
              <a:t>sympatomimetika</a:t>
            </a:r>
          </a:p>
          <a:p>
            <a:r>
              <a:rPr lang="cs-CZ" dirty="0"/>
              <a:t>Jejich výhodou je možnost injekční aplikace – jsou vhodná pro bezvědomé nebo nespolupracující postižené.</a:t>
            </a:r>
          </a:p>
          <a:p>
            <a:r>
              <a:rPr lang="cs-CZ" dirty="0"/>
              <a:t>krátkodobě účinná </a:t>
            </a:r>
          </a:p>
          <a:p>
            <a:pPr lvl="1"/>
            <a:r>
              <a:rPr lang="cs-CZ" dirty="0" err="1"/>
              <a:t>salbutamol</a:t>
            </a:r>
            <a:r>
              <a:rPr lang="cs-CZ" dirty="0"/>
              <a:t> (</a:t>
            </a:r>
            <a:r>
              <a:rPr lang="cs-CZ" b="1" dirty="0" err="1"/>
              <a:t>Ventolin</a:t>
            </a:r>
            <a:r>
              <a:rPr lang="cs-CZ" dirty="0"/>
              <a:t>)</a:t>
            </a:r>
          </a:p>
          <a:p>
            <a:r>
              <a:rPr lang="cs-CZ" dirty="0"/>
              <a:t>dlouhodobě účinná – dají se užívat i preventivně. </a:t>
            </a:r>
          </a:p>
          <a:p>
            <a:pPr lvl="1"/>
            <a:r>
              <a:rPr lang="cs-CZ" dirty="0" err="1"/>
              <a:t>Clenbuterol</a:t>
            </a:r>
            <a:r>
              <a:rPr lang="cs-CZ" dirty="0"/>
              <a:t> (</a:t>
            </a:r>
            <a:r>
              <a:rPr lang="cs-CZ" b="1" dirty="0" err="1"/>
              <a:t>Spiropent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296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78DB4-54B0-4CB6-917F-F462EF971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A9F56-BEB6-400C-B4E9-A7953A07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Parasympatolytika</a:t>
            </a:r>
            <a:endParaRPr lang="cs-CZ" b="1" dirty="0"/>
          </a:p>
          <a:p>
            <a:r>
              <a:rPr lang="cs-CZ" dirty="0"/>
              <a:t>Pomáhají snižovat bronchiální sekreci. V moderní léčbě astmatu se již nepoužívají.</a:t>
            </a:r>
          </a:p>
          <a:p>
            <a:r>
              <a:rPr lang="cs-CZ" dirty="0" err="1"/>
              <a:t>ipratropin</a:t>
            </a:r>
            <a:r>
              <a:rPr lang="cs-CZ" dirty="0"/>
              <a:t> (</a:t>
            </a:r>
            <a:r>
              <a:rPr lang="cs-CZ" b="1" dirty="0" err="1"/>
              <a:t>Atrovent</a:t>
            </a:r>
            <a:r>
              <a:rPr lang="cs-CZ" dirty="0"/>
              <a:t>)</a:t>
            </a:r>
          </a:p>
          <a:p>
            <a:r>
              <a:rPr lang="cs-CZ" b="1" dirty="0"/>
              <a:t>Deriváty </a:t>
            </a:r>
            <a:r>
              <a:rPr lang="cs-CZ" b="1" dirty="0" err="1"/>
              <a:t>xanthinu</a:t>
            </a:r>
            <a:endParaRPr lang="cs-CZ" b="1" dirty="0"/>
          </a:p>
          <a:p>
            <a:r>
              <a:rPr lang="cs-CZ" dirty="0"/>
              <a:t>Používají se při akutních záchvatech v infuzích. Pro trvalou moderní léčbu astmatu se již nepoužívají.</a:t>
            </a:r>
          </a:p>
          <a:p>
            <a:r>
              <a:rPr lang="cs-CZ" dirty="0" err="1"/>
              <a:t>theofylin</a:t>
            </a:r>
            <a:r>
              <a:rPr lang="cs-CZ" dirty="0"/>
              <a:t>, aminofylin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1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 působení ACE je založen na redukci aktivity </a:t>
            </a:r>
            <a:r>
              <a:rPr lang="cs-CZ" dirty="0">
                <a:hlinkClick r:id="rId2" tooltip="Renin-angiotenzin systém (stránka neexistuje)"/>
              </a:rPr>
              <a:t>renin-</a:t>
            </a:r>
            <a:r>
              <a:rPr lang="cs-CZ" dirty="0" err="1">
                <a:hlinkClick r:id="rId2" tooltip="Renin-angiotenzin systém (stránka neexistuje)"/>
              </a:rPr>
              <a:t>angiotenzin</a:t>
            </a:r>
            <a:r>
              <a:rPr lang="cs-CZ" dirty="0">
                <a:hlinkClick r:id="rId2" tooltip="Renin-angiotenzin systém (stránka neexistuje)"/>
              </a:rPr>
              <a:t>-aldosteron systému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ACE-Inhibitory umí zablokovat tzv. ACE (Angiotensin </a:t>
            </a:r>
            <a:r>
              <a:rPr lang="cs-CZ" dirty="0" err="1"/>
              <a:t>Converting</a:t>
            </a:r>
            <a:r>
              <a:rPr lang="cs-CZ" dirty="0"/>
              <a:t> Enzyme) a tím v našem organismu brání vzniku účinné sloučeniny známé jako </a:t>
            </a:r>
            <a:r>
              <a:rPr lang="cs-CZ" dirty="0" err="1"/>
              <a:t>angiotenzin</a:t>
            </a:r>
            <a:r>
              <a:rPr lang="cs-CZ" dirty="0"/>
              <a:t> II, která umí zvyšovat krevní tlak. Základní efekt těchto léků je pak důsledkem poklesu </a:t>
            </a:r>
            <a:r>
              <a:rPr lang="cs-CZ" dirty="0" err="1"/>
              <a:t>angiotenzinu</a:t>
            </a:r>
            <a:r>
              <a:rPr lang="cs-CZ" dirty="0"/>
              <a:t> II.</a:t>
            </a:r>
          </a:p>
          <a:p>
            <a:r>
              <a:rPr lang="cs-CZ" dirty="0"/>
              <a:t>mohou způsobit zvýšení koncentrace draslíku v plazmě. Může tak vzniknout potenciálně nebezpečná </a:t>
            </a:r>
            <a:r>
              <a:rPr lang="cs-CZ" dirty="0" err="1">
                <a:hlinkClick r:id="rId3"/>
              </a:rPr>
              <a:t>hyperkalémie</a:t>
            </a:r>
            <a:r>
              <a:rPr lang="cs-CZ" dirty="0"/>
              <a:t>. Proto neškodí člověku s nově nasazenými ACE-Inhibitory po čase zkontrolovat hladinu draslíku v krvi. Spíše než hladina draslíku však může pacienty trápit nepříjemný suchý </a:t>
            </a:r>
            <a:r>
              <a:rPr lang="cs-CZ" dirty="0">
                <a:hlinkClick r:id="rId4"/>
              </a:rPr>
              <a:t>kašel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93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/>
          <a:lstStyle/>
          <a:p>
            <a:r>
              <a:rPr lang="cs-CZ" dirty="0"/>
              <a:t>Příklady ACE-I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444"/>
            <a:ext cx="10515600" cy="5678556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>
                <a:hlinkClick r:id="rId2" tooltip="Kaptopril (stránka neexistuje)"/>
              </a:rPr>
              <a:t>Kaptopril</a:t>
            </a:r>
            <a:r>
              <a:rPr lang="cs-CZ" dirty="0"/>
              <a:t> (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Capoten</a:t>
            </a:r>
            <a:r>
              <a:rPr lang="cs-CZ" dirty="0"/>
              <a:t>), první IACE</a:t>
            </a:r>
          </a:p>
          <a:p>
            <a:r>
              <a:rPr lang="cs-CZ" dirty="0" err="1">
                <a:hlinkClick r:id="rId3" tooltip="Zofenopril (stránka neexistuje)"/>
              </a:rPr>
              <a:t>Zofenopril</a:t>
            </a:r>
            <a:endParaRPr lang="cs-CZ" dirty="0"/>
          </a:p>
          <a:p>
            <a:r>
              <a:rPr lang="cs-CZ" b="1" dirty="0"/>
              <a:t>Látky s </a:t>
            </a:r>
            <a:r>
              <a:rPr lang="cs-CZ" b="1" dirty="0" err="1"/>
              <a:t>dikarboxylátovou</a:t>
            </a:r>
            <a:r>
              <a:rPr lang="cs-CZ" b="1" dirty="0"/>
              <a:t> částí</a:t>
            </a:r>
          </a:p>
          <a:p>
            <a:r>
              <a:rPr lang="cs-CZ" dirty="0"/>
              <a:t>To je vůbec největší skupina léčiv kam patří:</a:t>
            </a:r>
          </a:p>
          <a:p>
            <a:r>
              <a:rPr lang="cs-CZ" dirty="0" err="1">
                <a:hlinkClick r:id="rId4" tooltip="Enalapril (stránka neexistuje)"/>
              </a:rPr>
              <a:t>Enalapril</a:t>
            </a:r>
            <a:r>
              <a:rPr lang="cs-CZ" dirty="0"/>
              <a:t> (</a:t>
            </a:r>
            <a:r>
              <a:rPr lang="cs-CZ" dirty="0" err="1"/>
              <a:t>Vasotec</a:t>
            </a:r>
            <a:r>
              <a:rPr lang="cs-CZ" dirty="0"/>
              <a:t>/</a:t>
            </a:r>
            <a:r>
              <a:rPr lang="cs-CZ" dirty="0" err="1"/>
              <a:t>Renitec</a:t>
            </a:r>
            <a:r>
              <a:rPr lang="cs-CZ" dirty="0"/>
              <a:t>)</a:t>
            </a:r>
          </a:p>
          <a:p>
            <a:r>
              <a:rPr lang="cs-CZ" dirty="0" err="1">
                <a:hlinkClick r:id="rId5" tooltip="Ramipril (stránka neexistuje)"/>
              </a:rPr>
              <a:t>Ramipril</a:t>
            </a:r>
            <a:r>
              <a:rPr lang="cs-CZ" dirty="0"/>
              <a:t> (</a:t>
            </a:r>
            <a:r>
              <a:rPr lang="cs-CZ" dirty="0" err="1"/>
              <a:t>Altace</a:t>
            </a:r>
            <a:r>
              <a:rPr lang="cs-CZ" dirty="0"/>
              <a:t>/</a:t>
            </a:r>
            <a:r>
              <a:rPr lang="cs-CZ" dirty="0" err="1"/>
              <a:t>Prilace</a:t>
            </a:r>
            <a:r>
              <a:rPr lang="cs-CZ" dirty="0"/>
              <a:t>/</a:t>
            </a:r>
            <a:r>
              <a:rPr lang="cs-CZ" dirty="0" err="1"/>
              <a:t>Ramace</a:t>
            </a:r>
            <a:r>
              <a:rPr lang="cs-CZ" dirty="0"/>
              <a:t>/</a:t>
            </a:r>
            <a:r>
              <a:rPr lang="cs-CZ" dirty="0" err="1"/>
              <a:t>Ramiwin</a:t>
            </a:r>
            <a:r>
              <a:rPr lang="cs-CZ" dirty="0"/>
              <a:t>/</a:t>
            </a:r>
            <a:r>
              <a:rPr lang="cs-CZ" dirty="0" err="1"/>
              <a:t>Triatec</a:t>
            </a:r>
            <a:r>
              <a:rPr lang="cs-CZ" dirty="0"/>
              <a:t>/</a:t>
            </a:r>
            <a:r>
              <a:rPr lang="cs-CZ" dirty="0" err="1"/>
              <a:t>Tritace</a:t>
            </a:r>
            <a:r>
              <a:rPr lang="cs-CZ" dirty="0"/>
              <a:t>)</a:t>
            </a:r>
          </a:p>
          <a:p>
            <a:r>
              <a:rPr lang="cs-CZ" dirty="0" err="1">
                <a:hlinkClick r:id="rId6" tooltip="Quinapril (stránka neexistuje)"/>
              </a:rPr>
              <a:t>Quinapril</a:t>
            </a:r>
            <a:r>
              <a:rPr lang="cs-CZ" dirty="0"/>
              <a:t> (</a:t>
            </a:r>
            <a:r>
              <a:rPr lang="cs-CZ" dirty="0" err="1"/>
              <a:t>Accupril</a:t>
            </a:r>
            <a:r>
              <a:rPr lang="cs-CZ" dirty="0"/>
              <a:t>)</a:t>
            </a:r>
          </a:p>
          <a:p>
            <a:r>
              <a:rPr lang="cs-CZ" dirty="0" err="1">
                <a:hlinkClick r:id="rId7" tooltip="Perindopril (stránka neexistuje)"/>
              </a:rPr>
              <a:t>Perindopril</a:t>
            </a:r>
            <a:r>
              <a:rPr lang="cs-CZ" dirty="0"/>
              <a:t> (</a:t>
            </a:r>
            <a:r>
              <a:rPr lang="cs-CZ" dirty="0" err="1"/>
              <a:t>Prestarium</a:t>
            </a:r>
            <a:r>
              <a:rPr lang="cs-CZ" dirty="0"/>
              <a:t>, </a:t>
            </a:r>
            <a:r>
              <a:rPr lang="cs-CZ" dirty="0" err="1"/>
              <a:t>Coversyl</a:t>
            </a:r>
            <a:r>
              <a:rPr lang="cs-CZ" dirty="0"/>
              <a:t>/</a:t>
            </a:r>
            <a:r>
              <a:rPr lang="cs-CZ" dirty="0" err="1"/>
              <a:t>Aceon</a:t>
            </a:r>
            <a:r>
              <a:rPr lang="cs-CZ" dirty="0"/>
              <a:t>)</a:t>
            </a:r>
          </a:p>
          <a:p>
            <a:r>
              <a:rPr lang="cs-CZ" dirty="0" err="1">
                <a:hlinkClick r:id="rId8" tooltip="Lisinopril (stránka neexistuje)"/>
              </a:rPr>
              <a:t>Lisinopril</a:t>
            </a:r>
            <a:r>
              <a:rPr lang="cs-CZ" dirty="0"/>
              <a:t> (</a:t>
            </a:r>
            <a:r>
              <a:rPr lang="cs-CZ" dirty="0" err="1"/>
              <a:t>Listril</a:t>
            </a:r>
            <a:r>
              <a:rPr lang="cs-CZ" dirty="0"/>
              <a:t>/</a:t>
            </a:r>
            <a:r>
              <a:rPr lang="cs-CZ" dirty="0" err="1"/>
              <a:t>Lopril</a:t>
            </a:r>
            <a:r>
              <a:rPr lang="cs-CZ" dirty="0"/>
              <a:t>/</a:t>
            </a:r>
            <a:r>
              <a:rPr lang="cs-CZ" dirty="0" err="1"/>
              <a:t>Novatec</a:t>
            </a:r>
            <a:r>
              <a:rPr lang="cs-CZ" dirty="0"/>
              <a:t>/</a:t>
            </a:r>
            <a:r>
              <a:rPr lang="cs-CZ" dirty="0" err="1"/>
              <a:t>Prinivil</a:t>
            </a:r>
            <a:r>
              <a:rPr lang="cs-CZ" dirty="0"/>
              <a:t>/</a:t>
            </a:r>
            <a:r>
              <a:rPr lang="cs-CZ" dirty="0" err="1"/>
              <a:t>Zestril</a:t>
            </a:r>
            <a:r>
              <a:rPr lang="cs-CZ" dirty="0"/>
              <a:t>)</a:t>
            </a:r>
          </a:p>
          <a:p>
            <a:r>
              <a:rPr lang="cs-CZ" dirty="0" err="1">
                <a:hlinkClick r:id="rId9" tooltip="Benazepril (stránka neexistuje)"/>
              </a:rPr>
              <a:t>Benazepril</a:t>
            </a:r>
            <a:r>
              <a:rPr lang="cs-CZ" dirty="0"/>
              <a:t> (</a:t>
            </a:r>
            <a:r>
              <a:rPr lang="cs-CZ" dirty="0" err="1"/>
              <a:t>Lotensin</a:t>
            </a:r>
            <a:r>
              <a:rPr lang="cs-CZ" dirty="0"/>
              <a:t>)</a:t>
            </a:r>
          </a:p>
          <a:p>
            <a:r>
              <a:rPr lang="cs-CZ" dirty="0" err="1">
                <a:hlinkClick r:id="rId10" tooltip="Imidapril (stránka neexistuje)"/>
              </a:rPr>
              <a:t>Imidapril</a:t>
            </a:r>
            <a:r>
              <a:rPr lang="cs-CZ" dirty="0"/>
              <a:t> (</a:t>
            </a:r>
            <a:r>
              <a:rPr lang="cs-CZ" dirty="0" err="1"/>
              <a:t>Tanatril</a:t>
            </a:r>
            <a:r>
              <a:rPr lang="cs-CZ" dirty="0"/>
              <a:t>)</a:t>
            </a:r>
          </a:p>
          <a:p>
            <a:r>
              <a:rPr lang="cs-CZ" dirty="0" err="1">
                <a:hlinkClick r:id="rId3" tooltip="Zofenopril (stránka neexistuje)"/>
              </a:rPr>
              <a:t>Zofenopril</a:t>
            </a:r>
            <a:r>
              <a:rPr lang="cs-CZ" dirty="0"/>
              <a:t> (</a:t>
            </a:r>
            <a:r>
              <a:rPr lang="cs-CZ" dirty="0" err="1"/>
              <a:t>Zofecard</a:t>
            </a:r>
            <a:r>
              <a:rPr lang="cs-CZ" dirty="0"/>
              <a:t>)</a:t>
            </a:r>
          </a:p>
          <a:p>
            <a:r>
              <a:rPr lang="cs-CZ" dirty="0" err="1">
                <a:hlinkClick r:id="rId11" tooltip="Trandolapril (stránka neexistuje)"/>
              </a:rPr>
              <a:t>Trandolapril</a:t>
            </a:r>
            <a:r>
              <a:rPr lang="cs-CZ" dirty="0"/>
              <a:t> (</a:t>
            </a:r>
            <a:r>
              <a:rPr lang="cs-CZ" dirty="0" err="1"/>
              <a:t>Mavik</a:t>
            </a:r>
            <a:r>
              <a:rPr lang="cs-CZ" dirty="0"/>
              <a:t>/</a:t>
            </a:r>
            <a:r>
              <a:rPr lang="cs-CZ" dirty="0" err="1"/>
              <a:t>Odrik</a:t>
            </a:r>
            <a:r>
              <a:rPr lang="cs-CZ" dirty="0"/>
              <a:t>/</a:t>
            </a:r>
            <a:r>
              <a:rPr lang="cs-CZ" dirty="0" err="1"/>
              <a:t>Gopten</a:t>
            </a:r>
            <a:r>
              <a:rPr lang="cs-CZ" dirty="0"/>
              <a:t>)</a:t>
            </a:r>
          </a:p>
          <a:p>
            <a:r>
              <a:rPr lang="cs-CZ" b="1" dirty="0"/>
              <a:t>Látky s </a:t>
            </a:r>
            <a:r>
              <a:rPr lang="cs-CZ" b="1" dirty="0" err="1"/>
              <a:t>fosfonátovou</a:t>
            </a:r>
            <a:r>
              <a:rPr lang="cs-CZ" b="1" dirty="0"/>
              <a:t> částí</a:t>
            </a:r>
          </a:p>
          <a:p>
            <a:r>
              <a:rPr lang="cs-CZ" dirty="0"/>
              <a:t>Zde je jediný zástupce:</a:t>
            </a:r>
          </a:p>
          <a:p>
            <a:r>
              <a:rPr lang="cs-CZ" dirty="0" err="1">
                <a:hlinkClick r:id="rId12" tooltip="Fosinopril (stránka neexistuje)"/>
              </a:rPr>
              <a:t>Fosinopril</a:t>
            </a:r>
            <a:r>
              <a:rPr lang="cs-CZ" dirty="0"/>
              <a:t> (</a:t>
            </a:r>
            <a:r>
              <a:rPr lang="cs-CZ" dirty="0" err="1"/>
              <a:t>Fositen</a:t>
            </a:r>
            <a:r>
              <a:rPr lang="cs-CZ" dirty="0"/>
              <a:t>/</a:t>
            </a:r>
            <a:r>
              <a:rPr lang="cs-CZ" dirty="0" err="1"/>
              <a:t>Monopril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13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Beta blokátory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Snižují TK a TF</a:t>
            </a:r>
          </a:p>
          <a:p>
            <a:r>
              <a:rPr lang="cs-CZ" dirty="0"/>
              <a:t>dokáží blokovat beta-receptory v srdci. </a:t>
            </a:r>
          </a:p>
          <a:p>
            <a:r>
              <a:rPr lang="cs-CZ" dirty="0"/>
              <a:t>Na beta-receptory se za normálních okolností vážou </a:t>
            </a:r>
            <a:r>
              <a:rPr lang="cs-CZ" b="1" i="1" dirty="0"/>
              <a:t>stresové hormony</a:t>
            </a:r>
            <a:r>
              <a:rPr lang="cs-CZ" dirty="0"/>
              <a:t> jako je např. adrenalin a noradrenalin. Beta-blokátory ovšem tyto receptory zablokují. </a:t>
            </a:r>
          </a:p>
          <a:p>
            <a:r>
              <a:rPr lang="cs-CZ" dirty="0"/>
              <a:t>zpomalují srdeční akci, snižují namáhání srdeční svaloviny a spotřebu kyslíku srdečním svalem. </a:t>
            </a:r>
          </a:p>
          <a:p>
            <a:r>
              <a:rPr lang="cs-CZ" dirty="0"/>
              <a:t>u pacientů s onemocněním srdce významně snižují riziko vzniku nebezpečných poruch rytmu.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78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beta blokátorů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Acebutolol</a:t>
            </a:r>
            <a:r>
              <a:rPr lang="cs-CZ" dirty="0"/>
              <a:t> - např. léky </a:t>
            </a:r>
            <a:r>
              <a:rPr lang="cs-CZ" dirty="0" err="1">
                <a:hlinkClick r:id="rId2"/>
              </a:rPr>
              <a:t>Acecor</a:t>
            </a:r>
            <a:r>
              <a:rPr lang="cs-CZ" dirty="0"/>
              <a:t> a </a:t>
            </a:r>
            <a:r>
              <a:rPr lang="cs-CZ" dirty="0" err="1">
                <a:hlinkClick r:id="rId3"/>
              </a:rPr>
              <a:t>Sectral</a:t>
            </a:r>
            <a:endParaRPr lang="cs-CZ" dirty="0"/>
          </a:p>
          <a:p>
            <a:r>
              <a:rPr lang="cs-CZ" b="1" dirty="0" err="1"/>
              <a:t>Betaxolol</a:t>
            </a:r>
            <a:r>
              <a:rPr lang="cs-CZ" dirty="0"/>
              <a:t> - např. léky </a:t>
            </a:r>
            <a:r>
              <a:rPr lang="cs-CZ" dirty="0" err="1">
                <a:hlinkClick r:id="rId4"/>
              </a:rPr>
              <a:t>Lokren</a:t>
            </a:r>
            <a:r>
              <a:rPr lang="cs-CZ" dirty="0"/>
              <a:t>, </a:t>
            </a:r>
            <a:r>
              <a:rPr lang="cs-CZ" dirty="0" err="1">
                <a:hlinkClick r:id="rId5"/>
              </a:rPr>
              <a:t>Betaxa</a:t>
            </a:r>
            <a:r>
              <a:rPr lang="cs-CZ" dirty="0"/>
              <a:t>, </a:t>
            </a:r>
            <a:r>
              <a:rPr lang="cs-CZ" dirty="0" err="1">
                <a:hlinkClick r:id="rId6"/>
              </a:rPr>
              <a:t>Betaxolol</a:t>
            </a:r>
            <a:r>
              <a:rPr lang="cs-CZ" dirty="0"/>
              <a:t> a další</a:t>
            </a:r>
          </a:p>
          <a:p>
            <a:r>
              <a:rPr lang="cs-CZ" b="1" dirty="0" err="1"/>
              <a:t>Bisoprolol</a:t>
            </a:r>
            <a:r>
              <a:rPr lang="cs-CZ" b="1" dirty="0"/>
              <a:t> </a:t>
            </a:r>
            <a:r>
              <a:rPr lang="cs-CZ" dirty="0"/>
              <a:t>- např. léky </a:t>
            </a:r>
            <a:r>
              <a:rPr lang="cs-CZ" dirty="0" err="1">
                <a:hlinkClick r:id="rId7"/>
              </a:rPr>
              <a:t>Concor</a:t>
            </a:r>
            <a:r>
              <a:rPr lang="cs-CZ" dirty="0"/>
              <a:t>, </a:t>
            </a:r>
            <a:r>
              <a:rPr lang="cs-CZ" dirty="0" err="1">
                <a:hlinkClick r:id="rId8"/>
              </a:rPr>
              <a:t>Bisocard</a:t>
            </a:r>
            <a:r>
              <a:rPr lang="cs-CZ" dirty="0"/>
              <a:t>, </a:t>
            </a:r>
            <a:r>
              <a:rPr lang="cs-CZ" dirty="0" err="1">
                <a:hlinkClick r:id="rId9"/>
              </a:rPr>
              <a:t>Bisoprolol</a:t>
            </a:r>
            <a:r>
              <a:rPr lang="cs-CZ" dirty="0"/>
              <a:t>, </a:t>
            </a:r>
            <a:r>
              <a:rPr lang="cs-CZ" dirty="0" err="1">
                <a:hlinkClick r:id="rId10"/>
              </a:rPr>
              <a:t>Rivocor</a:t>
            </a:r>
            <a:r>
              <a:rPr lang="cs-CZ" dirty="0"/>
              <a:t> a další</a:t>
            </a:r>
          </a:p>
          <a:p>
            <a:r>
              <a:rPr lang="cs-CZ" b="1" dirty="0" err="1"/>
              <a:t>Carvedilol</a:t>
            </a:r>
            <a:r>
              <a:rPr lang="cs-CZ" b="1" dirty="0"/>
              <a:t> </a:t>
            </a:r>
            <a:r>
              <a:rPr lang="cs-CZ" dirty="0"/>
              <a:t>-např. léky </a:t>
            </a:r>
            <a:r>
              <a:rPr lang="cs-CZ" dirty="0" err="1">
                <a:hlinkClick r:id="rId11"/>
              </a:rPr>
              <a:t>Atram</a:t>
            </a:r>
            <a:r>
              <a:rPr lang="cs-CZ" dirty="0"/>
              <a:t>, </a:t>
            </a:r>
            <a:r>
              <a:rPr lang="cs-CZ" dirty="0" err="1">
                <a:hlinkClick r:id="rId12"/>
              </a:rPr>
              <a:t>Coryol</a:t>
            </a:r>
            <a:r>
              <a:rPr lang="cs-CZ" dirty="0"/>
              <a:t>, </a:t>
            </a:r>
            <a:r>
              <a:rPr lang="cs-CZ" dirty="0" err="1">
                <a:hlinkClick r:id="rId13"/>
              </a:rPr>
              <a:t>Carvedilol</a:t>
            </a:r>
            <a:r>
              <a:rPr lang="cs-CZ" dirty="0"/>
              <a:t>, </a:t>
            </a:r>
            <a:r>
              <a:rPr lang="cs-CZ" dirty="0" err="1">
                <a:hlinkClick r:id="rId14"/>
              </a:rPr>
              <a:t>Dilatrend</a:t>
            </a:r>
            <a:r>
              <a:rPr lang="cs-CZ" dirty="0"/>
              <a:t> a další</a:t>
            </a:r>
          </a:p>
          <a:p>
            <a:r>
              <a:rPr lang="cs-CZ" b="1" dirty="0" err="1"/>
              <a:t>Celiprolol</a:t>
            </a:r>
            <a:r>
              <a:rPr lang="cs-CZ" dirty="0"/>
              <a:t> - např. léky </a:t>
            </a:r>
            <a:r>
              <a:rPr lang="cs-CZ" dirty="0" err="1">
                <a:hlinkClick r:id="rId15"/>
              </a:rPr>
              <a:t>Tenoloc</a:t>
            </a:r>
            <a:r>
              <a:rPr lang="cs-CZ" dirty="0"/>
              <a:t> a </a:t>
            </a:r>
            <a:r>
              <a:rPr lang="cs-CZ" dirty="0" err="1">
                <a:hlinkClick r:id="rId16"/>
              </a:rPr>
              <a:t>Celiprolol</a:t>
            </a:r>
            <a:endParaRPr lang="cs-CZ" dirty="0"/>
          </a:p>
          <a:p>
            <a:r>
              <a:rPr lang="cs-CZ" b="1" dirty="0" err="1"/>
              <a:t>Metoprolol</a:t>
            </a:r>
            <a:r>
              <a:rPr lang="cs-CZ" dirty="0"/>
              <a:t> - např. léky </a:t>
            </a:r>
            <a:r>
              <a:rPr lang="cs-CZ" dirty="0" err="1">
                <a:hlinkClick r:id="rId17"/>
              </a:rPr>
              <a:t>Betaloc</a:t>
            </a:r>
            <a:r>
              <a:rPr lang="cs-CZ" dirty="0"/>
              <a:t>, </a:t>
            </a:r>
            <a:r>
              <a:rPr lang="cs-CZ" dirty="0" err="1">
                <a:hlinkClick r:id="rId18"/>
              </a:rPr>
              <a:t>Egilok</a:t>
            </a:r>
            <a:r>
              <a:rPr lang="cs-CZ" dirty="0"/>
              <a:t>, </a:t>
            </a:r>
            <a:r>
              <a:rPr lang="cs-CZ" dirty="0" err="1">
                <a:hlinkClick r:id="rId19"/>
              </a:rPr>
              <a:t>Vasocardin</a:t>
            </a:r>
            <a:r>
              <a:rPr lang="cs-CZ" dirty="0"/>
              <a:t> a další</a:t>
            </a:r>
          </a:p>
          <a:p>
            <a:r>
              <a:rPr lang="cs-CZ" b="1" dirty="0" err="1"/>
              <a:t>Nebivolol</a:t>
            </a:r>
            <a:r>
              <a:rPr lang="cs-CZ" b="1" dirty="0"/>
              <a:t> </a:t>
            </a:r>
            <a:r>
              <a:rPr lang="cs-CZ" dirty="0"/>
              <a:t>- např. léky </a:t>
            </a:r>
            <a:r>
              <a:rPr lang="cs-CZ" dirty="0" err="1">
                <a:hlinkClick r:id="rId20"/>
              </a:rPr>
              <a:t>Nebilet</a:t>
            </a:r>
            <a:r>
              <a:rPr lang="cs-CZ" dirty="0"/>
              <a:t> a </a:t>
            </a:r>
            <a:r>
              <a:rPr lang="cs-CZ" dirty="0" err="1">
                <a:hlinkClick r:id="rId21"/>
              </a:rPr>
              <a:t>Nebivolol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315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sartany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Inhibitory </a:t>
            </a:r>
            <a:r>
              <a:rPr lang="cs-CZ" dirty="0" err="1"/>
              <a:t>angiotenzinu</a:t>
            </a:r>
            <a:r>
              <a:rPr lang="cs-CZ" dirty="0"/>
              <a:t> II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– blokují typ AT1 receptoru pro </a:t>
            </a:r>
            <a:r>
              <a:rPr lang="cs-CZ" dirty="0" err="1"/>
              <a:t>angiotenzin</a:t>
            </a:r>
            <a:r>
              <a:rPr lang="cs-CZ" dirty="0"/>
              <a:t> II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losartan</a:t>
            </a:r>
            <a:r>
              <a:rPr lang="cs-CZ" dirty="0"/>
              <a:t>, </a:t>
            </a:r>
            <a:r>
              <a:rPr lang="cs-CZ" dirty="0" err="1"/>
              <a:t>eprosartan</a:t>
            </a:r>
            <a:r>
              <a:rPr lang="cs-CZ" dirty="0"/>
              <a:t>, </a:t>
            </a:r>
            <a:r>
              <a:rPr lang="cs-CZ" dirty="0" err="1"/>
              <a:t>valsartan</a:t>
            </a:r>
            <a:r>
              <a:rPr lang="cs-CZ" dirty="0"/>
              <a:t>, </a:t>
            </a:r>
            <a:r>
              <a:rPr lang="cs-CZ" dirty="0" err="1"/>
              <a:t>irbesartan</a:t>
            </a:r>
            <a:r>
              <a:rPr lang="cs-CZ" dirty="0"/>
              <a:t>, </a:t>
            </a:r>
            <a:r>
              <a:rPr lang="cs-CZ" dirty="0" err="1"/>
              <a:t>olmesartan</a:t>
            </a:r>
            <a:r>
              <a:rPr lang="cs-CZ" dirty="0"/>
              <a:t>, </a:t>
            </a:r>
            <a:r>
              <a:rPr lang="cs-CZ" dirty="0" err="1"/>
              <a:t>telmisartan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4356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1932</Words>
  <Application>Microsoft Office PowerPoint</Application>
  <PresentationFormat>Širokoúhlá obrazovka</PresentationFormat>
  <Paragraphs>243</Paragraphs>
  <Slides>43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Motiv Office</vt:lpstr>
      <vt:lpstr>Léčba hypertenze</vt:lpstr>
      <vt:lpstr>Prezentace aplikace PowerPoint</vt:lpstr>
      <vt:lpstr>Farmakologická léčba hypertenze</vt:lpstr>
      <vt:lpstr>ACE-I</vt:lpstr>
      <vt:lpstr>Princip působení ACE je založen na redukci aktivity renin-angiotenzin-aldosteron systému.</vt:lpstr>
      <vt:lpstr>Příklady ACE-I</vt:lpstr>
      <vt:lpstr>Beta blokátory</vt:lpstr>
      <vt:lpstr>Příklady beta blokátorů</vt:lpstr>
      <vt:lpstr>sartany</vt:lpstr>
      <vt:lpstr>Blokátory vápníkových kanálů</vt:lpstr>
      <vt:lpstr>diuretika</vt:lpstr>
      <vt:lpstr>Kombinace antihypertenziv</vt:lpstr>
      <vt:lpstr>Per orální antidiabetika ( PAD)</vt:lpstr>
      <vt:lpstr>Biguanidy – zvyšuje senzitivitu tkání k inzulinu</vt:lpstr>
      <vt:lpstr>Glifloziny</vt:lpstr>
      <vt:lpstr>Glitazony</vt:lpstr>
      <vt:lpstr>Deriváty sulfonylurey</vt:lpstr>
      <vt:lpstr>Doplňky stravy</vt:lpstr>
      <vt:lpstr>V potravinových doplňcích</vt:lpstr>
      <vt:lpstr>vitaminy</vt:lpstr>
      <vt:lpstr>Minerály, železo, antioxidační směsi</vt:lpstr>
      <vt:lpstr>Kreatin</vt:lpstr>
      <vt:lpstr>Karnitin</vt:lpstr>
      <vt:lpstr>karnitin</vt:lpstr>
      <vt:lpstr>HMB hydroxy beta metylbutyrát</vt:lpstr>
      <vt:lpstr>Sportující děti a doplňky ve výživě</vt:lpstr>
      <vt:lpstr>chondroprotektiva</vt:lpstr>
      <vt:lpstr>Myorelaxancia – látky uvolňující nervový systém</vt:lpstr>
      <vt:lpstr>Centrální myorelaxancia</vt:lpstr>
      <vt:lpstr>Periferní myorelaxancia</vt:lpstr>
      <vt:lpstr>Dvoufázové působení periferních myorelaxancií</vt:lpstr>
      <vt:lpstr>Periferní myorelaxancia nelze užít</vt:lpstr>
      <vt:lpstr>Látky ovlivňující kosterní sval jiným mechanismem</vt:lpstr>
      <vt:lpstr>Enzymoterapie –biokatalyzátory - za jednu vteřinu tisíce chemických reakcí</vt:lpstr>
      <vt:lpstr>Co enzymy dělají</vt:lpstr>
      <vt:lpstr>Enzymové preparáty</vt:lpstr>
      <vt:lpstr>Trávící enzymy</vt:lpstr>
      <vt:lpstr>Příklady užití enzymoterapie</vt:lpstr>
      <vt:lpstr>kortikoidy</vt:lpstr>
      <vt:lpstr>Kortikoidy v léčbě astmatu</vt:lpstr>
      <vt:lpstr>bronchodilatancia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Léčba hypertenze</dc:title>
  <dc:creator>Iva</dc:creator>
  <cp:lastModifiedBy>Iva Tomášková</cp:lastModifiedBy>
  <cp:revision>38</cp:revision>
  <dcterms:created xsi:type="dcterms:W3CDTF">2015-03-29T20:23:46Z</dcterms:created>
  <dcterms:modified xsi:type="dcterms:W3CDTF">2021-03-14T20:13:47Z</dcterms:modified>
</cp:coreProperties>
</file>