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8" r:id="rId4"/>
    <p:sldId id="291" r:id="rId5"/>
    <p:sldId id="259" r:id="rId6"/>
    <p:sldId id="261" r:id="rId7"/>
    <p:sldId id="262" r:id="rId8"/>
    <p:sldId id="263" r:id="rId9"/>
    <p:sldId id="264" r:id="rId10"/>
    <p:sldId id="292" r:id="rId11"/>
    <p:sldId id="266" r:id="rId12"/>
    <p:sldId id="272" r:id="rId13"/>
    <p:sldId id="273" r:id="rId14"/>
    <p:sldId id="274" r:id="rId15"/>
    <p:sldId id="275" r:id="rId16"/>
    <p:sldId id="294" r:id="rId17"/>
    <p:sldId id="293" r:id="rId18"/>
    <p:sldId id="278" r:id="rId19"/>
    <p:sldId id="279" r:id="rId20"/>
    <p:sldId id="280" r:id="rId21"/>
    <p:sldId id="281" r:id="rId22"/>
    <p:sldId id="296" r:id="rId23"/>
    <p:sldId id="282" r:id="rId24"/>
    <p:sldId id="283" r:id="rId25"/>
    <p:sldId id="284" r:id="rId26"/>
    <p:sldId id="286" r:id="rId27"/>
    <p:sldId id="295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FE737-E100-43E4-880B-8E01176638F6}" v="1374" dt="2022-09-21T09:24:17.609"/>
    <p1510:client id="{16E746A7-4305-3EB4-98C6-2AAF5A8B7245}" v="3474" dt="2022-09-18T16:32:38.508"/>
    <p1510:client id="{59661EA5-BCB5-0718-925B-A4DD6739D34F}" v="485" dt="2022-09-21T08:00:57.918"/>
    <p1510:client id="{767BE7AB-EEF6-CF1C-A68A-D106337630F0}" v="3182" dt="2022-09-18T18:41:16.117"/>
    <p1510:client id="{A0BA850D-DE8A-863D-B020-B653B88EA849}" v="7" dt="2022-09-18T15:03:28.744"/>
    <p1510:client id="{B2D65C3D-A273-113C-4AF0-ADBCF9C5668F}" v="1193" dt="2022-09-18T15:02:31.800"/>
    <p1510:client id="{CF7F2624-C543-138E-6E8A-48B169DA1990}" v="1505" dt="2022-09-21T18:39:46.3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14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14000"/>
              </a:lnSpc>
              <a:buClrTx/>
              <a:buFontTx/>
              <a:defRPr sz="2400"/>
            </a:lvl3pPr>
            <a:lvl4pPr>
              <a:lnSpc>
                <a:spcPct val="114000"/>
              </a:lnSpc>
              <a:buClrTx/>
              <a:buFontTx/>
              <a:defRPr sz="2400"/>
            </a:lvl4pPr>
            <a:lvl5pPr>
              <a:lnSpc>
                <a:spcPct val="114000"/>
              </a:lnSpc>
              <a:buClrTx/>
              <a:buFontTx/>
              <a:defRPr sz="2400"/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6" y="718711"/>
            <a:ext cx="5220003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8" y="4500000"/>
            <a:ext cx="5220001" cy="1331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0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3" y="4068000"/>
            <a:ext cx="5220001" cy="360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06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6251278" y="4500000"/>
            <a:ext cx="5220001" cy="1331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07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2002" y="4068000"/>
            <a:ext cx="5220001" cy="360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2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25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35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4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5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46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584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9" y="6040794"/>
            <a:ext cx="8555978" cy="5108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3pPr>
            <a:lvl4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4pPr>
            <a:lvl5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5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8247"/>
            <a:ext cx="1132478" cy="59710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cký objekt 5" descr="Grafický 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78" y="2014199"/>
            <a:ext cx="5366646" cy="282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Obrázek 6" descr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56" y="2298932"/>
            <a:ext cx="8725021" cy="226013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10752139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4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9" y="1701505"/>
            <a:ext cx="5220000" cy="4139999"/>
          </a:xfrm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5220000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52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6251278" y="1290515"/>
            <a:ext cx="5220001" cy="271577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4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7735" y="2596844"/>
            <a:ext cx="4125466" cy="3208442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04000" indent="-180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Zástupný symbol pro obrázek 7"/>
          <p:cNvSpPr>
            <a:spLocks noGrp="1"/>
          </p:cNvSpPr>
          <p:nvPr>
            <p:ph type="pic" sz="half" idx="21"/>
          </p:nvPr>
        </p:nvSpPr>
        <p:spPr>
          <a:xfrm>
            <a:off x="729509" y="1665288"/>
            <a:ext cx="6207791" cy="413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Zástupný symbol pro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4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39999" y="1692001"/>
            <a:ext cx="3311526" cy="2230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8" y="4414270"/>
            <a:ext cx="3312002" cy="1427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3" name="Zástupný symbol pro text 5"/>
          <p:cNvSpPr>
            <a:spLocks noGrp="1"/>
          </p:cNvSpPr>
          <p:nvPr>
            <p:ph type="body" sz="quarter" idx="22" hasCustomPrompt="1"/>
          </p:nvPr>
        </p:nvSpPr>
        <p:spPr>
          <a:xfrm>
            <a:off x="4439999" y="4414270"/>
            <a:ext cx="3312001" cy="1427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4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8161200" y="4414270"/>
            <a:ext cx="3312001" cy="1427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5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0725" y="4025136"/>
            <a:ext cx="3311525" cy="2160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76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0475" y="4025136"/>
            <a:ext cx="3311526" cy="2160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77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8161435" y="4025136"/>
            <a:ext cx="3311526" cy="2160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78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4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79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7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9" y="692150"/>
            <a:ext cx="10753202" cy="5139850"/>
          </a:xfrm>
          <a:prstGeom prst="rect">
            <a:avLst/>
          </a:prstGeom>
        </p:spPr>
        <p:txBody>
          <a:bodyPr/>
          <a:lstStyle>
            <a:lvl1pPr marL="0" indent="7200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719999" y="719999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nadpis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9" y="1692001"/>
            <a:ext cx="10753202" cy="41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" name="Obrázek 8" descr="Obrázek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81276" y="6047999"/>
            <a:ext cx="1132478" cy="5976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20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ZwWts_P-Xw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8ftgeABTzI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S8sqqGGXsA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6HYxNV28Vg?start=2&amp;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ysio-pedia.com/Posterior_Cruciate_Ligament" TargetMode="External"/><Relationship Id="rId3" Type="http://schemas.openxmlformats.org/officeDocument/2006/relationships/hyperlink" Target="https://vos.palestra.cz/skripta/kineziologie/7a4a1.htm" TargetMode="External"/><Relationship Id="rId7" Type="http://schemas.openxmlformats.org/officeDocument/2006/relationships/hyperlink" Target="https://www.physio-pedia.com/Eversion_Stress_Test" TargetMode="External"/><Relationship Id="rId2" Type="http://schemas.openxmlformats.org/officeDocument/2006/relationships/hyperlink" Target="https://www.fsps.muni.cz/impact/fyzikalni-terapie-2/proces-hoje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ysio-pedia.com/Anterior_Cruciate_Ligament_(ACL)_Injury" TargetMode="External"/><Relationship Id="rId5" Type="http://schemas.openxmlformats.org/officeDocument/2006/relationships/hyperlink" Target="http://www.ortopedie-traumatologie.cz/Poskozeni-vazu-hlezna-lig-fibulotalarae-et-lig-fibulokalkaneare" TargetMode="External"/><Relationship Id="rId4" Type="http://schemas.openxmlformats.org/officeDocument/2006/relationships/hyperlink" Target="https://www.fsps.muni.cz/impact/vysetrovaci-metody-1/" TargetMode="External"/><Relationship Id="rId9" Type="http://schemas.openxmlformats.org/officeDocument/2006/relationships/hyperlink" Target="https://www.physio-pedia.com/Stress_tests_for_Ankle_ligaments?utm_source=physiopedia&amp;utm_medium=related_articles&amp;utm_campaign=ongoing_intern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Zástupný objekt pre pätu 1"/>
          <p:cNvSpPr txBox="1"/>
          <p:nvPr/>
        </p:nvSpPr>
        <p:spPr>
          <a:xfrm>
            <a:off x="719999" y="6261667"/>
            <a:ext cx="792000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Mgr. Lucie Chytilová, Mgr. Radka Kotlánová, Mgr. Zuzana </a:t>
            </a:r>
            <a:r>
              <a:rPr lang="cs-CZ" dirty="0" err="1"/>
              <a:t>Kršáková</a:t>
            </a:r>
            <a:endParaRPr lang="cs-CZ" dirty="0"/>
          </a:p>
        </p:txBody>
      </p:sp>
      <p:sp>
        <p:nvSpPr>
          <p:cNvPr id="182" name="Zástupný objekt pre číslo snímky 2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83" name="Nadpis 3"/>
          <p:cNvSpPr txBox="1">
            <a:spLocks noGrp="1"/>
          </p:cNvSpPr>
          <p:nvPr>
            <p:ph type="ctrTitle"/>
          </p:nvPr>
        </p:nvSpPr>
        <p:spPr>
          <a:xfrm>
            <a:off x="409346" y="2162345"/>
            <a:ext cx="11363047" cy="195064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r>
              <a:rPr lang="en-US" b="0" dirty="0" err="1"/>
              <a:t>Vyšetření</a:t>
            </a:r>
            <a:r>
              <a:rPr lang="en-US" b="0" dirty="0"/>
              <a:t> </a:t>
            </a:r>
            <a:r>
              <a:rPr lang="en-US" b="0" dirty="0" err="1"/>
              <a:t>fascií</a:t>
            </a:r>
            <a:r>
              <a:rPr lang="en-US" b="0" dirty="0"/>
              <a:t>. </a:t>
            </a:r>
            <a:r>
              <a:rPr lang="en-US" b="0" dirty="0" err="1"/>
              <a:t>Vyšetření</a:t>
            </a:r>
            <a:r>
              <a:rPr lang="en-US" b="0" dirty="0"/>
              <a:t> hypermobility.</a:t>
            </a:r>
            <a:r>
              <a:rPr lang="en-US" b="0" dirty="0">
                <a:ea typeface="+mn-lt"/>
                <a:cs typeface="+mn-lt"/>
              </a:rPr>
              <a:t> </a:t>
            </a:r>
            <a:br>
              <a:rPr lang="en-US" b="0" dirty="0">
                <a:ea typeface="+mn-lt"/>
                <a:cs typeface="+mn-lt"/>
              </a:rPr>
            </a:br>
            <a:r>
              <a:rPr lang="en-US" b="0" dirty="0" err="1">
                <a:ea typeface="+mn-lt"/>
                <a:cs typeface="+mn-lt"/>
              </a:rPr>
              <a:t>Jizva</a:t>
            </a:r>
            <a:r>
              <a:rPr lang="en-US" b="0" dirty="0">
                <a:ea typeface="+mn-lt"/>
                <a:cs typeface="+mn-lt"/>
              </a:rPr>
              <a:t>. </a:t>
            </a:r>
            <a:r>
              <a:rPr lang="en-US" b="0" dirty="0" err="1"/>
              <a:t>Vyšetření</a:t>
            </a:r>
            <a:r>
              <a:rPr lang="en-US" b="0" dirty="0"/>
              <a:t> integrity </a:t>
            </a:r>
            <a:r>
              <a:rPr lang="en-US" b="0" dirty="0" err="1"/>
              <a:t>vazů</a:t>
            </a:r>
            <a:r>
              <a:rPr lang="en-US" b="0" dirty="0"/>
              <a:t>. </a:t>
            </a:r>
          </a:p>
        </p:txBody>
      </p:sp>
      <p:sp>
        <p:nvSpPr>
          <p:cNvPr id="184" name="Podnadpis 4"/>
          <p:cNvSpPr txBox="1">
            <a:spLocks noGrp="1"/>
          </p:cNvSpPr>
          <p:nvPr>
            <p:ph type="subTitle" sz="quarter" idx="1"/>
          </p:nvPr>
        </p:nvSpPr>
        <p:spPr>
          <a:xfrm>
            <a:off x="398501" y="4011298"/>
            <a:ext cx="11361602" cy="6984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lnSpc>
                <a:spcPct val="113999"/>
              </a:lnSpc>
            </a:pPr>
            <a:r>
              <a:rPr lang="en-US" b="1" dirty="0">
                <a:ea typeface="+mn-lt"/>
                <a:cs typeface="+mn-lt"/>
              </a:rPr>
              <a:t>bp4803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Kineziologie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algeziologie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odvozené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techniky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diagnostiky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terapie</a:t>
            </a:r>
            <a:r>
              <a:rPr lang="en-US" dirty="0">
                <a:ea typeface="+mn-lt"/>
                <a:cs typeface="+mn-lt"/>
              </a:rPr>
              <a:t> 1</a:t>
            </a:r>
            <a:endParaRPr lang="cs-CZ" dirty="0"/>
          </a:p>
          <a:p>
            <a:pPr>
              <a:lnSpc>
                <a:spcPct val="113999"/>
              </a:lnSpc>
            </a:pPr>
            <a:endParaRPr lang="en-US" dirty="0">
              <a:ea typeface="+mn-lt"/>
              <a:cs typeface="+mn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87847-E41A-F80F-3117-F7D1095D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 err="1">
                <a:ea typeface="+mn-lt"/>
                <a:cs typeface="+mn-lt"/>
              </a:rPr>
              <a:t>Beighton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score</a:t>
            </a:r>
            <a:endParaRPr lang="cs-CZ" b="0" dirty="0" err="1">
              <a:ea typeface="+mn-lt"/>
              <a:cs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1C4DC0-1D3B-A4CC-ED11-DA31EF71D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14" y="1574058"/>
            <a:ext cx="5594630" cy="4280137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/>
            <a:r>
              <a:rPr lang="cs-CZ" b="1" dirty="0"/>
              <a:t>Hodnocení:</a:t>
            </a:r>
            <a:r>
              <a:rPr lang="cs-CZ" dirty="0"/>
              <a:t> každý pozitivní manévr za 1b (1.- 4. vyšetřujeme na levé a pravé končetině, předklon pouze za 1 bod)</a:t>
            </a:r>
            <a:endParaRPr lang="en-US" dirty="0">
              <a:ea typeface="+mn-lt"/>
              <a:cs typeface="+mn-lt"/>
            </a:endParaRPr>
          </a:p>
          <a:p>
            <a:pPr marL="575945" lvl="1" indent="-251460"/>
            <a:r>
              <a:rPr lang="cs-CZ" dirty="0"/>
              <a:t>0-2b - není hypermobilita</a:t>
            </a:r>
            <a:endParaRPr lang="en-US" dirty="0">
              <a:ea typeface="+mn-lt"/>
              <a:cs typeface="+mn-lt"/>
            </a:endParaRPr>
          </a:p>
          <a:p>
            <a:pPr marL="575945" lvl="1" indent="-251460"/>
            <a:r>
              <a:rPr lang="cs-CZ" dirty="0"/>
              <a:t>3-4b - střední hypermobilita</a:t>
            </a:r>
            <a:endParaRPr lang="en-US">
              <a:ea typeface="+mn-lt"/>
              <a:cs typeface="+mn-lt"/>
            </a:endParaRPr>
          </a:p>
          <a:p>
            <a:pPr marL="575945" lvl="1" indent="-251460"/>
            <a:r>
              <a:rPr lang="cs-CZ" dirty="0"/>
              <a:t>5-9b - výrazná hypermobilita</a:t>
            </a:r>
            <a:endParaRPr lang="en-US" dirty="0">
              <a:ea typeface="+mn-lt"/>
              <a:cs typeface="+mn-lt"/>
            </a:endParaRPr>
          </a:p>
          <a:p>
            <a:pPr marL="251460" indent="-179705"/>
            <a:r>
              <a:rPr lang="cs-CZ" dirty="0"/>
              <a:t>Provedení: </a:t>
            </a:r>
            <a:r>
              <a:rPr lang="cs-CZ" dirty="0">
                <a:hlinkClick r:id="rId2"/>
              </a:rPr>
              <a:t>https://www.youtube.com/watch?v=ZwWts_P-Xws</a:t>
            </a:r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3FAAE911-73B2-24AB-C473-4D039A8A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66" y="2125931"/>
            <a:ext cx="4378170" cy="30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709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6BF79-2A6E-393E-45CC-C7C44CA9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89"/>
            <a:ext cx="10753202" cy="451578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Jizva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690EDB-5E72-F452-C79F-EBA78C5B0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12" y="1115203"/>
            <a:ext cx="5972267" cy="5466507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Wingdings,Sans-Serif"/>
              <a:buChar char="§"/>
            </a:pPr>
            <a:r>
              <a:rPr lang="cs-CZ" dirty="0">
                <a:latin typeface="Calibri"/>
                <a:ea typeface="+mn-lt"/>
                <a:cs typeface="Calibri"/>
              </a:rPr>
              <a:t>Povrchové X hluboké</a:t>
            </a: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Wingdings,Sans-Serif"/>
              <a:buChar char="§"/>
            </a:pPr>
            <a:r>
              <a:rPr lang="cs-CZ" dirty="0">
                <a:latin typeface="Calibri"/>
                <a:cs typeface="Calibri"/>
              </a:rPr>
              <a:t>Akutní X chronické</a:t>
            </a:r>
            <a:br>
              <a:rPr lang="cs-CZ" dirty="0">
                <a:latin typeface="Calibri"/>
                <a:cs typeface="Calibri"/>
              </a:rPr>
            </a:br>
            <a:endParaRPr lang="cs-CZ" dirty="0">
              <a:latin typeface="Calibri"/>
              <a:cs typeface="Calibri"/>
            </a:endParaRPr>
          </a:p>
          <a:p>
            <a:pPr marL="251460" indent="-179705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cs-CZ" u="sng" dirty="0">
                <a:latin typeface="Calibri"/>
                <a:cs typeface="Calibri"/>
              </a:rPr>
              <a:t>Normálně zhojená</a:t>
            </a:r>
            <a:r>
              <a:rPr lang="cs-CZ" dirty="0">
                <a:latin typeface="Calibri"/>
                <a:cs typeface="Calibri"/>
              </a:rPr>
              <a:t> - jemná, pevná, bledě růžová, nepřesahuje úroveň kůže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500"/>
              </a:spcBef>
              <a:buFont typeface="Wingdings,Sans-Serif"/>
              <a:buChar char="§"/>
            </a:pPr>
            <a:r>
              <a:rPr lang="cs-CZ" u="sng" dirty="0">
                <a:latin typeface="Calibri"/>
                <a:cs typeface="Calibri"/>
              </a:rPr>
              <a:t>Patologická</a:t>
            </a:r>
            <a:r>
              <a:rPr lang="cs-CZ" dirty="0">
                <a:latin typeface="Calibri"/>
                <a:cs typeface="Calibri"/>
              </a:rPr>
              <a:t> - atrofická, hypertrofická nebo keloidní - odchylka od typického hojení</a:t>
            </a:r>
            <a:br>
              <a:rPr lang="cs-CZ" dirty="0">
                <a:latin typeface="Calibri"/>
                <a:cs typeface="Calibri"/>
              </a:rPr>
            </a:br>
            <a:endParaRPr lang="en-US" dirty="0">
              <a:ea typeface="+mn-lt"/>
              <a:cs typeface="+mn-lt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b="1" dirty="0">
                <a:latin typeface="Calibri"/>
                <a:cs typeface="Calibri"/>
              </a:rPr>
              <a:t>Atrofická jizva </a:t>
            </a:r>
            <a:r>
              <a:rPr lang="cs-CZ" dirty="0">
                <a:latin typeface="Calibri"/>
                <a:cs typeface="Calibri"/>
              </a:rPr>
              <a:t>- křehká, bledá, snížená mechanická a teplotní odolnost, v oblasti původního traumatu, vznik - snížená produkce kolagenu a redukce ukládání matrix při poruše rovnováhy mezi anabolickými a katabolickými procesy hojení</a:t>
            </a:r>
            <a:endParaRPr lang="en-US" dirty="0">
              <a:ea typeface="+mn-lt"/>
              <a:cs typeface="+mn-lt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b="1" dirty="0">
                <a:latin typeface="Calibri"/>
                <a:cs typeface="Calibri"/>
              </a:rPr>
              <a:t>Hypertrofická jizva</a:t>
            </a:r>
            <a:r>
              <a:rPr lang="cs-CZ" dirty="0">
                <a:latin typeface="Calibri"/>
                <a:cs typeface="Calibri"/>
              </a:rPr>
              <a:t> - vypouklá, růžově červená, vyvýšená nad okolí kůže, ztluštělá, v oblasti původního traumatu, následek porušení mezi </a:t>
            </a:r>
            <a:r>
              <a:rPr lang="cs-CZ" dirty="0" err="1">
                <a:latin typeface="Calibri"/>
                <a:cs typeface="Calibri"/>
              </a:rPr>
              <a:t>katabol</a:t>
            </a:r>
            <a:r>
              <a:rPr lang="cs-CZ" dirty="0">
                <a:latin typeface="Calibri"/>
                <a:cs typeface="Calibri"/>
              </a:rPr>
              <a:t>. a </a:t>
            </a:r>
            <a:r>
              <a:rPr lang="cs-CZ" dirty="0" err="1">
                <a:latin typeface="Calibri"/>
                <a:cs typeface="Calibri"/>
              </a:rPr>
              <a:t>anabol</a:t>
            </a:r>
            <a:r>
              <a:rPr lang="cs-CZ" dirty="0">
                <a:latin typeface="Calibri"/>
                <a:cs typeface="Calibri"/>
              </a:rPr>
              <a:t>. ději ve prospěch anabolických</a:t>
            </a:r>
            <a:endParaRPr lang="en-US" dirty="0">
              <a:ea typeface="+mn-lt"/>
              <a:cs typeface="+mn-lt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b="1" dirty="0">
                <a:latin typeface="Calibri"/>
                <a:cs typeface="Calibri"/>
              </a:rPr>
              <a:t>Keloidní jizva (keloid)</a:t>
            </a:r>
            <a:r>
              <a:rPr lang="cs-CZ" dirty="0">
                <a:latin typeface="Calibri"/>
                <a:cs typeface="Calibri"/>
              </a:rPr>
              <a:t> - vypouklá, nachově červená, svědivá, výrazně vyvýšena oproti okolí, často zasahuje mimo původní oblast traumatu, často nepříjemně pálí/svědí/bolí, kosmetický problém, vzniká při abnormální depozici kolagenu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endParaRPr lang="cs-CZ" dirty="0"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CCE435-F970-C9C9-C9E0-0F69A163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132" y="451490"/>
            <a:ext cx="2380852" cy="317749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5765DA-1C3B-E10E-E0A8-FC11236D7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696" y="1789845"/>
            <a:ext cx="2379209" cy="200937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Obrázek 5" descr="Obsah obrázku tetování, zavřít&#10;&#10;Popis se vygeneroval automaticky.">
            <a:extLst>
              <a:ext uri="{FF2B5EF4-FFF2-40B4-BE49-F238E27FC236}">
                <a16:creationId xmlns:a16="http://schemas.microsoft.com/office/drawing/2014/main" id="{BD083A0F-8C72-C587-0698-EB91D2B1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458" y="4244869"/>
            <a:ext cx="2886624" cy="1895144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20E7409A-8BEE-EF2F-15B7-681955409988}"/>
              </a:ext>
            </a:extLst>
          </p:cNvPr>
          <p:cNvSpPr txBox="1"/>
          <p:nvPr/>
        </p:nvSpPr>
        <p:spPr>
          <a:xfrm>
            <a:off x="7240793" y="6192138"/>
            <a:ext cx="2892096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https://fineartamerica.com/featured/1-keloid-scar-dr-ma-ansaryscience-photo-library.html</a:t>
            </a:r>
            <a:endParaRPr lang="cs-CZ" sz="800">
              <a:cs typeface="Calibri"/>
            </a:endParaRPr>
          </a:p>
        </p:txBody>
      </p:sp>
      <p:sp>
        <p:nvSpPr>
          <p:cNvPr id="8" name="TextovéPole 3">
            <a:extLst>
              <a:ext uri="{FF2B5EF4-FFF2-40B4-BE49-F238E27FC236}">
                <a16:creationId xmlns:a16="http://schemas.microsoft.com/office/drawing/2014/main" id="{35CA0A4A-0F43-2F5C-549D-E20994CF2580}"/>
              </a:ext>
            </a:extLst>
          </p:cNvPr>
          <p:cNvSpPr txBox="1"/>
          <p:nvPr/>
        </p:nvSpPr>
        <p:spPr>
          <a:xfrm>
            <a:off x="9342597" y="3206726"/>
            <a:ext cx="27432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https://cz.pinterest.com/pin/392939136210675680/</a:t>
            </a:r>
            <a:endParaRPr lang="cs-CZ" sz="800" dirty="0">
              <a:cs typeface="Calibri"/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8DEDAAB6-3C27-CD19-F726-3F14D86DF2FD}"/>
              </a:ext>
            </a:extLst>
          </p:cNvPr>
          <p:cNvSpPr txBox="1"/>
          <p:nvPr/>
        </p:nvSpPr>
        <p:spPr>
          <a:xfrm>
            <a:off x="6536671" y="3817769"/>
            <a:ext cx="27432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https://orlandoskindoc.com/keloids-hypertrophic-scars/</a:t>
            </a:r>
          </a:p>
        </p:txBody>
      </p:sp>
    </p:spTree>
    <p:extLst>
      <p:ext uri="{BB962C8B-B14F-4D97-AF65-F5344CB8AC3E}">
        <p14:creationId xmlns:p14="http://schemas.microsoft.com/office/powerpoint/2010/main" val="34876831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5BF84-F9CC-B845-E01A-ED401164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Hodnocení a vyšetření jizvy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80C1371-1409-1EEA-8B4F-F8C4A88EBEBB}"/>
              </a:ext>
            </a:extLst>
          </p:cNvPr>
          <p:cNvSpPr>
            <a:spLocks noGrp="1"/>
          </p:cNvSpPr>
          <p:nvPr/>
        </p:nvSpPr>
        <p:spPr>
          <a:xfrm>
            <a:off x="643469" y="1717290"/>
            <a:ext cx="10811896" cy="4908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cs typeface="Calibri"/>
              </a:rPr>
              <a:t>Zajímá nás: </a:t>
            </a:r>
            <a:r>
              <a:rPr lang="cs-CZ" sz="2400" b="1" dirty="0">
                <a:cs typeface="Calibri"/>
              </a:rPr>
              <a:t>typ jizvy, stáří, lokalizace, kontura, změny barvy a pigmentace, jak u pacienta probíhá hojení jizev celkově, bolest/ svědění/pálení či jiné změny citlivosti v oblasti jizvy (snížení nebo zvýšení), edém/lymfedém, infekce, </a:t>
            </a:r>
            <a:r>
              <a:rPr lang="cs-CZ" sz="2400" b="1" dirty="0" err="1">
                <a:cs typeface="Calibri"/>
              </a:rPr>
              <a:t>fční</a:t>
            </a:r>
            <a:r>
              <a:rPr lang="cs-CZ" sz="2400" b="1" dirty="0">
                <a:cs typeface="Calibri"/>
              </a:rPr>
              <a:t> omezení v důsledku jizvy</a:t>
            </a:r>
          </a:p>
          <a:p>
            <a:r>
              <a:rPr lang="cs-CZ" sz="2400" dirty="0">
                <a:cs typeface="Calibri"/>
              </a:rPr>
              <a:t>Vancouver </a:t>
            </a:r>
            <a:r>
              <a:rPr lang="cs-CZ" sz="2400" dirty="0" err="1">
                <a:cs typeface="Calibri"/>
              </a:rPr>
              <a:t>Scar</a:t>
            </a:r>
            <a:r>
              <a:rPr lang="cs-CZ" sz="2400" dirty="0">
                <a:cs typeface="Calibri"/>
              </a:rPr>
              <a:t> </a:t>
            </a:r>
            <a:r>
              <a:rPr lang="cs-CZ" sz="2400" dirty="0" err="1">
                <a:cs typeface="Calibri"/>
              </a:rPr>
              <a:t>Scale</a:t>
            </a:r>
            <a:r>
              <a:rPr lang="cs-CZ" sz="2400" dirty="0">
                <a:cs typeface="Calibri"/>
              </a:rPr>
              <a:t> - hodnotí:</a:t>
            </a:r>
          </a:p>
          <a:p>
            <a:pPr lvl="1"/>
            <a:r>
              <a:rPr lang="cs-CZ" dirty="0">
                <a:cs typeface="Calibri"/>
              </a:rPr>
              <a:t>Pigmentaci</a:t>
            </a:r>
          </a:p>
          <a:p>
            <a:pPr lvl="1"/>
            <a:r>
              <a:rPr lang="cs-CZ" dirty="0">
                <a:cs typeface="Calibri"/>
              </a:rPr>
              <a:t>Pružnost</a:t>
            </a:r>
          </a:p>
          <a:p>
            <a:pPr lvl="1"/>
            <a:r>
              <a:rPr lang="cs-CZ" dirty="0">
                <a:cs typeface="Calibri"/>
              </a:rPr>
              <a:t>Výšku jizvy</a:t>
            </a:r>
          </a:p>
          <a:p>
            <a:pPr lvl="1"/>
            <a:r>
              <a:rPr lang="cs-CZ" dirty="0" err="1">
                <a:cs typeface="Calibri"/>
              </a:rPr>
              <a:t>Vaskularitu</a:t>
            </a:r>
            <a:r>
              <a:rPr lang="cs-CZ" dirty="0">
                <a:cs typeface="Calibri"/>
              </a:rPr>
              <a:t> (barvu) jizvy</a:t>
            </a:r>
          </a:p>
          <a:p>
            <a:pPr lvl="1"/>
            <a:r>
              <a:rPr lang="cs-CZ" dirty="0">
                <a:cs typeface="Calibri"/>
              </a:rPr>
              <a:t>bolest a svědění</a:t>
            </a:r>
          </a:p>
          <a:p>
            <a:r>
              <a:rPr lang="cs-CZ" b="1" dirty="0">
                <a:cs typeface="Calibri"/>
              </a:rPr>
              <a:t>Palpační vyšetření </a:t>
            </a:r>
            <a:r>
              <a:rPr lang="cs-CZ" b="1" dirty="0" err="1">
                <a:cs typeface="Calibri"/>
              </a:rPr>
              <a:t>posunlivosti</a:t>
            </a:r>
            <a:r>
              <a:rPr lang="cs-CZ" b="1" dirty="0">
                <a:cs typeface="Calibri"/>
              </a:rPr>
              <a:t> a protažitelnosti jizvy</a:t>
            </a:r>
            <a:r>
              <a:rPr lang="cs-CZ" dirty="0">
                <a:cs typeface="Calibri"/>
              </a:rPr>
              <a:t> - stejné jako měkké tkáně</a:t>
            </a:r>
          </a:p>
        </p:txBody>
      </p: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72090D27-5C01-7A27-770B-0ACEFB43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70" y="3573934"/>
            <a:ext cx="6253212" cy="19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86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A46E7-ACD8-084F-25FA-6F397FFE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Terapie jizvy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FFC5FE-607F-A1A0-2C49-D9C94D23E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77500" lnSpcReduction="20000"/>
          </a:bodyPr>
          <a:lstStyle/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Jizvu ošetřujeme co nejdřív, vždy až po odstranění sterilního krytí</a:t>
            </a:r>
          </a:p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Jizvy v oblasti břicha lze ošetřovat i dříve (přiložení rukou plošně a lehkým tlakem, prodýchání do oblasti jizvy, zejména při změnách polohy)</a:t>
            </a:r>
          </a:p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První týdny se vyhýbáme delšímu kontaktu s vodou – pouze jemně osprchovat, dobře vysušit</a:t>
            </a:r>
          </a:p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6-8 týdnů trvá zhojení jizvy do pevnosti na cca 30-40% max. pevnosti = nutné šetrné ošetření, nepřetěžovat oblast jizvy</a:t>
            </a:r>
          </a:p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Po zhojení rány, vypadnutí strupů a vytažení stehů - promazávání jizvy (neparfemované krémy, oleje na jizvu, modrá indulona, nesolené sádlo...), jizva by neměla vyschnout, strupy cíleně neodstraňujeme!</a:t>
            </a:r>
          </a:p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Jizvu do jejího zhojení chráníme před slunečním zářením (cca 3 měsíce)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ea typeface="+mn-lt"/>
                <a:cs typeface="+mn-lt"/>
              </a:rPr>
              <a:t>Manuálně ošetřujeme nejlépe na sucho (před namazáním), ideálně 3-6 měsíců po vzniku jizvy, 1-2x denně, 5-15 minut; starší aktivní jizvy ošetřujeme i po letech - vždy přístup individuálně</a:t>
            </a:r>
            <a:endParaRPr lang="en-US" dirty="0"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9225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B6153-336B-4C5E-4788-980BE46E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Terapie jizvy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15398D-7A29-1BA7-BDCD-C59DBD87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718276"/>
            <a:ext cx="10753202" cy="4577932"/>
          </a:xfrm>
        </p:spPr>
        <p:txBody>
          <a:bodyPr lIns="0" tIns="0" rIns="0" bIns="0" anchor="t">
            <a:normAutofit fontScale="85000" lnSpcReduction="20000"/>
          </a:bodyPr>
          <a:lstStyle/>
          <a:p>
            <a:pPr marL="251460" indent="-179705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latin typeface="Calibri"/>
                <a:cs typeface="Calibri"/>
              </a:rPr>
              <a:t>Měkké techniky - stejně jako u ošetření měkkých tkání čekáme na </a:t>
            </a:r>
            <a:r>
              <a:rPr lang="cs-CZ" dirty="0" err="1">
                <a:latin typeface="Calibri"/>
                <a:cs typeface="Calibri"/>
              </a:rPr>
              <a:t>release</a:t>
            </a:r>
            <a:r>
              <a:rPr lang="cs-CZ" dirty="0">
                <a:latin typeface="Calibri"/>
                <a:cs typeface="Calibri"/>
              </a:rPr>
              <a:t> fenomén (fenomén tání)</a:t>
            </a:r>
            <a:endParaRPr lang="en-US" dirty="0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Ošetření okolních tkání - plošné kruhy v oblasti nad/pod jizvou, </a:t>
            </a:r>
            <a:r>
              <a:rPr lang="cs-CZ" dirty="0" err="1">
                <a:latin typeface="Calibri"/>
                <a:cs typeface="Calibri"/>
              </a:rPr>
              <a:t>míčkování</a:t>
            </a:r>
            <a:endParaRPr lang="cs-CZ" dirty="0" err="1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Ošetření po vrstvách - kůže/podkoží, poté hlouběji - kroužení vedle jizvy i v jizvě</a:t>
            </a:r>
            <a:endParaRPr lang="en-US" dirty="0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C/S hmaty</a:t>
            </a:r>
            <a:endParaRPr lang="en-US" dirty="0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Protažení jizvy v její délce</a:t>
            </a:r>
            <a:endParaRPr lang="en-US" dirty="0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"Nadzvednutí" jizvy (štípání)</a:t>
            </a:r>
            <a:endParaRPr lang="en-US" dirty="0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NIKDY neroztahujeme okraje jizvy od sebe, naopak!</a:t>
            </a:r>
            <a:endParaRPr lang="en-US" dirty="0">
              <a:ea typeface="+mn-lt"/>
              <a:cs typeface="+mn-lt"/>
            </a:endParaRPr>
          </a:p>
          <a:p>
            <a:pPr marL="575945" lvl="1" indent="-251460">
              <a:lnSpc>
                <a:spcPct val="90000"/>
              </a:lnSpc>
              <a:spcBef>
                <a:spcPts val="5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U starších jizev špatně </a:t>
            </a:r>
            <a:r>
              <a:rPr lang="cs-CZ" dirty="0" err="1">
                <a:latin typeface="Calibri"/>
                <a:cs typeface="Calibri"/>
              </a:rPr>
              <a:t>posunlivých</a:t>
            </a:r>
            <a:r>
              <a:rPr lang="cs-CZ" dirty="0">
                <a:latin typeface="Calibri"/>
                <a:cs typeface="Calibri"/>
              </a:rPr>
              <a:t> vůči spodině možno využít např. baňkování/</a:t>
            </a:r>
            <a:br>
              <a:rPr lang="cs-CZ" dirty="0">
                <a:latin typeface="Calibri"/>
                <a:cs typeface="Calibri"/>
              </a:rPr>
            </a:br>
            <a:r>
              <a:rPr lang="cs-CZ" dirty="0" err="1">
                <a:latin typeface="Calibri"/>
                <a:cs typeface="Calibri"/>
              </a:rPr>
              <a:t>flossband</a:t>
            </a:r>
            <a:endParaRPr lang="cs-CZ" dirty="0" err="1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Otužování jizvy - zvykání si na mechanické a termické podněty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Laser (podpora hojení - dodání energie tkáním v energetickém deficitu)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cs-CZ" dirty="0" err="1">
                <a:latin typeface="Calibri"/>
                <a:cs typeface="Calibri"/>
              </a:rPr>
              <a:t>Kinesiotaping</a:t>
            </a:r>
            <a:endParaRPr lang="cs-CZ" dirty="0" err="1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cs-CZ" dirty="0">
                <a:latin typeface="Calibri"/>
                <a:cs typeface="Calibri"/>
              </a:rPr>
              <a:t>Možná aplikace produktů na bází silikonu – gely, náplasti...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endParaRPr lang="cs-CZ" dirty="0"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90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A4A17D54-86B0-7E5A-4D33-8518F23A6B1B}"/>
              </a:ext>
            </a:extLst>
          </p:cNvPr>
          <p:cNvSpPr txBox="1"/>
          <p:nvPr/>
        </p:nvSpPr>
        <p:spPr>
          <a:xfrm>
            <a:off x="5318673" y="3771595"/>
            <a:ext cx="27432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https://cz.pinterest.com/pin/408912841149592015/</a:t>
            </a:r>
            <a:endParaRPr lang="cs-CZ" sz="800">
              <a:cs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B8B797-4E60-48E4-C0A2-3C8D4202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48" y="242558"/>
            <a:ext cx="3527394" cy="3527394"/>
          </a:xfrm>
          <a:prstGeom prst="rect">
            <a:avLst/>
          </a:prstGeom>
        </p:spPr>
      </p:pic>
      <p:pic>
        <p:nvPicPr>
          <p:cNvPr id="4" name="Obrázek 3" descr="Obsah obrázku osoba, interiér, ruka, slipy&#10;&#10;Popis se vygeneroval automaticky.">
            <a:extLst>
              <a:ext uri="{FF2B5EF4-FFF2-40B4-BE49-F238E27FC236}">
                <a16:creationId xmlns:a16="http://schemas.microsoft.com/office/drawing/2014/main" id="{B11F0293-0F7F-9995-4FD8-6EE646E2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3" y="3547010"/>
            <a:ext cx="4503937" cy="253438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2EFAAB3-3FEC-E610-909F-59EF48CE911E}"/>
              </a:ext>
            </a:extLst>
          </p:cNvPr>
          <p:cNvSpPr txBox="1"/>
          <p:nvPr/>
        </p:nvSpPr>
        <p:spPr>
          <a:xfrm>
            <a:off x="835340" y="6128153"/>
            <a:ext cx="274320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http://www.fyziokubesova.cz/view.php?nazevclanku=techniky-mekkych-tkani&amp;cisloclanku=5&amp;rstema=1&amp;item=4</a:t>
            </a:r>
            <a:endParaRPr lang="cs-CZ" sz="800" dirty="0">
              <a:cs typeface="Calibri"/>
            </a:endParaRPr>
          </a:p>
        </p:txBody>
      </p:sp>
      <p:pic>
        <p:nvPicPr>
          <p:cNvPr id="6" name="Obrázek 5" descr="Obsah obrázku osoba, interiér&#10;&#10;Popis se vygeneroval automaticky.">
            <a:extLst>
              <a:ext uri="{FF2B5EF4-FFF2-40B4-BE49-F238E27FC236}">
                <a16:creationId xmlns:a16="http://schemas.microsoft.com/office/drawing/2014/main" id="{25E418C7-3E71-0466-D58A-E60BD9D4F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95" y="298068"/>
            <a:ext cx="4444752" cy="28212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E73689F-4464-BA8C-4DD6-FDB11A770C84}"/>
              </a:ext>
            </a:extLst>
          </p:cNvPr>
          <p:cNvSpPr txBox="1"/>
          <p:nvPr/>
        </p:nvSpPr>
        <p:spPr>
          <a:xfrm>
            <a:off x="1399242" y="3162739"/>
            <a:ext cx="27432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https://www.balneolipa.cz/fyz-04.php</a:t>
            </a:r>
            <a:endParaRPr lang="cs-CZ" sz="800">
              <a:cs typeface="Calibri"/>
            </a:endParaRPr>
          </a:p>
        </p:txBody>
      </p:sp>
      <p:pic>
        <p:nvPicPr>
          <p:cNvPr id="8" name="Obrázek 7" descr="Obsah obrázku osoba, interiér&#10;&#10;Popis se vygeneroval automaticky.">
            <a:extLst>
              <a:ext uri="{FF2B5EF4-FFF2-40B4-BE49-F238E27FC236}">
                <a16:creationId xmlns:a16="http://schemas.microsoft.com/office/drawing/2014/main" id="{9711D9FF-3B8B-4892-816F-6ABE812DE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691" y="4171766"/>
            <a:ext cx="3349840" cy="22356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02A2336-EAD2-97DA-FA54-4DFBA9E6BC73}"/>
              </a:ext>
            </a:extLst>
          </p:cNvPr>
          <p:cNvSpPr txBox="1"/>
          <p:nvPr/>
        </p:nvSpPr>
        <p:spPr>
          <a:xfrm>
            <a:off x="5442011" y="6403759"/>
            <a:ext cx="274319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https://texstarchiropractic.com/austin-chiropractor-blog/clinical-study-laser-therapy-controls-osteoarthritis-knee-pain</a:t>
            </a:r>
          </a:p>
        </p:txBody>
      </p:sp>
      <p:pic>
        <p:nvPicPr>
          <p:cNvPr id="10" name="Obrázek 9" descr="Obsah obrázku příslušenství, obvaz&#10;&#10;Popis se vygeneroval automaticky.">
            <a:extLst>
              <a:ext uri="{FF2B5EF4-FFF2-40B4-BE49-F238E27FC236}">
                <a16:creationId xmlns:a16="http://schemas.microsoft.com/office/drawing/2014/main" id="{DF144F69-423F-7F34-8276-BAB41C94C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740" y="363245"/>
            <a:ext cx="3172287" cy="317228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14573F-AE66-6152-1A45-8B748FF121C4}"/>
              </a:ext>
            </a:extLst>
          </p:cNvPr>
          <p:cNvSpPr txBox="1"/>
          <p:nvPr/>
        </p:nvSpPr>
        <p:spPr>
          <a:xfrm>
            <a:off x="8615778" y="3607293"/>
            <a:ext cx="336463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https://foryoumedical.en.made-in-china.com/product/NoQnyIqdlsTb/China-Silicone-Scar-Gel-Sheet-for-Burns-Silicon-Scar-Sheet-Dressing.html</a:t>
            </a:r>
            <a:endParaRPr lang="cs-CZ" sz="800" dirty="0">
              <a:cs typeface="Calibri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AD4322-944A-A7C1-DA83-0E7505CBB1EE}"/>
              </a:ext>
            </a:extLst>
          </p:cNvPr>
          <p:cNvSpPr txBox="1"/>
          <p:nvPr/>
        </p:nvSpPr>
        <p:spPr>
          <a:xfrm>
            <a:off x="8737975" y="6344574"/>
            <a:ext cx="223519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dirty="0">
                <a:ea typeface="+mn-lt"/>
                <a:cs typeface="+mn-lt"/>
              </a:rPr>
              <a:t>https://www.novacare.com/why-choose-us/news-blog/cupping-therapy/</a:t>
            </a:r>
            <a:endParaRPr lang="cs-CZ" sz="800" dirty="0">
              <a:cs typeface="Calibri"/>
            </a:endParaRPr>
          </a:p>
        </p:txBody>
      </p:sp>
      <p:pic>
        <p:nvPicPr>
          <p:cNvPr id="13" name="Obrázek 12" descr="Obsah obrázku osoba, interiér, ruka, modrá&#10;&#10;Popis se vygeneroval automaticky.">
            <a:extLst>
              <a:ext uri="{FF2B5EF4-FFF2-40B4-BE49-F238E27FC236}">
                <a16:creationId xmlns:a16="http://schemas.microsoft.com/office/drawing/2014/main" id="{733C11F7-D654-6339-ED51-1C00F997C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0254" y="4099424"/>
            <a:ext cx="2966928" cy="2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622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6E47F-A07A-1455-7824-C8AF4754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Ošetření jizvy po císařském řezu</a:t>
            </a:r>
          </a:p>
        </p:txBody>
      </p:sp>
      <p:pic>
        <p:nvPicPr>
          <p:cNvPr id="4" name="Online médium 3" title="Péče o jizvu po císařském řezu">
            <a:hlinkClick r:id="" action="ppaction://media"/>
            <a:extLst>
              <a:ext uri="{FF2B5EF4-FFF2-40B4-BE49-F238E27FC236}">
                <a16:creationId xmlns:a16="http://schemas.microsoft.com/office/drawing/2014/main" id="{093ED172-DB49-56D7-28FB-2CDFBF0C01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3173" y="1397658"/>
            <a:ext cx="8022896" cy="49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499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D4F6E3-2A86-0E9D-0C4D-54668F43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9033" y="1157726"/>
            <a:ext cx="1836927" cy="4131242"/>
          </a:xfrm>
        </p:spPr>
        <p:txBody>
          <a:bodyPr lIns="0" tIns="0" rIns="0" bIns="0" anchor="t">
            <a:normAutofit fontScale="55000" lnSpcReduction="20000"/>
          </a:bodyPr>
          <a:lstStyle/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https://www.vfn.cz/wp-content/uploads/2022/08/KRL_letak_jizva.pdf?fbclid=IwAR1fiiB2HpoKeDC7UMPBKufNa_mhzwiDyMKoIP2yPWcyazBBYhPNu2W-qac</a:t>
            </a:r>
            <a:endParaRPr lang="cs-CZ">
              <a:ea typeface="+mn-lt"/>
              <a:cs typeface="+mn-lt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4D5105EA-E945-1035-1683-9E04817C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525"/>
            <a:ext cx="4635061" cy="6547640"/>
          </a:xfrm>
          <a:prstGeom prst="rect">
            <a:avLst/>
          </a:pr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ACEC057D-4842-5569-14B2-48BF22B5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20" y="63562"/>
            <a:ext cx="4775199" cy="67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51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2EF02-4ED9-791F-AA3B-E32A79D4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Vyšetření integrity vazů hlezna</a:t>
            </a:r>
          </a:p>
        </p:txBody>
      </p:sp>
      <p:pic>
        <p:nvPicPr>
          <p:cNvPr id="4" name="Picture 2" descr="Lateral collateral ligament of ankle joint - Wikipedia">
            <a:extLst>
              <a:ext uri="{FF2B5EF4-FFF2-40B4-BE49-F238E27FC236}">
                <a16:creationId xmlns:a16="http://schemas.microsoft.com/office/drawing/2014/main" id="{DC1221FC-BFC0-A11E-5E18-4D25C751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171700"/>
            <a:ext cx="506011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A5D9618-259B-A138-B6F4-9F1F259AEA5C}"/>
              </a:ext>
            </a:extLst>
          </p:cNvPr>
          <p:cNvSpPr>
            <a:spLocks noGrp="1"/>
          </p:cNvSpPr>
          <p:nvPr/>
        </p:nvSpPr>
        <p:spPr>
          <a:xfrm>
            <a:off x="1143001" y="2057400"/>
            <a:ext cx="6057900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Kloub hlezenní a noha</a:t>
            </a:r>
          </a:p>
          <a:p>
            <a:r>
              <a:rPr lang="cs-CZ" dirty="0">
                <a:solidFill>
                  <a:schemeClr val="tx1"/>
                </a:solidFill>
              </a:rPr>
              <a:t>Kloub je na vnitřní straně stabilizován vnitřním postranním vazem (</a:t>
            </a:r>
            <a:r>
              <a:rPr lang="cs-CZ" err="1">
                <a:solidFill>
                  <a:schemeClr val="tx1"/>
                </a:solidFill>
              </a:rPr>
              <a:t>ligamentum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collaterale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mediale</a:t>
            </a:r>
            <a:r>
              <a:rPr lang="cs-CZ" dirty="0">
                <a:solidFill>
                  <a:schemeClr val="tx1"/>
                </a:solidFill>
              </a:rPr>
              <a:t>- lig. </a:t>
            </a:r>
            <a:r>
              <a:rPr lang="cs-CZ" err="1">
                <a:solidFill>
                  <a:schemeClr val="tx1"/>
                </a:solidFill>
              </a:rPr>
              <a:t>deltoideum</a:t>
            </a:r>
            <a:r>
              <a:rPr lang="cs-CZ" dirty="0">
                <a:solidFill>
                  <a:schemeClr val="tx1"/>
                </a:solidFill>
              </a:rPr>
              <a:t>) a na zevní straně zevním postranním vazem (</a:t>
            </a:r>
            <a:r>
              <a:rPr lang="cs-CZ" err="1">
                <a:solidFill>
                  <a:schemeClr val="tx1"/>
                </a:solidFill>
              </a:rPr>
              <a:t>ligamentum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collaterale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laterale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r>
              <a:rPr lang="cs-CZ" dirty="0">
                <a:solidFill>
                  <a:schemeClr val="tx1"/>
                </a:solidFill>
              </a:rPr>
              <a:t>Zevní vaz se rozděluje na 3 samostatné pruhy (lig. </a:t>
            </a:r>
            <a:r>
              <a:rPr lang="cs-CZ" err="1">
                <a:solidFill>
                  <a:schemeClr val="tx1"/>
                </a:solidFill>
              </a:rPr>
              <a:t>talofibulare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anterius</a:t>
            </a:r>
            <a:r>
              <a:rPr lang="cs-CZ" dirty="0">
                <a:solidFill>
                  <a:schemeClr val="tx1"/>
                </a:solidFill>
              </a:rPr>
              <a:t>, lig. </a:t>
            </a:r>
            <a:r>
              <a:rPr lang="cs-CZ" err="1">
                <a:solidFill>
                  <a:schemeClr val="tx1"/>
                </a:solidFill>
              </a:rPr>
              <a:t>talofibulare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posterius</a:t>
            </a:r>
            <a:r>
              <a:rPr lang="cs-CZ" dirty="0">
                <a:solidFill>
                  <a:schemeClr val="tx1"/>
                </a:solidFill>
              </a:rPr>
              <a:t> a lig. </a:t>
            </a:r>
            <a:r>
              <a:rPr lang="cs-CZ" err="1">
                <a:solidFill>
                  <a:schemeClr val="tx1"/>
                </a:solidFill>
              </a:rPr>
              <a:t>calcaneofibulare</a:t>
            </a:r>
            <a:r>
              <a:rPr lang="cs-CZ" dirty="0">
                <a:solidFill>
                  <a:schemeClr val="tx1"/>
                </a:solidFill>
              </a:rPr>
              <a:t>). Přední část tohoto komplexu se často poškodí při distorzi hlezna. </a:t>
            </a:r>
          </a:p>
        </p:txBody>
      </p:sp>
    </p:spTree>
    <p:extLst>
      <p:ext uri="{BB962C8B-B14F-4D97-AF65-F5344CB8AC3E}">
        <p14:creationId xmlns:p14="http://schemas.microsoft.com/office/powerpoint/2010/main" val="38805607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19AEA-482F-6098-E20E-46A596A7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Palpace vazů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F4C0C-3B8B-328A-8958-64FCB060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716581"/>
            <a:ext cx="6089096" cy="4080386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b="1" dirty="0" err="1">
                <a:ea typeface="+mn-lt"/>
                <a:cs typeface="+mn-lt"/>
              </a:rPr>
              <a:t>Ligamentum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talofibulare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anterius</a:t>
            </a:r>
            <a:endParaRPr lang="cs-CZ" dirty="0" err="1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dirty="0">
                <a:ea typeface="+mn-lt"/>
                <a:cs typeface="+mn-lt"/>
              </a:rPr>
              <a:t>Začíná na předním okraji laterální plochy zevního kotníku a upíná se na trochleu </a:t>
            </a:r>
            <a:r>
              <a:rPr lang="cs-CZ" dirty="0" err="1">
                <a:ea typeface="+mn-lt"/>
                <a:cs typeface="+mn-lt"/>
              </a:rPr>
              <a:t>tali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dirty="0">
                <a:ea typeface="+mn-lt"/>
                <a:cs typeface="+mn-lt"/>
              </a:rPr>
              <a:t>Laterálně zesiluje kloubní pouzdro hlezenního kloubu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dirty="0">
                <a:ea typeface="+mn-lt"/>
                <a:cs typeface="+mn-lt"/>
              </a:rPr>
              <a:t>Prsty přikládáme přes sinus </a:t>
            </a:r>
            <a:r>
              <a:rPr lang="cs-CZ" dirty="0" err="1">
                <a:ea typeface="+mn-lt"/>
                <a:cs typeface="+mn-lt"/>
              </a:rPr>
              <a:t>tarsi</a:t>
            </a:r>
            <a:r>
              <a:rPr lang="cs-CZ" dirty="0">
                <a:ea typeface="+mn-lt"/>
                <a:cs typeface="+mn-lt"/>
              </a:rPr>
              <a:t> v průběhu vazu směrem k </a:t>
            </a:r>
            <a:r>
              <a:rPr lang="cs-CZ" dirty="0" err="1">
                <a:ea typeface="+mn-lt"/>
                <a:cs typeface="+mn-lt"/>
              </a:rPr>
              <a:t>talu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b="1" dirty="0">
                <a:ea typeface="+mn-lt"/>
                <a:cs typeface="+mn-lt"/>
              </a:rPr>
              <a:t>Palpujeme při plantární flexi a inverzi nohy, kdy se vaz napíná.</a:t>
            </a:r>
            <a:r>
              <a:rPr lang="cs-CZ" dirty="0">
                <a:ea typeface="+mn-lt"/>
                <a:cs typeface="+mn-lt"/>
              </a:rPr>
              <a:t> Při PLFL je vaz orientován vertikálně, a proto bývá často přetržen. Při jeho poškození nacházíme otok a bolestivost v oblasti sinus </a:t>
            </a:r>
            <a:r>
              <a:rPr lang="cs-CZ" dirty="0" err="1">
                <a:ea typeface="+mn-lt"/>
                <a:cs typeface="+mn-lt"/>
              </a:rPr>
              <a:t>tarsi</a:t>
            </a:r>
            <a:r>
              <a:rPr lang="cs-CZ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BC2FF06-D25F-C390-2225-93FA7F8A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03" y="2941770"/>
            <a:ext cx="3111909" cy="3677626"/>
          </a:xfrm>
          <a:prstGeom prst="rect">
            <a:avLst/>
          </a:prstGeom>
        </p:spPr>
      </p:pic>
      <p:pic>
        <p:nvPicPr>
          <p:cNvPr id="6" name="Picture 2" descr="Lateral collateral ligament of ankle joint - Wikipedia">
            <a:extLst>
              <a:ext uri="{FF2B5EF4-FFF2-40B4-BE49-F238E27FC236}">
                <a16:creationId xmlns:a16="http://schemas.microsoft.com/office/drawing/2014/main" id="{711B9042-706C-99FD-9D82-EB31503F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35" y="87148"/>
            <a:ext cx="3781353" cy="27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A4A67D1-8A9B-69D3-EE23-EA49D5CE5E88}"/>
              </a:ext>
            </a:extLst>
          </p:cNvPr>
          <p:cNvSpPr/>
          <p:nvPr/>
        </p:nvSpPr>
        <p:spPr>
          <a:xfrm>
            <a:off x="8581697" y="1447799"/>
            <a:ext cx="529021" cy="52026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5600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9A697D2-4778-03AB-4918-8BC112CEA9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https://www.youtube.com/watch?v=uS8sqqGGXsA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09E10B-6FC1-A09D-DF41-AB58CE3F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Fascie - dokument</a:t>
            </a:r>
          </a:p>
        </p:txBody>
      </p:sp>
      <p:pic>
        <p:nvPicPr>
          <p:cNvPr id="4" name="Online médium 3" title="skrytý svět fascii">
            <a:hlinkClick r:id="" action="ppaction://media"/>
            <a:extLst>
              <a:ext uri="{FF2B5EF4-FFF2-40B4-BE49-F238E27FC236}">
                <a16:creationId xmlns:a16="http://schemas.microsoft.com/office/drawing/2014/main" id="{C21A16B0-1614-47C1-2D2E-1C04443058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1311" y="1748003"/>
            <a:ext cx="7401033" cy="48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32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72E594E-E93C-C276-B58C-EF29902533DD}"/>
              </a:ext>
            </a:extLst>
          </p:cNvPr>
          <p:cNvSpPr>
            <a:spLocks noGrp="1"/>
          </p:cNvSpPr>
          <p:nvPr/>
        </p:nvSpPr>
        <p:spPr>
          <a:xfrm>
            <a:off x="599966" y="918779"/>
            <a:ext cx="5397500" cy="4791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calcaneofibulare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solidFill>
                  <a:schemeClr val="tx1"/>
                </a:solidFill>
              </a:rPr>
              <a:t>Probíhá od přední plochy hrotu zevního kotníku šikmo dozadu a dolů na zevní plochu kosti patní.</a:t>
            </a:r>
          </a:p>
          <a:p>
            <a:r>
              <a:rPr lang="cs-CZ" b="1" dirty="0">
                <a:solidFill>
                  <a:schemeClr val="tx1"/>
                </a:solidFill>
              </a:rPr>
              <a:t>Palpaci provádíme mezi hrotem kotníku a úponem vazu na kost patní, kde vyhmatáme silnější, oválný provazec.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Pohmat je usnadněn inverzí nohy, kdy se vaz napíná. </a:t>
            </a:r>
          </a:p>
          <a:p>
            <a:r>
              <a:rPr lang="cs-CZ" dirty="0">
                <a:solidFill>
                  <a:schemeClr val="tx1"/>
                </a:solidFill>
              </a:rPr>
              <a:t>Tento vaz bývá natržen při inverzních poraněních kotníku, společně s předním </a:t>
            </a:r>
            <a:r>
              <a:rPr lang="cs-CZ" dirty="0" err="1">
                <a:solidFill>
                  <a:schemeClr val="tx1"/>
                </a:solidFill>
              </a:rPr>
              <a:t>talofibulárním</a:t>
            </a:r>
            <a:r>
              <a:rPr lang="cs-CZ" dirty="0">
                <a:solidFill>
                  <a:schemeClr val="tx1"/>
                </a:solidFill>
              </a:rPr>
              <a:t> vazem a tímto způsobem vzniká laterální instabilita kotníku. 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C4F3BA-AD65-FA68-241A-6486A18EF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1667" b="9260"/>
          <a:stretch/>
        </p:blipFill>
        <p:spPr>
          <a:xfrm rot="5400000">
            <a:off x="6993540" y="3365279"/>
            <a:ext cx="3850728" cy="2791374"/>
          </a:xfrm>
          <a:prstGeom prst="rect">
            <a:avLst/>
          </a:prstGeom>
        </p:spPr>
      </p:pic>
      <p:pic>
        <p:nvPicPr>
          <p:cNvPr id="6" name="Picture 2" descr="Lateral collateral ligament of ankle joint - Wikipedia">
            <a:extLst>
              <a:ext uri="{FF2B5EF4-FFF2-40B4-BE49-F238E27FC236}">
                <a16:creationId xmlns:a16="http://schemas.microsoft.com/office/drawing/2014/main" id="{05C48716-8382-C54D-FA4B-989790B9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8" y="95907"/>
            <a:ext cx="3825146" cy="27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775E7DA4-B7A7-8981-62E0-AABF37A331E7}"/>
              </a:ext>
            </a:extLst>
          </p:cNvPr>
          <p:cNvSpPr/>
          <p:nvPr/>
        </p:nvSpPr>
        <p:spPr>
          <a:xfrm>
            <a:off x="8029904" y="1815661"/>
            <a:ext cx="529021" cy="52026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8034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B8CB48-DA3E-8118-5751-891ACD9A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96" y="843545"/>
            <a:ext cx="6095169" cy="5467778"/>
          </a:xfrm>
        </p:spPr>
        <p:txBody>
          <a:bodyPr lIns="0" tIns="0" rIns="0" bIns="0" anchor="t">
            <a:normAutofit fontScale="92500" lnSpcReduction="20000"/>
          </a:bodyPr>
          <a:lstStyle/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sz="2000" b="1" dirty="0">
                <a:ea typeface="+mn-lt"/>
                <a:cs typeface="+mn-lt"/>
              </a:rPr>
              <a:t>Přední zásuvkový test - hlezno</a:t>
            </a:r>
            <a:endParaRPr lang="en-US" sz="2000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sz="2000" dirty="0">
                <a:ea typeface="+mn-lt"/>
                <a:cs typeface="+mn-lt"/>
              </a:rPr>
              <a:t>Testuje se strukturální integrita </a:t>
            </a:r>
            <a:r>
              <a:rPr lang="cs-CZ" sz="2000" b="1" dirty="0" err="1">
                <a:ea typeface="+mn-lt"/>
                <a:cs typeface="+mn-lt"/>
              </a:rPr>
              <a:t>ligamentum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talofibulare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anterius</a:t>
            </a:r>
            <a:r>
              <a:rPr lang="cs-CZ" sz="2000" b="1" dirty="0">
                <a:ea typeface="+mn-lt"/>
                <a:cs typeface="+mn-lt"/>
              </a:rPr>
              <a:t>, přední části kloubního pouzdra a </a:t>
            </a:r>
            <a:r>
              <a:rPr lang="cs-CZ" sz="2000" b="1" dirty="0" err="1">
                <a:ea typeface="+mn-lt"/>
                <a:cs typeface="+mn-lt"/>
              </a:rPr>
              <a:t>ligamentum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calcaneofibulare</a:t>
            </a:r>
            <a:endParaRPr lang="cs-CZ" sz="2000" b="1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sz="2000" dirty="0">
                <a:ea typeface="+mn-lt"/>
                <a:cs typeface="+mn-lt"/>
              </a:rPr>
              <a:t>Pacient při testování sedí s kolenem flektovaným a visícím přes okraj vyšetřovacího stolu. Dlaní jedné ruky fixujeme distální 1/3 bérce z přední strany a dlaní druhé ruky obejmeme patu. Výchozí polohou je 20° PLFL nohy, protože v této poloze je vaz kolmo na osu DK. Nyní se snažíme tlačit calcaneus a vysunout </a:t>
            </a:r>
            <a:r>
              <a:rPr lang="cs-CZ" sz="2000" dirty="0" err="1">
                <a:ea typeface="+mn-lt"/>
                <a:cs typeface="+mn-lt"/>
              </a:rPr>
              <a:t>talus</a:t>
            </a:r>
            <a:r>
              <a:rPr lang="cs-CZ" sz="2000" dirty="0">
                <a:ea typeface="+mn-lt"/>
                <a:cs typeface="+mn-lt"/>
              </a:rPr>
              <a:t> z </a:t>
            </a:r>
            <a:r>
              <a:rPr lang="cs-CZ" sz="2000" dirty="0" err="1">
                <a:ea typeface="+mn-lt"/>
                <a:cs typeface="+mn-lt"/>
              </a:rPr>
              <a:t>tibiofibulární</a:t>
            </a:r>
            <a:r>
              <a:rPr lang="cs-CZ" sz="2000" dirty="0">
                <a:ea typeface="+mn-lt"/>
                <a:cs typeface="+mn-lt"/>
              </a:rPr>
              <a:t> vidlice směrem dopředu. Testuje se oboustranně (pro vyloučení hypermobility).</a:t>
            </a:r>
            <a:endParaRPr lang="en-US" sz="2000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sz="2000" b="1" dirty="0">
                <a:ea typeface="+mn-lt"/>
                <a:cs typeface="+mn-lt"/>
              </a:rPr>
              <a:t>Pozitivita (přerušení </a:t>
            </a:r>
            <a:r>
              <a:rPr lang="cs-CZ" sz="2000" b="1" dirty="0" err="1">
                <a:ea typeface="+mn-lt"/>
                <a:cs typeface="+mn-lt"/>
              </a:rPr>
              <a:t>ligament</a:t>
            </a:r>
            <a:r>
              <a:rPr lang="cs-CZ" sz="2000" b="1" dirty="0">
                <a:ea typeface="+mn-lt"/>
                <a:cs typeface="+mn-lt"/>
              </a:rPr>
              <a:t>): </a:t>
            </a:r>
            <a:r>
              <a:rPr lang="cs-CZ" sz="2000" dirty="0">
                <a:ea typeface="+mn-lt"/>
                <a:cs typeface="+mn-lt"/>
              </a:rPr>
              <a:t>Nadměrný posun, často doprovázený lupnutím, bolest proti nebolestivé a fyziologicky pohyblivé druhostranné končetině.</a:t>
            </a: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sz="2000" dirty="0"/>
              <a:t>V akutní fázi limitována klinická výpovědní hodnota, po cca 5 dnech od noxy se výpovědní hodnota testu zvyšuje</a:t>
            </a:r>
            <a:endParaRPr lang="en-US" sz="2000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r>
              <a:rPr lang="cs-CZ" sz="2000" b="1" dirty="0">
                <a:ea typeface="+mn-lt"/>
                <a:cs typeface="+mn-lt"/>
              </a:rPr>
              <a:t>Modifikace: </a:t>
            </a:r>
            <a:r>
              <a:rPr lang="cs-CZ" sz="2000" dirty="0">
                <a:ea typeface="+mn-lt"/>
                <a:cs typeface="+mn-lt"/>
              </a:rPr>
              <a:t>Leh na zádech, s flexí testované DK v kyčli a koleni. </a:t>
            </a:r>
          </a:p>
          <a:p>
            <a:pPr marL="251460" indent="-179705">
              <a:lnSpc>
                <a:spcPct val="90000"/>
              </a:lnSpc>
              <a:spcBef>
                <a:spcPts val="1400"/>
              </a:spcBef>
            </a:pPr>
            <a:endParaRPr lang="cs-CZ" sz="2000" dirty="0">
              <a:ea typeface="+mn-lt"/>
              <a:cs typeface="+mn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A6BED61-1A84-92B1-0043-EDAEDB78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57" y="3381582"/>
            <a:ext cx="4525296" cy="3126449"/>
          </a:xfrm>
          <a:prstGeom prst="rect">
            <a:avLst/>
          </a:prstGeom>
        </p:spPr>
      </p:pic>
      <p:pic>
        <p:nvPicPr>
          <p:cNvPr id="6" name="Picture 2" descr="Lateral collateral ligament of ankle joint - Wikipedia">
            <a:extLst>
              <a:ext uri="{FF2B5EF4-FFF2-40B4-BE49-F238E27FC236}">
                <a16:creationId xmlns:a16="http://schemas.microsoft.com/office/drawing/2014/main" id="{3FF8B750-8BAB-6650-A25F-3F232A54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04" y="262321"/>
            <a:ext cx="4096663" cy="29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F9B8076-A25A-5114-E648-372DF8F8B5C8}"/>
              </a:ext>
            </a:extLst>
          </p:cNvPr>
          <p:cNvSpPr/>
          <p:nvPr/>
        </p:nvSpPr>
        <p:spPr>
          <a:xfrm>
            <a:off x="8581697" y="1798144"/>
            <a:ext cx="826814" cy="783022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75154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6F45B-17D3-4035-BAA2-36EE645B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Testování integrity lig. </a:t>
            </a:r>
            <a:r>
              <a:rPr lang="cs-CZ" dirty="0" err="1"/>
              <a:t>deltoideum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14B9F5-8D8D-4D4B-AD01-241039570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692001"/>
            <a:ext cx="6775083" cy="4140000"/>
          </a:xfrm>
        </p:spPr>
        <p:txBody>
          <a:bodyPr>
            <a:normAutofit/>
          </a:bodyPr>
          <a:lstStyle/>
          <a:p>
            <a:pPr marL="72001" indent="0">
              <a:buNone/>
            </a:pPr>
            <a:r>
              <a:rPr lang="cs-CZ" sz="1400" b="1" dirty="0" err="1"/>
              <a:t>Eversion</a:t>
            </a:r>
            <a:r>
              <a:rPr lang="cs-CZ" sz="1400" b="1" dirty="0"/>
              <a:t> stress test </a:t>
            </a:r>
          </a:p>
          <a:p>
            <a:pPr marL="72001" indent="0">
              <a:buNone/>
            </a:pPr>
            <a:r>
              <a:rPr lang="cs-CZ" sz="1400" dirty="0"/>
              <a:t>Testuje integritu </a:t>
            </a:r>
            <a:r>
              <a:rPr lang="cs-CZ" sz="1400" dirty="0" err="1"/>
              <a:t>ligamenta</a:t>
            </a:r>
            <a:r>
              <a:rPr lang="cs-CZ" sz="1400" dirty="0"/>
              <a:t> a st. Instability po distorzi M kotníku</a:t>
            </a:r>
          </a:p>
          <a:p>
            <a:pPr marL="72001" indent="0">
              <a:buNone/>
            </a:pPr>
            <a:r>
              <a:rPr lang="cs-CZ" sz="1400" dirty="0"/>
              <a:t>Sed, FLX v KOK 90 st. (relaxace m. </a:t>
            </a:r>
            <a:r>
              <a:rPr lang="cs-CZ" sz="1400" dirty="0" err="1"/>
              <a:t>gastrocnemius</a:t>
            </a:r>
            <a:r>
              <a:rPr lang="cs-CZ" sz="1400" dirty="0"/>
              <a:t>), T provede ABD calcaneu – pokud žádná či příliš měkká zarážka (indikace kompletní ruptury), velký ROM, bolest či lupnutí – pozitivita (srovnat obě strany)</a:t>
            </a:r>
          </a:p>
          <a:p>
            <a:pPr marL="72001" indent="0">
              <a:buNone/>
            </a:pPr>
            <a:r>
              <a:rPr lang="cs-CZ" sz="1400" dirty="0"/>
              <a:t>V neutrální pozici hlezna – testujeme spíše povrchovou vrstvu </a:t>
            </a:r>
            <a:r>
              <a:rPr lang="cs-CZ" sz="1400" dirty="0" err="1"/>
              <a:t>ligamenta</a:t>
            </a:r>
            <a:endParaRPr lang="cs-CZ" sz="1400" dirty="0"/>
          </a:p>
          <a:p>
            <a:pPr marL="72001" indent="0">
              <a:buNone/>
            </a:pPr>
            <a:r>
              <a:rPr lang="cs-CZ" sz="1400" dirty="0"/>
              <a:t>V akutní fázi limitována klinická výpovědní hodnota, po cca 5 dnech od noxy se výpovědní hodnota testu zvyšuje na 96% senzitivitu a 84% specificitu.</a:t>
            </a:r>
          </a:p>
          <a:p>
            <a:endParaRPr lang="cs-CZ" sz="1400" b="1" dirty="0"/>
          </a:p>
        </p:txBody>
      </p:sp>
      <p:pic>
        <p:nvPicPr>
          <p:cNvPr id="4" name="Online médium 3" title="Talar Tilt - Eversion">
            <a:hlinkClick r:id="" action="ppaction://media"/>
            <a:extLst>
              <a:ext uri="{FF2B5EF4-FFF2-40B4-BE49-F238E27FC236}">
                <a16:creationId xmlns:a16="http://schemas.microsoft.com/office/drawing/2014/main" id="{0AD0C001-3F66-40EC-83E0-FBACB6150D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95082" y="2020029"/>
            <a:ext cx="3662597" cy="20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2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34638-418A-D3C3-E919-FAD12D3B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Vyšetření integrity Achillovy šlachy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4B90447-6324-1DD8-760F-B7BF33734058}"/>
              </a:ext>
            </a:extLst>
          </p:cNvPr>
          <p:cNvSpPr>
            <a:spLocks noGrp="1"/>
          </p:cNvSpPr>
          <p:nvPr/>
        </p:nvSpPr>
        <p:spPr>
          <a:xfrm>
            <a:off x="512380" y="1558159"/>
            <a:ext cx="4723962" cy="4511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Při podezření na rupturu AŠ provádíme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Thompsonův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test.</a:t>
            </a:r>
          </a:p>
          <a:p>
            <a:r>
              <a:rPr lang="cs-CZ" dirty="0">
                <a:solidFill>
                  <a:schemeClr val="tx1"/>
                </a:solidFill>
              </a:rPr>
              <a:t>K ruptuře dochází 2-6 cm proximálně nad kostí patní, protože se zde nachází kritická zóna cirkulace.</a:t>
            </a:r>
          </a:p>
          <a:p>
            <a:r>
              <a:rPr lang="cs-CZ" dirty="0">
                <a:solidFill>
                  <a:schemeClr val="tx1"/>
                </a:solidFill>
              </a:rPr>
              <a:t>Pacient leží na břiše s nohou přes okraj stolu. </a:t>
            </a:r>
            <a:r>
              <a:rPr lang="cs-CZ" b="1" dirty="0">
                <a:solidFill>
                  <a:schemeClr val="tx1"/>
                </a:solidFill>
              </a:rPr>
              <a:t>Provedeme manuální kompresi m. </a:t>
            </a:r>
            <a:r>
              <a:rPr lang="cs-CZ" b="1" dirty="0" err="1">
                <a:solidFill>
                  <a:schemeClr val="tx1"/>
                </a:solidFill>
              </a:rPr>
              <a:t>gastrocnemius</a:t>
            </a:r>
            <a:r>
              <a:rPr lang="cs-CZ" b="1" dirty="0">
                <a:solidFill>
                  <a:schemeClr val="tx1"/>
                </a:solidFill>
              </a:rPr>
              <a:t> a sledujeme plantární flexi nohy. </a:t>
            </a:r>
          </a:p>
          <a:p>
            <a:r>
              <a:rPr lang="cs-CZ" dirty="0">
                <a:solidFill>
                  <a:schemeClr val="tx1"/>
                </a:solidFill>
              </a:rPr>
              <a:t>Pozitivita testu (= přetržení šlachy): absence plantární flexe. Sledujeme také nadměrnou pasivní  dorzální flexi na postižené straně a při palpaci nacházíme štěrbinu ve šlaše.</a:t>
            </a:r>
          </a:p>
          <a:p>
            <a:pPr marL="4572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9CAC38-7D8A-97D7-AA3F-7F2741BA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6050" r="8147" b="15432"/>
          <a:stretch/>
        </p:blipFill>
        <p:spPr>
          <a:xfrm>
            <a:off x="5410201" y="2194560"/>
            <a:ext cx="6223032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37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54937-7AB4-AB1B-7542-B5920F52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41930"/>
            <a:ext cx="10753202" cy="451578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Vyšetřeni integrity zkřížených vazů kolene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F346A7-433D-1023-760B-F63E6225558A}"/>
              </a:ext>
            </a:extLst>
          </p:cNvPr>
          <p:cNvSpPr txBox="1"/>
          <p:nvPr/>
        </p:nvSpPr>
        <p:spPr>
          <a:xfrm>
            <a:off x="616325" y="843344"/>
            <a:ext cx="5339285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err="1">
                <a:solidFill>
                  <a:schemeClr val="tx1"/>
                </a:solidFill>
                <a:latin typeface="Arial"/>
              </a:rPr>
              <a:t>Ligamentum</a:t>
            </a:r>
            <a:r>
              <a:rPr lang="cs-CZ" sz="16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cs-CZ" sz="1600" b="1" err="1">
                <a:solidFill>
                  <a:schemeClr val="tx1"/>
                </a:solidFill>
                <a:latin typeface="Arial"/>
              </a:rPr>
              <a:t>cruciatum</a:t>
            </a:r>
            <a:r>
              <a:rPr lang="cs-CZ" sz="16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cs-CZ" sz="1600" b="1" err="1">
                <a:solidFill>
                  <a:schemeClr val="tx1"/>
                </a:solidFill>
                <a:latin typeface="Arial"/>
              </a:rPr>
              <a:t>anterior</a:t>
            </a:r>
            <a:r>
              <a:rPr lang="cs-CZ" sz="1600" b="1" dirty="0">
                <a:solidFill>
                  <a:schemeClr val="tx1"/>
                </a:solidFill>
                <a:latin typeface="Arial"/>
              </a:rPr>
              <a:t> (LCA)</a:t>
            </a:r>
            <a:r>
              <a:rPr lang="en-US" sz="1600" dirty="0">
                <a:solidFill>
                  <a:schemeClr val="tx1"/>
                </a:solidFill>
                <a:latin typeface="Arial"/>
              </a:rPr>
              <a:t>​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Arial"/>
              </a:rPr>
              <a:t>Přední</a:t>
            </a:r>
            <a:r>
              <a:rPr lang="en-US" sz="16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/>
              </a:rPr>
              <a:t>zkřížený</a:t>
            </a:r>
            <a:r>
              <a:rPr lang="en-US" sz="16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/>
              </a:rPr>
              <a:t>vaz</a:t>
            </a:r>
            <a:endParaRPr lang="en-US" sz="1600" b="1" dirty="0">
              <a:solidFill>
                <a:schemeClr val="tx1"/>
              </a:solidFill>
              <a:latin typeface="Arial"/>
            </a:endParaRPr>
          </a:p>
          <a:p>
            <a:pPr>
              <a:buChar char="•"/>
            </a:pPr>
            <a:r>
              <a:rPr lang="cs-CZ" sz="1600" dirty="0">
                <a:solidFill>
                  <a:schemeClr val="tx1"/>
                </a:solidFill>
                <a:latin typeface="Arial"/>
              </a:rPr>
              <a:t>LCA patří mezi hlavní stabilizátory kolenního kloubu</a:t>
            </a:r>
          </a:p>
          <a:p>
            <a:pPr>
              <a:buChar char="•"/>
            </a:pPr>
            <a:r>
              <a:rPr lang="cs-CZ" sz="1600" dirty="0">
                <a:solidFill>
                  <a:schemeClr val="tx1"/>
                </a:solidFill>
                <a:latin typeface="Arial"/>
              </a:rPr>
              <a:t>poškození způsobuje poruchu stability kolena a možnost rychlejších degenerativních změn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buChar char="•"/>
            </a:pPr>
            <a:r>
              <a:rPr lang="cs-CZ" sz="1600" dirty="0">
                <a:solidFill>
                  <a:schemeClr val="tx1"/>
                </a:solidFill>
                <a:latin typeface="Arial"/>
              </a:rPr>
              <a:t>Hlavní funkcí je zabránit ventrální dislokaci </a:t>
            </a:r>
            <a:r>
              <a:rPr lang="cs-CZ" sz="1600" dirty="0" err="1">
                <a:solidFill>
                  <a:schemeClr val="tx1"/>
                </a:solidFill>
                <a:latin typeface="Arial"/>
              </a:rPr>
              <a:t>tibie</a:t>
            </a:r>
            <a:r>
              <a:rPr lang="cs-CZ" sz="1600" dirty="0">
                <a:solidFill>
                  <a:schemeClr val="tx1"/>
                </a:solidFill>
                <a:latin typeface="Arial"/>
              </a:rPr>
              <a:t> (pohybu dopředu)  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marR="0" indent="0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33ACECC-FCBD-18E0-DF0A-46091FA52695}"/>
              </a:ext>
            </a:extLst>
          </p:cNvPr>
          <p:cNvSpPr>
            <a:spLocks noGrp="1"/>
          </p:cNvSpPr>
          <p:nvPr/>
        </p:nvSpPr>
        <p:spPr>
          <a:xfrm>
            <a:off x="6047827" y="831193"/>
            <a:ext cx="5899031" cy="3775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cruciatum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(LCP)</a:t>
            </a:r>
            <a:b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Zadní zkřížený vaz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LCP je nejsilnější a největší </a:t>
            </a:r>
            <a:r>
              <a:rPr lang="cs-CZ" sz="1600" dirty="0" err="1">
                <a:solidFill>
                  <a:schemeClr val="tx1"/>
                </a:solidFill>
              </a:rPr>
              <a:t>intraartikulárním</a:t>
            </a:r>
            <a:r>
              <a:rPr lang="cs-CZ" sz="1600" dirty="0">
                <a:solidFill>
                  <a:schemeClr val="tx1"/>
                </a:solidFill>
              </a:rPr>
              <a:t> vaz v lidském koleni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Zabraňuje nadměrné posteriorní posunu </a:t>
            </a:r>
            <a:r>
              <a:rPr lang="cs-CZ" sz="1600" dirty="0" err="1">
                <a:solidFill>
                  <a:schemeClr val="tx1"/>
                </a:solidFill>
              </a:rPr>
              <a:t>tibie</a:t>
            </a:r>
            <a:r>
              <a:rPr lang="cs-CZ" sz="1600" dirty="0">
                <a:solidFill>
                  <a:schemeClr val="tx1"/>
                </a:solidFill>
              </a:rPr>
              <a:t> vůči femuru.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A52D8F-D5C1-2034-D44D-61D66A8B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6" y="3012491"/>
            <a:ext cx="5372832" cy="33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9DB08DC4-1CFE-1C3E-6803-4054BD60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75" y="2580290"/>
            <a:ext cx="2793658" cy="42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0450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29D89-6AC5-8143-1320-3631EE8B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Vyšetření předního zkříženého vazu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4AA0277-93B9-FF62-9F02-BB5ADB121F67}"/>
              </a:ext>
            </a:extLst>
          </p:cNvPr>
          <p:cNvSpPr>
            <a:spLocks noGrp="1"/>
          </p:cNvSpPr>
          <p:nvPr/>
        </p:nvSpPr>
        <p:spPr>
          <a:xfrm>
            <a:off x="635000" y="1707055"/>
            <a:ext cx="6144623" cy="4984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zásuvkový test (příznak) </a:t>
            </a:r>
          </a:p>
          <a:p>
            <a:r>
              <a:rPr lang="cs-CZ" dirty="0">
                <a:solidFill>
                  <a:schemeClr val="tx1"/>
                </a:solidFill>
              </a:rPr>
              <a:t>Pacient leží na zádech, kyčelní kloub je flektován přibližně do 45° a flexe v kolenním kloubu je 90°. Terapeut sedí na stole na straně testovaného kolene a stehnem lehce přisedne přední část pacientovy vyšetřované nohy, čímž ji zafixuje. Oběma rukama obejme horní část bérce tak, že palce položí na kloubní štěrbinu. Provede tah za </a:t>
            </a:r>
            <a:r>
              <a:rPr lang="cs-CZ" dirty="0" err="1">
                <a:solidFill>
                  <a:schemeClr val="tx1"/>
                </a:solidFill>
              </a:rPr>
              <a:t>tibii</a:t>
            </a:r>
            <a:r>
              <a:rPr lang="cs-CZ" dirty="0">
                <a:solidFill>
                  <a:schemeClr val="tx1"/>
                </a:solidFill>
              </a:rPr>
              <a:t> směrem dopředu a vyčerpá možný rozsah kloubní vůle. Tímto testem vyšetřujeme integritu LCA a také mobilitu </a:t>
            </a:r>
            <a:r>
              <a:rPr lang="cs-CZ" dirty="0" err="1">
                <a:solidFill>
                  <a:schemeClr val="tx1"/>
                </a:solidFill>
              </a:rPr>
              <a:t>femorotibiálního</a:t>
            </a:r>
            <a:r>
              <a:rPr lang="cs-CZ" dirty="0">
                <a:solidFill>
                  <a:schemeClr val="tx1"/>
                </a:solidFill>
              </a:rPr>
              <a:t> kloubu. Testujeme oboustranně.</a:t>
            </a:r>
          </a:p>
          <a:p>
            <a:r>
              <a:rPr lang="cs-CZ" dirty="0">
                <a:solidFill>
                  <a:schemeClr val="tx1"/>
                </a:solidFill>
              </a:rPr>
              <a:t>Pozor na výchozí postavení </a:t>
            </a:r>
            <a:r>
              <a:rPr lang="cs-CZ" err="1">
                <a:solidFill>
                  <a:schemeClr val="tx1"/>
                </a:solidFill>
              </a:rPr>
              <a:t>tibie</a:t>
            </a:r>
            <a:r>
              <a:rPr lang="cs-CZ" dirty="0">
                <a:solidFill>
                  <a:schemeClr val="tx1"/>
                </a:solidFill>
              </a:rPr>
              <a:t> posteriorně vůči femuru (konkavita distálně od </a:t>
            </a:r>
            <a:r>
              <a:rPr lang="cs-CZ" dirty="0" err="1">
                <a:solidFill>
                  <a:schemeClr val="tx1"/>
                </a:solidFill>
              </a:rPr>
              <a:t>patelly</a:t>
            </a:r>
            <a:r>
              <a:rPr lang="cs-CZ" dirty="0">
                <a:solidFill>
                  <a:schemeClr val="tx1"/>
                </a:solidFill>
              </a:rPr>
              <a:t>) – falešná pozitivita testu (indikuje potíž s LCP)!!! </a:t>
            </a:r>
          </a:p>
          <a:p>
            <a:pPr marL="45720" indent="0">
              <a:buNone/>
            </a:pPr>
            <a:r>
              <a:rPr lang="cs-CZ" b="1" dirty="0">
                <a:solidFill>
                  <a:schemeClr val="tx1"/>
                </a:solidFill>
              </a:rPr>
              <a:t>Pozitivita: </a:t>
            </a:r>
            <a:r>
              <a:rPr lang="cs-CZ" dirty="0">
                <a:solidFill>
                  <a:schemeClr val="tx1"/>
                </a:solidFill>
              </a:rPr>
              <a:t>Chybějící náhlá pevná bariéra, excesivní pohyb </a:t>
            </a:r>
            <a:r>
              <a:rPr lang="cs-CZ" err="1">
                <a:solidFill>
                  <a:schemeClr val="tx1"/>
                </a:solidFill>
              </a:rPr>
              <a:t>tibie</a:t>
            </a:r>
            <a:r>
              <a:rPr lang="cs-CZ" dirty="0">
                <a:solidFill>
                  <a:schemeClr val="tx1"/>
                </a:solidFill>
              </a:rPr>
              <a:t> směrem dopředu. V případe slyšitelného přeskočení u pohybu </a:t>
            </a:r>
            <a:r>
              <a:rPr lang="cs-CZ" err="1">
                <a:solidFill>
                  <a:schemeClr val="tx1"/>
                </a:solidFill>
              </a:rPr>
              <a:t>tibie</a:t>
            </a:r>
            <a:r>
              <a:rPr lang="cs-CZ" dirty="0">
                <a:solidFill>
                  <a:schemeClr val="tx1"/>
                </a:solidFill>
              </a:rPr>
              <a:t> vpřed, lze předpokládat i přidruženou lézi menisku.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4EFA6A-0F6A-FDB3-CD22-F9A67CD35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2073" r="14097" b="14529"/>
          <a:stretch/>
        </p:blipFill>
        <p:spPr>
          <a:xfrm rot="5400000">
            <a:off x="6903718" y="1981198"/>
            <a:ext cx="4454437" cy="37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68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0C91C-3B5C-2AB1-5BCC-EF15852B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Vyšetření zadního zkříženého vazu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FC52B6A-DE16-2358-B25E-DEFFF3E49463}"/>
              </a:ext>
            </a:extLst>
          </p:cNvPr>
          <p:cNvSpPr>
            <a:spLocks noGrp="1"/>
          </p:cNvSpPr>
          <p:nvPr/>
        </p:nvSpPr>
        <p:spPr>
          <a:xfrm>
            <a:off x="641256" y="1798496"/>
            <a:ext cx="5636624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Zadní zásuvkový test (příznak) </a:t>
            </a:r>
          </a:p>
          <a:p>
            <a:r>
              <a:rPr lang="cs-CZ" dirty="0">
                <a:solidFill>
                  <a:schemeClr val="tx1"/>
                </a:solidFill>
              </a:rPr>
              <a:t>Pacient leží na zádech, kyčelní kloub je flektován přibližně do 45° a flexe v kolenním kloubu je 90°. Terapeut sedí na stole na straně testovaného kolene a stehnem lehce přisedne přední část pacientovy vyšetřované nohy, čímž ji zafixuje. Oběma rukama obejme horní část bérce tak, že palce položí na kloubní štěrbinu. Tlakem na </a:t>
            </a:r>
            <a:r>
              <a:rPr lang="cs-CZ" dirty="0" err="1">
                <a:solidFill>
                  <a:schemeClr val="tx1"/>
                </a:solidFill>
              </a:rPr>
              <a:t>tibii</a:t>
            </a:r>
            <a:r>
              <a:rPr lang="cs-CZ" dirty="0">
                <a:solidFill>
                  <a:schemeClr val="tx1"/>
                </a:solidFill>
              </a:rPr>
              <a:t> poté provedeme její posun dorzálně, dokud nevyčerpáme kloubní vůli v tomto směru. Tímto testem vyšetřujeme integritu LCP a také mobilitu </a:t>
            </a:r>
            <a:r>
              <a:rPr lang="cs-CZ" dirty="0" err="1">
                <a:solidFill>
                  <a:schemeClr val="tx1"/>
                </a:solidFill>
              </a:rPr>
              <a:t>femorotibiálního</a:t>
            </a:r>
            <a:r>
              <a:rPr lang="cs-CZ" dirty="0">
                <a:solidFill>
                  <a:schemeClr val="tx1"/>
                </a:solidFill>
              </a:rPr>
              <a:t> kloubu. Testujeme oboustranně.</a:t>
            </a:r>
          </a:p>
        </p:txBody>
      </p:sp>
      <p:pic>
        <p:nvPicPr>
          <p:cNvPr id="5" name="Picture 2" descr="Knee Physical Exam - Adult - Recon - Orthobullets">
            <a:extLst>
              <a:ext uri="{FF2B5EF4-FFF2-40B4-BE49-F238E27FC236}">
                <a16:creationId xmlns:a16="http://schemas.microsoft.com/office/drawing/2014/main" id="{E4B820F2-2B64-95C9-A130-E09A907D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148841"/>
            <a:ext cx="4919483" cy="35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876C7FC-455B-B8E6-85CF-DC2A5C76A53E}"/>
              </a:ext>
            </a:extLst>
          </p:cNvPr>
          <p:cNvSpPr/>
          <p:nvPr/>
        </p:nvSpPr>
        <p:spPr>
          <a:xfrm>
            <a:off x="6979920" y="57823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>
            <a:defPPr rtl="0">
              <a:defRPr lang="cs-cz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/>
              <a:t>https://www.orthobullets.com/recon/12755/knee-physical-exam--adult</a:t>
            </a:r>
          </a:p>
        </p:txBody>
      </p:sp>
    </p:spTree>
    <p:extLst>
      <p:ext uri="{BB962C8B-B14F-4D97-AF65-F5344CB8AC3E}">
        <p14:creationId xmlns:p14="http://schemas.microsoft.com/office/powerpoint/2010/main" val="277287030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B4645-38DE-4C20-242E-7E765B90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60A7E52-7210-74D8-C792-809F28DD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24" y="1401818"/>
            <a:ext cx="5354910" cy="4956502"/>
          </a:xfrm>
          <a:prstGeom prst="rect">
            <a:avLst/>
          </a:prstGeom>
        </p:spPr>
      </p:pic>
      <p:pic>
        <p:nvPicPr>
          <p:cNvPr id="5" name="Obrázek 5" descr="Obsah obrázku text, osoba, muž, kniha&#10;&#10;Popis se vygeneroval automaticky.">
            <a:extLst>
              <a:ext uri="{FF2B5EF4-FFF2-40B4-BE49-F238E27FC236}">
                <a16:creationId xmlns:a16="http://schemas.microsoft.com/office/drawing/2014/main" id="{0716B76E-4474-9AD1-E2EA-1E2A5AD2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193" y="712589"/>
            <a:ext cx="4214648" cy="52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16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46E1C-AF0B-9261-F215-49D2D672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B12489-9420-F8D1-97C9-11CB1E8F0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55000" lnSpcReduction="20000"/>
          </a:bodyPr>
          <a:lstStyle/>
          <a:p>
            <a:pPr marL="251460" indent="-179705">
              <a:lnSpc>
                <a:spcPct val="160000"/>
              </a:lnSpc>
              <a:spcBef>
                <a:spcPts val="1000"/>
              </a:spcBef>
            </a:pPr>
            <a:r>
              <a:rPr lang="cs-CZ" sz="1600" dirty="0">
                <a:cs typeface="Calibri"/>
                <a:hlinkClick r:id="rId2"/>
              </a:rPr>
              <a:t>https://www.fsps.muni.cz/impact/fyzikalni-terapie-2/proces-hojeni/</a:t>
            </a:r>
            <a:endParaRPr lang="en-US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000"/>
              </a:spcBef>
            </a:pPr>
            <a:r>
              <a:rPr lang="cs-CZ" sz="1600" dirty="0">
                <a:cs typeface="Calibri"/>
                <a:hlinkClick r:id="rId3"/>
              </a:rPr>
              <a:t>https://vos.palestra.cz/skripta/kineziologie/7a4a1.htm</a:t>
            </a:r>
            <a:endParaRPr lang="en-US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000"/>
              </a:spcBef>
            </a:pPr>
            <a:r>
              <a:rPr lang="cs-CZ" sz="1600" dirty="0">
                <a:cs typeface="Calibri"/>
                <a:hlinkClick r:id="rId4"/>
              </a:rPr>
              <a:t>https://www.fsps.muni.cz/impact/vysetrovaci-metody-1/</a:t>
            </a:r>
          </a:p>
          <a:p>
            <a:pPr marL="285750" indent="-285750">
              <a:lnSpc>
                <a:spcPct val="160000"/>
              </a:lnSpc>
              <a:buFont typeface="Arial,Sans-Serif"/>
              <a:buChar char="•"/>
            </a:pPr>
            <a:r>
              <a:rPr lang="cs-CZ" sz="1600" dirty="0">
                <a:ea typeface="+mn-lt"/>
                <a:cs typeface="+mn-lt"/>
              </a:rPr>
              <a:t>HALADOVÁ, Eva a Ludmila NECHVÁTALOVÁ. </a:t>
            </a:r>
            <a:r>
              <a:rPr lang="cs-CZ" sz="1600" i="1" dirty="0">
                <a:ea typeface="+mn-lt"/>
                <a:cs typeface="+mn-lt"/>
              </a:rPr>
              <a:t>Vyšetřovací metody hybného systému</a:t>
            </a:r>
            <a:r>
              <a:rPr lang="cs-CZ" sz="1600" dirty="0">
                <a:ea typeface="+mn-lt"/>
                <a:cs typeface="+mn-lt"/>
              </a:rPr>
              <a:t>. Vyd. 2. </a:t>
            </a:r>
            <a:r>
              <a:rPr lang="cs-CZ" sz="1600" dirty="0" err="1">
                <a:ea typeface="+mn-lt"/>
                <a:cs typeface="+mn-lt"/>
              </a:rPr>
              <a:t>nezm</a:t>
            </a:r>
            <a:r>
              <a:rPr lang="cs-CZ" sz="1600" dirty="0">
                <a:ea typeface="+mn-lt"/>
                <a:cs typeface="+mn-lt"/>
              </a:rPr>
              <a:t>. Brno: Národní centrum ošetřovatelství a nelékařských zdravotnických oborů, 2005. 135 s. ISBN 8070133937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160000"/>
              </a:lnSpc>
              <a:buFont typeface="Arial,Sans-Serif"/>
              <a:buChar char="•"/>
            </a:pPr>
            <a:r>
              <a:rPr lang="cs-CZ" sz="1600" dirty="0">
                <a:ea typeface="+mn-lt"/>
                <a:cs typeface="+mn-lt"/>
              </a:rPr>
              <a:t>KOLÁŘ, Pavel; MÁČEK, Miloš. </a:t>
            </a:r>
            <a:r>
              <a:rPr lang="cs-CZ" sz="1600" i="1" dirty="0">
                <a:ea typeface="+mn-lt"/>
                <a:cs typeface="+mn-lt"/>
              </a:rPr>
              <a:t>Základy klinické rehabilitace</a:t>
            </a:r>
            <a:r>
              <a:rPr lang="cs-CZ" sz="1600" dirty="0">
                <a:ea typeface="+mn-lt"/>
                <a:cs typeface="+mn-lt"/>
              </a:rPr>
              <a:t>. </a:t>
            </a:r>
            <a:r>
              <a:rPr lang="cs-CZ" sz="1600" dirty="0" err="1">
                <a:ea typeface="+mn-lt"/>
                <a:cs typeface="+mn-lt"/>
              </a:rPr>
              <a:t>Galén</a:t>
            </a:r>
            <a:r>
              <a:rPr lang="cs-CZ" sz="1600" dirty="0">
                <a:ea typeface="+mn-lt"/>
                <a:cs typeface="+mn-lt"/>
              </a:rPr>
              <a:t>, 2015</a:t>
            </a: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cs-CZ" sz="1600" dirty="0">
                <a:ea typeface="+mn-lt"/>
                <a:cs typeface="+mn-lt"/>
              </a:rPr>
              <a:t>GROSS, </a:t>
            </a:r>
            <a:r>
              <a:rPr lang="cs-CZ" sz="1600" dirty="0" err="1">
                <a:ea typeface="+mn-lt"/>
                <a:cs typeface="+mn-lt"/>
              </a:rPr>
              <a:t>Jeffrey</a:t>
            </a:r>
            <a:r>
              <a:rPr lang="cs-CZ" sz="1600" dirty="0">
                <a:ea typeface="+mn-lt"/>
                <a:cs typeface="+mn-lt"/>
              </a:rPr>
              <a:t> M., Joseph FETTO a </a:t>
            </a:r>
            <a:r>
              <a:rPr lang="cs-CZ" sz="1600" dirty="0" err="1">
                <a:ea typeface="+mn-lt"/>
                <a:cs typeface="+mn-lt"/>
              </a:rPr>
              <a:t>Elaine</a:t>
            </a:r>
            <a:r>
              <a:rPr lang="cs-CZ" sz="1600" dirty="0">
                <a:ea typeface="+mn-lt"/>
                <a:cs typeface="+mn-lt"/>
              </a:rPr>
              <a:t> Rosen SUPNICK. </a:t>
            </a:r>
            <a:r>
              <a:rPr lang="cs-CZ" sz="1600" i="1" dirty="0">
                <a:ea typeface="+mn-lt"/>
                <a:cs typeface="+mn-lt"/>
              </a:rPr>
              <a:t>Vyšetření pohybového aparátu</a:t>
            </a:r>
            <a:r>
              <a:rPr lang="cs-CZ" sz="1600" dirty="0">
                <a:ea typeface="+mn-lt"/>
                <a:cs typeface="+mn-lt"/>
              </a:rPr>
              <a:t>. </a:t>
            </a:r>
            <a:r>
              <a:rPr lang="cs-CZ" sz="1600" dirty="0" err="1">
                <a:ea typeface="+mn-lt"/>
                <a:cs typeface="+mn-lt"/>
              </a:rPr>
              <a:t>Translated</a:t>
            </a:r>
            <a:r>
              <a:rPr lang="cs-CZ" sz="1600" dirty="0">
                <a:ea typeface="+mn-lt"/>
                <a:cs typeface="+mn-lt"/>
              </a:rPr>
              <a:t> by Martina Zemanová - Jan Vacek. Vyd. 1. Praha: Triton, 2005. 599 s. ISBN 8072547208.  </a:t>
            </a: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cs-CZ" sz="1600" dirty="0">
                <a:ea typeface="+mn-lt"/>
                <a:cs typeface="+mn-lt"/>
                <a:hlinkClick r:id="rId5"/>
              </a:rPr>
              <a:t>http://www.ortopedie-traumatologie.cz/Poskozeni-vazu-hlezna-lig-fibulotalarae-et-lig-fibulokalkaneare</a:t>
            </a:r>
            <a:endParaRPr lang="en-US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cs-CZ" sz="1600" dirty="0">
                <a:ea typeface="+mn-lt"/>
                <a:cs typeface="+mn-lt"/>
                <a:hlinkClick r:id="rId6"/>
              </a:rPr>
              <a:t>https://www.physio-pedia.com/Anterior_Cruciate_Ligament_(ACL)_Injury</a:t>
            </a:r>
            <a:endParaRPr lang="en-US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cs-CZ" sz="1600" dirty="0">
                <a:ea typeface="+mn-lt"/>
                <a:cs typeface="+mn-lt"/>
                <a:hlinkClick r:id="rId7"/>
              </a:rPr>
              <a:t>https://www.physio-pedia.com/Eversion_Stress_Test</a:t>
            </a:r>
            <a:endParaRPr lang="en-US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cs-CZ" sz="1600" dirty="0">
                <a:ea typeface="+mn-lt"/>
                <a:cs typeface="+mn-lt"/>
                <a:hlinkClick r:id="rId8"/>
              </a:rPr>
              <a:t>https://www.physio-pedia.com/Posterior_Cruciate_Ligament</a:t>
            </a:r>
            <a:endParaRPr lang="cs-CZ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en-US" sz="1600" dirty="0">
                <a:hlinkClick r:id="rId9"/>
              </a:rPr>
              <a:t>Stress tests for Ankle ligaments - </a:t>
            </a:r>
            <a:r>
              <a:rPr lang="en-US" sz="1600" dirty="0" err="1">
                <a:hlinkClick r:id="rId9"/>
              </a:rPr>
              <a:t>Physiopedia</a:t>
            </a:r>
            <a:r>
              <a:rPr lang="en-US" sz="1600" dirty="0">
                <a:hlinkClick r:id="rId9"/>
              </a:rPr>
              <a:t> (physio-pedia.com)</a:t>
            </a:r>
            <a:endParaRPr lang="en-US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r>
              <a:rPr lang="cs-CZ" sz="1600" dirty="0">
                <a:ea typeface="+mn-lt"/>
                <a:cs typeface="+mn-lt"/>
              </a:rPr>
              <a:t>https://www.damu.cz/media/studijni_opora-SIMAKOVA-Zakladni_principy_zdraveho_pohybu_cast2.pdf</a:t>
            </a:r>
          </a:p>
          <a:p>
            <a:pPr marL="251460" indent="-179705">
              <a:lnSpc>
                <a:spcPct val="160000"/>
              </a:lnSpc>
              <a:spcBef>
                <a:spcPts val="1400"/>
              </a:spcBef>
            </a:pPr>
            <a:endParaRPr lang="cs-CZ" sz="1600" dirty="0">
              <a:ea typeface="+mn-lt"/>
              <a:cs typeface="+mn-lt"/>
            </a:endParaRPr>
          </a:p>
          <a:p>
            <a:pPr marL="251460" indent="-179705">
              <a:lnSpc>
                <a:spcPct val="160000"/>
              </a:lnSpc>
            </a:pPr>
            <a:endParaRPr lang="cs-CZ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4791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02CEC-911F-DAB5-79A1-89AAAC70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Vyšetření fascií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C73E2E-E1D5-0531-B5A8-DA113E731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280346"/>
            <a:ext cx="10753202" cy="5088518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marL="251460" indent="-179705"/>
            <a:r>
              <a:rPr lang="cs-CZ" dirty="0"/>
              <a:t>Stejné principy jako u jiných měkkých tkání - ošetřujeme </a:t>
            </a:r>
            <a:r>
              <a:rPr lang="cs-CZ" dirty="0" err="1"/>
              <a:t>retrahované</a:t>
            </a:r>
            <a:r>
              <a:rPr lang="cs-CZ" dirty="0"/>
              <a:t> (stažené nebo málo </a:t>
            </a:r>
            <a:r>
              <a:rPr lang="cs-CZ" dirty="0" err="1"/>
              <a:t>posunlivé</a:t>
            </a:r>
            <a:r>
              <a:rPr lang="cs-CZ" dirty="0"/>
              <a:t>) části a obnovujeme skluznost po vrstvách a protažitelnost.</a:t>
            </a:r>
          </a:p>
          <a:p>
            <a:pPr marL="251460" indent="-179705"/>
            <a:r>
              <a:rPr lang="cs-CZ" dirty="0"/>
              <a:t>Hlubší palpace (nutné </a:t>
            </a:r>
            <a:r>
              <a:rPr lang="cs-CZ" dirty="0" err="1"/>
              <a:t>propalpovat</a:t>
            </a:r>
            <a:r>
              <a:rPr lang="cs-CZ" dirty="0"/>
              <a:t> se skrze kůži a podkoží)</a:t>
            </a:r>
          </a:p>
          <a:p>
            <a:pPr marL="251460" indent="-179705"/>
            <a:r>
              <a:rPr lang="cs-CZ" b="1" dirty="0"/>
              <a:t>Vyšetření:</a:t>
            </a:r>
            <a:r>
              <a:rPr lang="cs-CZ" dirty="0"/>
              <a:t> </a:t>
            </a:r>
            <a:r>
              <a:rPr lang="cs-CZ" b="1" dirty="0"/>
              <a:t>posun do bariéry (fyziologická X patologická - zmenšená/zvětšená) + </a:t>
            </a:r>
            <a:r>
              <a:rPr lang="cs-CZ" b="1" dirty="0" err="1"/>
              <a:t>dopružení</a:t>
            </a:r>
            <a:r>
              <a:rPr lang="cs-CZ" b="1" dirty="0"/>
              <a:t>, vyšetřujeme v různých směrech (kaudo-kraniálně, </a:t>
            </a:r>
            <a:r>
              <a:rPr lang="cs-CZ" b="1" dirty="0" err="1"/>
              <a:t>latero</a:t>
            </a:r>
            <a:r>
              <a:rPr lang="cs-CZ" b="1" dirty="0"/>
              <a:t>-mediálně, diagonálně)</a:t>
            </a:r>
          </a:p>
          <a:p>
            <a:pPr marL="251460" indent="-179705"/>
            <a:r>
              <a:rPr lang="cs-CZ" b="1" dirty="0"/>
              <a:t>Terapie: zůstáváme v bariéře a čekáme na </a:t>
            </a:r>
            <a:r>
              <a:rPr lang="cs-CZ" b="1" dirty="0" err="1"/>
              <a:t>release</a:t>
            </a:r>
            <a:r>
              <a:rPr lang="cs-CZ" b="1" dirty="0"/>
              <a:t> fenomén (tání)</a:t>
            </a:r>
          </a:p>
          <a:p>
            <a:pPr marL="251460" indent="-179705"/>
            <a:r>
              <a:rPr lang="cs-CZ" dirty="0"/>
              <a:t>Mnoho terapeutických přístupů: </a:t>
            </a:r>
            <a:r>
              <a:rPr lang="cs-CZ" dirty="0" err="1"/>
              <a:t>Stecco</a:t>
            </a:r>
            <a:r>
              <a:rPr lang="cs-CZ" dirty="0"/>
              <a:t>, FDM, </a:t>
            </a:r>
            <a:r>
              <a:rPr lang="cs-CZ" dirty="0" err="1"/>
              <a:t>Rolfing</a:t>
            </a:r>
            <a:r>
              <a:rPr lang="cs-CZ" dirty="0"/>
              <a:t>...</a:t>
            </a:r>
          </a:p>
          <a:p>
            <a:pPr marL="251460" indent="-179705"/>
            <a:r>
              <a:rPr lang="cs-CZ" dirty="0"/>
              <a:t>Poznámka: fascie obsahuje </a:t>
            </a:r>
            <a:r>
              <a:rPr lang="cs-CZ" dirty="0" err="1"/>
              <a:t>myofibroblasty</a:t>
            </a:r>
            <a:r>
              <a:rPr lang="cs-CZ" dirty="0"/>
              <a:t>, ty reagují díky kontraktilitě na terapii poměrně rychle, ale vazivová složka pomaleji, proto je </a:t>
            </a:r>
            <a:r>
              <a:rPr lang="cs-CZ" b="1" dirty="0"/>
              <a:t>možné před manuální terapií využít teplo (předehřátí)</a:t>
            </a:r>
          </a:p>
          <a:p>
            <a:pPr marL="71755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741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776FF-7A9D-BDF6-E170-F11BB71F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72" y="304363"/>
            <a:ext cx="10753202" cy="451578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Vyšetření fascií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E72042-8C34-D2DC-A8D2-62A59F0C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954" y="938659"/>
            <a:ext cx="3089907" cy="1628864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251460" indent="-179705"/>
            <a:r>
              <a:rPr lang="cs-CZ" dirty="0" err="1"/>
              <a:t>Thoracolumbální</a:t>
            </a:r>
            <a:r>
              <a:rPr lang="cs-CZ" dirty="0"/>
              <a:t> fascie</a:t>
            </a:r>
          </a:p>
          <a:p>
            <a:pPr marL="251460" indent="-179705"/>
            <a:r>
              <a:rPr lang="cs-CZ" dirty="0"/>
              <a:t>Fascie hrudníku</a:t>
            </a:r>
          </a:p>
          <a:p>
            <a:pPr marL="251460" indent="-179705"/>
            <a:r>
              <a:rPr lang="cs-CZ" dirty="0"/>
              <a:t>Fascie na končetinách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A6EB8CC-9FBF-073E-3081-DA0C0743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18" y="226425"/>
            <a:ext cx="3280065" cy="209292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37811C-C1F0-809D-9924-82B1F5C75133}"/>
              </a:ext>
            </a:extLst>
          </p:cNvPr>
          <p:cNvSpPr txBox="1"/>
          <p:nvPr/>
        </p:nvSpPr>
        <p:spPr>
          <a:xfrm>
            <a:off x="6840682" y="2320636"/>
            <a:ext cx="35753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https://www.movingmountaininstitute.com/blog/2018/9/6/thoracolumbar-fascia-as-storyteller</a:t>
            </a:r>
            <a:endParaRPr lang="cs-CZ" sz="100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E93DBE39-5583-5265-A435-5BD9DA91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75" y="228599"/>
            <a:ext cx="2193489" cy="345671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F4ED6E1-2D29-4FBE-6C60-F1F867DA8BFE}"/>
              </a:ext>
            </a:extLst>
          </p:cNvPr>
          <p:cNvSpPr txBox="1"/>
          <p:nvPr/>
        </p:nvSpPr>
        <p:spPr>
          <a:xfrm>
            <a:off x="4485410" y="3740728"/>
            <a:ext cx="2778701" cy="402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https://www.movingmountaininstitute.com/blog/2018/9/6/thoracolumbar-fascia-as-storyteller</a:t>
            </a:r>
            <a:endParaRPr lang="cs-CZ" sz="100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701951F-8DAC-BE25-C160-958D3F455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55" y="3173245"/>
            <a:ext cx="3860223" cy="21047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D4F8C0F-6427-0301-AB43-7DC7788C2F13}"/>
              </a:ext>
            </a:extLst>
          </p:cNvPr>
          <p:cNvSpPr txBox="1"/>
          <p:nvPr/>
        </p:nvSpPr>
        <p:spPr>
          <a:xfrm>
            <a:off x="597477" y="5334000"/>
            <a:ext cx="314238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https://www.movingmountaininstitute.com/blog/2018/9/6/thoracolumbar-fascia-as-storyteller</a:t>
            </a:r>
            <a:endParaRPr lang="cs-CZ" sz="1000" dirty="0"/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895D165D-C7A3-2992-BE24-503A071C4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69" y="2970643"/>
            <a:ext cx="3453246" cy="341053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BED34D-4007-7EBD-0E57-1250CC86F107}"/>
              </a:ext>
            </a:extLst>
          </p:cNvPr>
          <p:cNvSpPr txBox="1"/>
          <p:nvPr/>
        </p:nvSpPr>
        <p:spPr>
          <a:xfrm>
            <a:off x="7420841" y="6381750"/>
            <a:ext cx="306445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https://basicmedicalkey.com/anterolateral-leg/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328068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7988E-48C3-15CC-B2F6-1F10A896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Hypermobilita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66557-CCDC-90FB-5F14-4B44EDA0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812" y="1363553"/>
            <a:ext cx="5375905" cy="3170182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251460" indent="-179705">
              <a:lnSpc>
                <a:spcPct val="150000"/>
              </a:lnSpc>
              <a:spcBef>
                <a:spcPts val="1000"/>
              </a:spcBef>
            </a:pPr>
            <a:r>
              <a:rPr lang="cs-CZ" b="1" dirty="0">
                <a:solidFill>
                  <a:schemeClr val="tx1"/>
                </a:solidFill>
              </a:rPr>
              <a:t>= zvětšený rozsah kloubní pohyblivosti nad běžnou fyziologickou normu (v aktivním i pasivním pohybu)</a:t>
            </a:r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51460" indent="-179705">
              <a:lnSpc>
                <a:spcPct val="150000"/>
              </a:lnSpc>
              <a:spcBef>
                <a:spcPts val="1000"/>
              </a:spcBef>
            </a:pPr>
            <a:r>
              <a:rPr lang="cs-CZ" b="1" dirty="0">
                <a:solidFill>
                  <a:schemeClr val="tx1"/>
                </a:solidFill>
              </a:rPr>
              <a:t>Vyšetření: </a:t>
            </a:r>
          </a:p>
          <a:p>
            <a:pPr marL="575945" lvl="1" indent="-251460">
              <a:lnSpc>
                <a:spcPct val="150000"/>
              </a:lnSpc>
              <a:spcBef>
                <a:spcPts val="1000"/>
              </a:spcBef>
            </a:pPr>
            <a:r>
              <a:rPr lang="cs-CZ" b="1" dirty="0">
                <a:solidFill>
                  <a:schemeClr val="tx1"/>
                </a:solidFill>
              </a:rPr>
              <a:t>Dle Jandy</a:t>
            </a:r>
          </a:p>
          <a:p>
            <a:pPr marL="575945" lvl="1" indent="-251460">
              <a:lnSpc>
                <a:spcPct val="150000"/>
              </a:lnSpc>
              <a:spcBef>
                <a:spcPts val="1000"/>
              </a:spcBef>
            </a:pPr>
            <a:r>
              <a:rPr lang="cs-CZ" b="1" dirty="0" err="1">
                <a:solidFill>
                  <a:schemeClr val="tx1"/>
                </a:solidFill>
              </a:rPr>
              <a:t>Beighton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score</a:t>
            </a:r>
            <a:endParaRPr lang="cs-CZ" b="1" dirty="0">
              <a:solidFill>
                <a:schemeClr val="tx1"/>
              </a:solidFill>
            </a:endParaRPr>
          </a:p>
          <a:p>
            <a:pPr marL="575945" lvl="1" indent="-251460">
              <a:lnSpc>
                <a:spcPct val="150000"/>
              </a:lnSpc>
              <a:spcBef>
                <a:spcPts val="1000"/>
              </a:spcBef>
            </a:pP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D424C1-A2FA-F0B5-E159-7BFAF3604C67}"/>
              </a:ext>
            </a:extLst>
          </p:cNvPr>
          <p:cNvSpPr txBox="1"/>
          <p:nvPr/>
        </p:nvSpPr>
        <p:spPr>
          <a:xfrm>
            <a:off x="6044247" y="825203"/>
            <a:ext cx="5792063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1460" indent="-179705">
              <a:lnSpc>
                <a:spcPts val="3600"/>
              </a:lnSpc>
              <a:buFont typeface="Arial"/>
              <a:buChar char="•"/>
            </a:pPr>
            <a:r>
              <a:rPr lang="cs-CZ" sz="1600" dirty="0">
                <a:ea typeface="+mn-lt"/>
                <a:cs typeface="+mn-lt"/>
              </a:rPr>
              <a:t>Druhy hypermobility:</a:t>
            </a:r>
            <a:endParaRPr lang="en-US" sz="1600">
              <a:ea typeface="+mn-lt"/>
              <a:cs typeface="+mn-lt"/>
            </a:endParaRPr>
          </a:p>
          <a:p>
            <a:pPr marL="251460" indent="-17970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1. Kompenzační H (lokální, patologická) </a:t>
            </a:r>
            <a:endParaRPr lang="cs-CZ" sz="1600">
              <a:solidFill>
                <a:schemeClr val="tx1"/>
              </a:solidFill>
              <a:ea typeface="+mn-lt"/>
              <a:cs typeface="+mn-lt"/>
            </a:endParaRPr>
          </a:p>
          <a:p>
            <a:pPr marL="251460" indent="-17970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2. H při neurologickém onemocnění při postižení</a:t>
            </a:r>
            <a:endParaRPr lang="cs-CZ" sz="1600">
              <a:solidFill>
                <a:schemeClr val="tx1"/>
              </a:solidFill>
              <a:ea typeface="+mn-lt"/>
              <a:cs typeface="+mn-lt"/>
            </a:endParaRPr>
          </a:p>
          <a:p>
            <a:pPr marL="251460" indent="-17970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b="1" dirty="0"/>
              <a:t>3. H při klinicky patologických stavech</a:t>
            </a:r>
            <a:endParaRPr lang="en-US" sz="1600">
              <a:ea typeface="+mn-lt"/>
              <a:cs typeface="+mn-lt"/>
            </a:endParaRPr>
          </a:p>
          <a:p>
            <a:pPr marL="251460" indent="-17970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b="1" dirty="0"/>
              <a:t>4. Konstituční H </a:t>
            </a:r>
            <a:endParaRPr lang="cs-CZ" sz="1600" dirty="0">
              <a:ea typeface="+mn-lt"/>
              <a:cs typeface="+mn-lt"/>
            </a:endParaRPr>
          </a:p>
          <a:p>
            <a:pPr marL="251460" indent="-17970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b="1" dirty="0"/>
              <a:t>5. Lokální patologická (posttraumatická)</a:t>
            </a:r>
            <a:endParaRPr lang="cs-CZ" sz="1600" dirty="0">
              <a:ea typeface="+mn-lt"/>
              <a:cs typeface="+mn-lt"/>
            </a:endParaRPr>
          </a:p>
          <a:p>
            <a:pPr marL="251460" indent="-17970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b="1" dirty="0"/>
              <a:t>6. V důsledku sportu, zaměstnání</a:t>
            </a:r>
            <a:endParaRPr lang="cs-CZ" sz="1600" dirty="0">
              <a:ea typeface="+mn-lt"/>
              <a:cs typeface="+mn-lt"/>
            </a:endParaRPr>
          </a:p>
          <a:p>
            <a:pPr marL="251460" indent="-179705">
              <a:lnSpc>
                <a:spcPts val="3600"/>
              </a:lnSpc>
              <a:buFont typeface="Arial"/>
              <a:buChar char="•"/>
            </a:pPr>
            <a:endParaRPr lang="cs-CZ" sz="1600" dirty="0">
              <a:ea typeface="+mn-lt"/>
              <a:cs typeface="+mn-lt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5" descr="Obsah obrázku osoba, interiér&#10;&#10;Popis se vygeneroval automaticky.">
            <a:extLst>
              <a:ext uri="{FF2B5EF4-FFF2-40B4-BE49-F238E27FC236}">
                <a16:creationId xmlns:a16="http://schemas.microsoft.com/office/drawing/2014/main" id="{57967D5A-69B2-5771-6888-1312B562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72" y="4310118"/>
            <a:ext cx="3251200" cy="21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25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3B5CE-AEDD-2674-06A0-41F4E7AD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30" y="220758"/>
            <a:ext cx="7004513" cy="460336"/>
          </a:xfrm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cs-CZ" sz="2400" dirty="0">
                <a:ea typeface="+mn-lt"/>
                <a:cs typeface="+mn-lt"/>
              </a:rPr>
              <a:t>Zkoušky hypermobility dle Jandy</a:t>
            </a:r>
            <a:endParaRPr lang="en-US" sz="2400" b="0">
              <a:ea typeface="+mn-lt"/>
              <a:cs typeface="+mn-lt"/>
            </a:endParaRPr>
          </a:p>
          <a:p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1CB9A-9C33-A147-12D2-03CA5C9C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72" y="817333"/>
            <a:ext cx="6199516" cy="5820461"/>
          </a:xfrm>
        </p:spPr>
        <p:txBody>
          <a:bodyPr lIns="0" tIns="0" rIns="0" bIns="0" anchor="t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Zkouška rotace hlavy (sed, stoj) - 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na obě strany, norma 80°, </a:t>
            </a: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hypermobilita = přes 90°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, srovnat symetrii obou stran</a:t>
            </a:r>
            <a:endParaRPr lang="en-US" sz="16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Zkouška šály (sed, stoj) - 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obejmout paží šíji, norma - loket dosáhne osy těla, prsty na trny obratlů, </a:t>
            </a:r>
            <a:r>
              <a:rPr lang="cs-CZ" sz="1600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.- měření vzdálenosti, o </a:t>
            </a:r>
            <a:r>
              <a:rPr lang="cs-CZ" sz="1600" b="1" dirty="0" err="1">
                <a:solidFill>
                  <a:schemeClr val="tx1"/>
                </a:solidFill>
                <a:ea typeface="+mn-lt"/>
                <a:cs typeface="+mn-lt"/>
              </a:rPr>
              <a:t>kt</a:t>
            </a: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. prsty přesáhnou osu těla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, srovnat obě strany (nedominantní K má většinou větší rozsah pohybu)</a:t>
            </a:r>
            <a:endParaRPr lang="en-US" sz="16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Zkouška zapažených paží (sed, stoj) - 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snaží se dotknout prsty obou rukou při zapažení, norma - dotkne se špičkami prstů, </a:t>
            </a:r>
            <a:r>
              <a:rPr lang="cs-CZ" sz="1600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.- překryje prsty celé, nebo dlaně, někdy dosáhne až na zápěstí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 (bez větší </a:t>
            </a:r>
            <a:r>
              <a:rPr lang="cs-CZ" sz="1600" dirty="0" err="1">
                <a:solidFill>
                  <a:schemeClr val="tx1"/>
                </a:solidFill>
                <a:ea typeface="+mn-lt"/>
                <a:cs typeface="+mn-lt"/>
              </a:rPr>
              <a:t>lordotizace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ea typeface="+mn-lt"/>
                <a:cs typeface="+mn-lt"/>
              </a:rPr>
              <a:t>Th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 a L páteře), při zkrácení se nedotkne</a:t>
            </a:r>
            <a:endParaRPr lang="en-US" sz="16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Zkouška založených paží (sed, leh) - 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založí paže překřížením v zátylí, norma- dosáhne špičkami prstů na acromion lopatky druhé strany, </a:t>
            </a:r>
            <a:r>
              <a:rPr lang="cs-CZ" sz="1600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sz="1600" b="1" dirty="0">
                <a:solidFill>
                  <a:schemeClr val="tx1"/>
                </a:solidFill>
                <a:ea typeface="+mn-lt"/>
                <a:cs typeface="+mn-lt"/>
              </a:rPr>
              <a:t>.- překryje dlaní část nebo celou lopatku</a:t>
            </a:r>
            <a:endParaRPr lang="en-US" sz="1600" b="1">
              <a:solidFill>
                <a:schemeClr val="tx1"/>
              </a:solidFill>
              <a:ea typeface="+mn-lt"/>
              <a:cs typeface="+mn-lt"/>
            </a:endParaRPr>
          </a:p>
          <a:p>
            <a:pPr marL="251460" indent="-179705"/>
            <a:endParaRPr lang="cs-CZ" sz="1600" b="1" dirty="0"/>
          </a:p>
        </p:txBody>
      </p:sp>
      <p:pic>
        <p:nvPicPr>
          <p:cNvPr id="4" name="Obrázek 4" descr="Obsah obrázku text, žena, osoba&#10;&#10;Popis se vygeneroval automaticky.">
            <a:extLst>
              <a:ext uri="{FF2B5EF4-FFF2-40B4-BE49-F238E27FC236}">
                <a16:creationId xmlns:a16="http://schemas.microsoft.com/office/drawing/2014/main" id="{48165A2B-39BA-2438-3D99-8E800450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55" y="331929"/>
            <a:ext cx="1385615" cy="1324350"/>
          </a:xfrm>
          <a:prstGeom prst="rect">
            <a:avLst/>
          </a:prstGeom>
        </p:spPr>
      </p:pic>
      <p:pic>
        <p:nvPicPr>
          <p:cNvPr id="5" name="Obrázek 5" descr="Obsah obrázku text, osoba, mobilní telefon, rozmazání&#10;&#10;Popis se vygeneroval automaticky.">
            <a:extLst>
              <a:ext uri="{FF2B5EF4-FFF2-40B4-BE49-F238E27FC236}">
                <a16:creationId xmlns:a16="http://schemas.microsoft.com/office/drawing/2014/main" id="{B13BB1C6-F10A-DB11-9018-0BA3F260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089" y="386726"/>
            <a:ext cx="1420648" cy="1267305"/>
          </a:xfrm>
          <a:prstGeom prst="rect">
            <a:avLst/>
          </a:prstGeom>
        </p:spPr>
      </p:pic>
      <p:pic>
        <p:nvPicPr>
          <p:cNvPr id="6" name="Obrázek 6" descr="Obsah obrázku text, zeď, osoba, interiér&#10;&#10;Popis se vygeneroval automaticky.">
            <a:extLst>
              <a:ext uri="{FF2B5EF4-FFF2-40B4-BE49-F238E27FC236}">
                <a16:creationId xmlns:a16="http://schemas.microsoft.com/office/drawing/2014/main" id="{1BCE4B45-0C87-C78D-95E0-7F539185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055" y="1766802"/>
            <a:ext cx="1420648" cy="1283638"/>
          </a:xfrm>
          <a:prstGeom prst="rect">
            <a:avLst/>
          </a:prstGeom>
        </p:spPr>
      </p:pic>
      <p:pic>
        <p:nvPicPr>
          <p:cNvPr id="7" name="Obrázek 7" descr="Obsah obrázku text, osoba&#10;&#10;Popis se vygeneroval automaticky.">
            <a:extLst>
              <a:ext uri="{FF2B5EF4-FFF2-40B4-BE49-F238E27FC236}">
                <a16:creationId xmlns:a16="http://schemas.microsoft.com/office/drawing/2014/main" id="{109AEC94-B698-2CB3-0033-870FC4EC4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763122"/>
            <a:ext cx="1464441" cy="1361067"/>
          </a:xfrm>
          <a:prstGeom prst="rect">
            <a:avLst/>
          </a:prstGeom>
        </p:spPr>
      </p:pic>
      <p:pic>
        <p:nvPicPr>
          <p:cNvPr id="8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CB17C3EA-A3F1-F25A-1F4E-27839CA56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3158577"/>
            <a:ext cx="1354084" cy="1600639"/>
          </a:xfrm>
          <a:prstGeom prst="rect">
            <a:avLst/>
          </a:prstGeom>
        </p:spPr>
      </p:pic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DBD7D612-C18B-922B-0329-B7839623B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827" y="4982123"/>
            <a:ext cx="1620345" cy="14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096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0F7D90-1B90-D875-C8E9-B92F84258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863" y="811859"/>
            <a:ext cx="7019841" cy="6049379"/>
          </a:xfrm>
        </p:spPr>
        <p:txBody>
          <a:bodyPr lIns="0" tIns="0" rIns="0" bIns="0" anchor="t">
            <a:normAutofit fontScale="6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Zkouška extendovaných loktů (sed, stoj) -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při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Fl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. v ramen. kloubech max.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Fl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. v loktech přitiskne předloktí po celé ploše k sobě a snaží se je natáhnout aniž oddaluje předloktí, norma-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Ext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. Loktů při úhlu 110° mezi předloktím a pažní kostí, </a:t>
            </a:r>
            <a:r>
              <a:rPr lang="cs-CZ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.- úhel se zvětšuje nad 110°</a:t>
            </a:r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Zkouška sepjatých rukou -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přitiskne dlaně k sobě, provádí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Ext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. zápěstí zvedáním loktů, nesmí dlaně od sebe oddálit, norma- 90° st. zápěstí, předloktí, </a:t>
            </a:r>
            <a:r>
              <a:rPr lang="cs-CZ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.- úhel menší jak 90°.</a:t>
            </a:r>
            <a:endParaRPr lang="en-US" b="1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Zkouška sepjatých prstů -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prsty přitiskne pevně k sobě, zápěstí drží v prodloužení osy předloktí, pak provádí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hyperextenzi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prstů, posunuje ruce distálně, zápěstí musí zůstat v prodloužení předloktí, norma- 80° svírají dlaně mezi sebou, </a:t>
            </a:r>
            <a:r>
              <a:rPr lang="cs-CZ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. - úhel se zvětšuje,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při zkrácení zmenšuje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  <p:pic>
        <p:nvPicPr>
          <p:cNvPr id="4" name="Obrázek 4" descr="Obsah obrázku kočka, interiér, hledání, šedá&#10;&#10;Popis se vygeneroval automaticky.">
            <a:extLst>
              <a:ext uri="{FF2B5EF4-FFF2-40B4-BE49-F238E27FC236}">
                <a16:creationId xmlns:a16="http://schemas.microsoft.com/office/drawing/2014/main" id="{28721896-AD1F-6486-B413-4378F984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382731"/>
            <a:ext cx="1543268" cy="1459225"/>
          </a:xfrm>
          <a:prstGeom prst="rect">
            <a:avLst/>
          </a:prstGeom>
        </p:spPr>
      </p:pic>
      <p:pic>
        <p:nvPicPr>
          <p:cNvPr id="5" name="Obrázek 5" descr="Obsah obrázku text, osoba, staré&#10;&#10;Popis se vygeneroval automaticky.">
            <a:extLst>
              <a:ext uri="{FF2B5EF4-FFF2-40B4-BE49-F238E27FC236}">
                <a16:creationId xmlns:a16="http://schemas.microsoft.com/office/drawing/2014/main" id="{CDE07D93-4DD1-960F-15AE-61ED8DAC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2128078"/>
            <a:ext cx="1543269" cy="1638394"/>
          </a:xfrm>
          <a:prstGeom prst="rect">
            <a:avLst/>
          </a:prstGeom>
        </p:spPr>
      </p:pic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701F3772-1174-FF7E-ED96-7F6D4CF4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399" y="4138460"/>
            <a:ext cx="1569544" cy="15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59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40B04-C6DB-54A6-BF57-9A98459F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792" y="998375"/>
            <a:ext cx="6102376" cy="5493821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Zkouška předklonu -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předklon bez pokrčení kolen, sledujeme způsob provedení (pánev, oblouk celé páteře), norma- dotyk špiček prstů o podlahu, </a:t>
            </a:r>
            <a:r>
              <a:rPr lang="cs-CZ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.- celé prsty, dlaň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(negativní Thomayer, pozitivní Thomayer o kolik cm se nedotkne)         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Zkouška úklonu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- stoj spojný, úklon, sune HK po laterální ploše stehna (nezvedat rameno, posuzovat pánev laterálně), norma- kolmice z axily prochází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intergluteální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rýhou, </a:t>
            </a:r>
            <a:r>
              <a:rPr lang="cs-CZ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.- úklon se zvětšuje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 kolmice na kontralaterální straně, zkrácení- úklon se zmenšuje, kolmice na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homolaterální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straně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Zkouška posazení na paty 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- posadí se vkleče na paty, norma- hýždě jsou pod myšlenou spojnicí mezi patami, </a:t>
            </a:r>
            <a:r>
              <a:rPr lang="cs-CZ" b="1" dirty="0" err="1">
                <a:solidFill>
                  <a:schemeClr val="tx1"/>
                </a:solidFill>
                <a:ea typeface="+mn-lt"/>
                <a:cs typeface="+mn-lt"/>
              </a:rPr>
              <a:t>hyperm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.- hýždě na podložce,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zkrácení- hýždě nad pomyslnou spojnicí pat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  <p:pic>
        <p:nvPicPr>
          <p:cNvPr id="5" name="Obrázek 5" descr="Obsah obrázku oblečení, interiér, okno, šaty&#10;&#10;Popis se vygeneroval automaticky.">
            <a:extLst>
              <a:ext uri="{FF2B5EF4-FFF2-40B4-BE49-F238E27FC236}">
                <a16:creationId xmlns:a16="http://schemas.microsoft.com/office/drawing/2014/main" id="{33085975-B308-6360-EA60-32ECEA20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05" y="4033500"/>
            <a:ext cx="2743200" cy="2057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D9CBA7F-6C2B-16ED-D95E-965A49D0B894}"/>
              </a:ext>
            </a:extLst>
          </p:cNvPr>
          <p:cNvSpPr txBox="1"/>
          <p:nvPr/>
        </p:nvSpPr>
        <p:spPr>
          <a:xfrm>
            <a:off x="7298022" y="6039604"/>
            <a:ext cx="316107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000" dirty="0">
                <a:solidFill>
                  <a:schemeClr val="tx1"/>
                </a:solidFill>
                <a:latin typeface="Century Gothic"/>
              </a:rPr>
              <a:t>http://coretraining.cz/2015/06/hypermobilita-a-nekontrolovane-pohybove-rozsahy-skryta-hrozba/</a:t>
            </a:r>
            <a:r>
              <a:rPr lang="en-US" sz="1000" dirty="0">
                <a:solidFill>
                  <a:schemeClr val="tx1"/>
                </a:solidFill>
                <a:latin typeface="Century Gothic"/>
              </a:rPr>
              <a:t>​</a:t>
            </a:r>
            <a:endParaRPr lang="en-US" sz="1000" b="0" i="0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7" name="Obrázek 7" descr="Obsah obrázku sport&#10;&#10;Popis se vygeneroval automaticky.">
            <a:extLst>
              <a:ext uri="{FF2B5EF4-FFF2-40B4-BE49-F238E27FC236}">
                <a16:creationId xmlns:a16="http://schemas.microsoft.com/office/drawing/2014/main" id="{51B03510-8F7E-EFFD-4D11-76253E619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262" y="2549195"/>
            <a:ext cx="1972443" cy="1479332"/>
          </a:xfrm>
          <a:prstGeom prst="rect">
            <a:avLst/>
          </a:prstGeom>
        </p:spPr>
      </p:pic>
      <p:pic>
        <p:nvPicPr>
          <p:cNvPr id="8" name="Obrázek 9" descr="Obsah obrázku kočka, interiér&#10;&#10;Popis se vygeneroval automaticky.">
            <a:extLst>
              <a:ext uri="{FF2B5EF4-FFF2-40B4-BE49-F238E27FC236}">
                <a16:creationId xmlns:a16="http://schemas.microsoft.com/office/drawing/2014/main" id="{8A82D401-DCA0-101C-664A-81C69A88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008" y="235389"/>
            <a:ext cx="1515569" cy="2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41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8311F-6705-7A8E-A8ED-7D93D4A1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" y="307548"/>
            <a:ext cx="10753202" cy="451578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 err="1"/>
              <a:t>Beighton</a:t>
            </a:r>
            <a:r>
              <a:rPr lang="cs-CZ" dirty="0"/>
              <a:t> </a:t>
            </a:r>
            <a:r>
              <a:rPr lang="cs-CZ" dirty="0" err="1"/>
              <a:t>score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26D4D6-2295-8B11-D6B8-014E4154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172" y="1367931"/>
            <a:ext cx="6023971" cy="5077173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/>
            <a:r>
              <a:rPr lang="cs-CZ" dirty="0"/>
              <a:t>9 bodová škála </a:t>
            </a:r>
            <a:br>
              <a:rPr lang="cs-CZ" dirty="0"/>
            </a:br>
            <a:r>
              <a:rPr lang="cs-CZ" dirty="0"/>
              <a:t>pro screening konstituční </a:t>
            </a:r>
            <a:br>
              <a:rPr lang="cs-CZ" dirty="0"/>
            </a:br>
            <a:r>
              <a:rPr lang="cs-CZ" dirty="0"/>
              <a:t>hypermobility</a:t>
            </a:r>
          </a:p>
          <a:p>
            <a:pPr marL="251460" indent="-179705"/>
            <a:r>
              <a:rPr lang="cs-CZ" b="1" dirty="0"/>
              <a:t>5 manévrů:</a:t>
            </a:r>
          </a:p>
          <a:p>
            <a:pPr marL="575945" lvl="1" indent="-251460"/>
            <a:r>
              <a:rPr lang="cs-CZ" dirty="0"/>
              <a:t>Pasivní DF a </a:t>
            </a:r>
            <a:r>
              <a:rPr lang="cs-CZ" dirty="0" err="1"/>
              <a:t>hyperextenze</a:t>
            </a:r>
            <a:r>
              <a:rPr lang="cs-CZ" dirty="0"/>
              <a:t> MCP kloubu malíku nad 90°</a:t>
            </a:r>
          </a:p>
          <a:p>
            <a:pPr marL="575945" lvl="1" indent="-251460"/>
            <a:r>
              <a:rPr lang="cs-CZ" dirty="0"/>
              <a:t>Pasivní přitažení palce k předloktí</a:t>
            </a:r>
          </a:p>
          <a:p>
            <a:pPr marL="575945" lvl="1" indent="-251460"/>
            <a:r>
              <a:rPr lang="cs-CZ" dirty="0"/>
              <a:t>Pasivní </a:t>
            </a:r>
            <a:r>
              <a:rPr lang="cs-CZ" dirty="0" err="1"/>
              <a:t>hyperextenze</a:t>
            </a:r>
            <a:r>
              <a:rPr lang="cs-CZ" dirty="0"/>
              <a:t> loktů nad 10°</a:t>
            </a:r>
          </a:p>
          <a:p>
            <a:pPr marL="575945" lvl="1" indent="-251460"/>
            <a:r>
              <a:rPr lang="cs-CZ" dirty="0"/>
              <a:t>Pasivní </a:t>
            </a:r>
            <a:r>
              <a:rPr lang="cs-CZ" dirty="0" err="1"/>
              <a:t>hyperextenze</a:t>
            </a:r>
            <a:r>
              <a:rPr lang="cs-CZ" dirty="0"/>
              <a:t> kolen nad 10°</a:t>
            </a:r>
          </a:p>
          <a:p>
            <a:pPr marL="575945" lvl="1" indent="-251460"/>
            <a:r>
              <a:rPr lang="cs-CZ" dirty="0"/>
              <a:t>Předklon a plně extendovanými koleny a dotekem celých dlaní na podložce</a:t>
            </a:r>
          </a:p>
          <a:p>
            <a:pPr marL="71755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83715D7-CBC9-B1C8-4869-13903B3B9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208" y="3041224"/>
            <a:ext cx="3883776" cy="2656618"/>
          </a:xfrm>
          <a:prstGeom prst="rect">
            <a:avLst/>
          </a:prstGeom>
        </p:spPr>
      </p:pic>
      <p:pic>
        <p:nvPicPr>
          <p:cNvPr id="6" name="Obrázek 5" descr="Obsah obrázku perokresba&#10;&#10;Popis se vygeneroval automaticky.">
            <a:extLst>
              <a:ext uri="{FF2B5EF4-FFF2-40B4-BE49-F238E27FC236}">
                <a16:creationId xmlns:a16="http://schemas.microsoft.com/office/drawing/2014/main" id="{4A7E3698-21AA-24F1-FF65-1EBE89E55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99" y="744139"/>
            <a:ext cx="6730833" cy="1469244"/>
          </a:xfrm>
          <a:prstGeom prst="rect">
            <a:avLst/>
          </a:prstGeom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E01D7CCC-4C5B-FA52-6C77-56669F82EF2D}"/>
              </a:ext>
            </a:extLst>
          </p:cNvPr>
          <p:cNvSpPr txBox="1"/>
          <p:nvPr/>
        </p:nvSpPr>
        <p:spPr>
          <a:xfrm>
            <a:off x="6725363" y="2211015"/>
            <a:ext cx="47839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https://www.sk-darboz.cz/clanky/blog/hypermobilita---otazky-a-odpovedi.html</a:t>
            </a:r>
          </a:p>
        </p:txBody>
      </p:sp>
    </p:spTree>
    <p:extLst>
      <p:ext uri="{BB962C8B-B14F-4D97-AF65-F5344CB8AC3E}">
        <p14:creationId xmlns:p14="http://schemas.microsoft.com/office/powerpoint/2010/main" val="37540570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2639</Words>
  <Application>Microsoft Office PowerPoint</Application>
  <PresentationFormat>Širokoúhlá obrazovka</PresentationFormat>
  <Paragraphs>171</Paragraphs>
  <Slides>28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Arial,Sans-Serif</vt:lpstr>
      <vt:lpstr>Calibri</vt:lpstr>
      <vt:lpstr>Century Gothic</vt:lpstr>
      <vt:lpstr>Corbel</vt:lpstr>
      <vt:lpstr>Courier New,monospace</vt:lpstr>
      <vt:lpstr>Wingdings,Sans-Serif</vt:lpstr>
      <vt:lpstr>Prezentace_MU_CZ</vt:lpstr>
      <vt:lpstr>Vyšetření fascií. Vyšetření hypermobility.  Jizva. Vyšetření integrity vazů. </vt:lpstr>
      <vt:lpstr>Fascie - dokument</vt:lpstr>
      <vt:lpstr>Vyšetření fascií</vt:lpstr>
      <vt:lpstr>Vyšetření fascií</vt:lpstr>
      <vt:lpstr>Hypermobilita</vt:lpstr>
      <vt:lpstr>Zkoušky hypermobility dle Jandy </vt:lpstr>
      <vt:lpstr>Prezentace aplikace PowerPoint</vt:lpstr>
      <vt:lpstr>Prezentace aplikace PowerPoint</vt:lpstr>
      <vt:lpstr>Beighton score</vt:lpstr>
      <vt:lpstr>Beighton score</vt:lpstr>
      <vt:lpstr>Jizva</vt:lpstr>
      <vt:lpstr>Hodnocení a vyšetření jizvy</vt:lpstr>
      <vt:lpstr>Terapie jizvy</vt:lpstr>
      <vt:lpstr>Terapie jizvy</vt:lpstr>
      <vt:lpstr>Prezentace aplikace PowerPoint</vt:lpstr>
      <vt:lpstr>Ošetření jizvy po císařském řezu</vt:lpstr>
      <vt:lpstr>Prezentace aplikace PowerPoint</vt:lpstr>
      <vt:lpstr>Vyšetření integrity vazů hlezna</vt:lpstr>
      <vt:lpstr>Palpace vazů</vt:lpstr>
      <vt:lpstr>Prezentace aplikace PowerPoint</vt:lpstr>
      <vt:lpstr>Prezentace aplikace PowerPoint</vt:lpstr>
      <vt:lpstr>Testování integrity lig. deltoideum</vt:lpstr>
      <vt:lpstr>Vyšetření integrity Achillovy šlachy</vt:lpstr>
      <vt:lpstr>Vyšetřeni integrity zkřížených vazů kolene</vt:lpstr>
      <vt:lpstr>Vyšetření předního zkříženého vazu</vt:lpstr>
      <vt:lpstr>Vyšetření zadního zkříženého vazu</vt:lpstr>
      <vt:lpstr>Děkuji za pozornost!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bp4806 Propedeutika v rehabilitaci a základy fyzioterapie 1</dc:title>
  <dc:creator>lektor</dc:creator>
  <cp:lastModifiedBy>lektor</cp:lastModifiedBy>
  <cp:revision>1734</cp:revision>
  <dcterms:modified xsi:type="dcterms:W3CDTF">2023-04-18T05:22:13Z</dcterms:modified>
</cp:coreProperties>
</file>