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15" r:id="rId2"/>
    <p:sldId id="314" r:id="rId3"/>
    <p:sldId id="318" r:id="rId4"/>
    <p:sldId id="316" r:id="rId5"/>
    <p:sldId id="319" r:id="rId6"/>
    <p:sldId id="320" r:id="rId7"/>
    <p:sldId id="321" r:id="rId8"/>
    <p:sldId id="323" r:id="rId9"/>
    <p:sldId id="325" r:id="rId10"/>
    <p:sldId id="328" r:id="rId11"/>
    <p:sldId id="326" r:id="rId12"/>
    <p:sldId id="327" r:id="rId13"/>
    <p:sldId id="329" r:id="rId14"/>
    <p:sldId id="330" r:id="rId15"/>
    <p:sldId id="349" r:id="rId16"/>
    <p:sldId id="350" r:id="rId17"/>
    <p:sldId id="365" r:id="rId18"/>
    <p:sldId id="366" r:id="rId19"/>
    <p:sldId id="342" r:id="rId20"/>
    <p:sldId id="367" r:id="rId21"/>
    <p:sldId id="334" r:id="rId22"/>
    <p:sldId id="335" r:id="rId23"/>
    <p:sldId id="336" r:id="rId24"/>
    <p:sldId id="337" r:id="rId25"/>
    <p:sldId id="343" r:id="rId26"/>
    <p:sldId id="338" r:id="rId27"/>
    <p:sldId id="339" r:id="rId28"/>
    <p:sldId id="340" r:id="rId29"/>
    <p:sldId id="341" r:id="rId30"/>
    <p:sldId id="344" r:id="rId31"/>
    <p:sldId id="347" r:id="rId32"/>
    <p:sldId id="348" r:id="rId33"/>
    <p:sldId id="368" r:id="rId34"/>
    <p:sldId id="369" r:id="rId35"/>
    <p:sldId id="353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4FD"/>
    <a:srgbClr val="C1EDE8"/>
    <a:srgbClr val="275285"/>
    <a:srgbClr val="2FA395"/>
    <a:srgbClr val="74D6CA"/>
    <a:srgbClr val="8ADED4"/>
    <a:srgbClr val="ACC6E6"/>
    <a:srgbClr val="346BAE"/>
    <a:srgbClr val="F5B7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D7C3D9-4D07-4E1C-BC65-38774D882912}" v="67" dt="2023-03-12T23:23:26.4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73426" autoAdjust="0"/>
  </p:normalViewPr>
  <p:slideViewPr>
    <p:cSldViewPr snapToGrid="0">
      <p:cViewPr varScale="1">
        <p:scale>
          <a:sx n="63" d="100"/>
          <a:sy n="63" d="100"/>
        </p:scale>
        <p:origin x="127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977BE-13DC-4ED0-973E-6CC6D5D9F99E}" type="datetimeFigureOut">
              <a:rPr lang="en-GB" smtClean="0"/>
              <a:t>12/03/2023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2D1D8-972F-4925-8C6C-060959BA5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7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What muscles help us with breathing?</a:t>
            </a:r>
          </a:p>
          <a:p>
            <a:endParaRPr lang="en-GB"/>
          </a:p>
          <a:p>
            <a:r>
              <a:rPr lang="en-GB"/>
              <a:t>Hypotonic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C5132-EF14-49B9-84E4-16A81C5596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23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C5132-EF14-49B9-84E4-16A81C5596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84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https://www.youtube.com/watch?v=qDrV33rZlyA&amp;ab_channel=ArmandoHasudungan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C5132-EF14-49B9-84E4-16A81C5596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12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https://www.youtube.com/watch?v=qDrV33rZlyA&amp;ab_channel=ArmandoHasudungan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C5132-EF14-49B9-84E4-16A81C5596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31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C5132-EF14-49B9-84E4-16A81C5596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52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C5132-EF14-49B9-84E4-16A81C5596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64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Remind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quickly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breathing</a:t>
            </a:r>
            <a:r>
              <a:rPr lang="cs-CZ" dirty="0"/>
              <a:t> </a:t>
            </a:r>
            <a:r>
              <a:rPr lang="cs-CZ" dirty="0" err="1"/>
              <a:t>frequency</a:t>
            </a:r>
            <a:r>
              <a:rPr lang="cs-CZ" dirty="0"/>
              <a:t> </a:t>
            </a:r>
            <a:r>
              <a:rPr lang="cs-CZ" dirty="0" err="1"/>
              <a:t>cames</a:t>
            </a:r>
            <a:r>
              <a:rPr lang="cs-CZ" dirty="0"/>
              <a:t> </a:t>
            </a:r>
            <a:r>
              <a:rPr lang="cs-CZ" dirty="0" err="1"/>
              <a:t>back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resting</a:t>
            </a:r>
            <a:r>
              <a:rPr lang="cs-CZ" dirty="0"/>
              <a:t> </a:t>
            </a:r>
            <a:r>
              <a:rPr lang="cs-CZ" dirty="0" err="1"/>
              <a:t>breathing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 </a:t>
            </a:r>
            <a:r>
              <a:rPr lang="cs-CZ" dirty="0" err="1"/>
              <a:t>frequency</a:t>
            </a:r>
            <a:r>
              <a:rPr lang="cs-CZ" dirty="0"/>
              <a:t> –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might</a:t>
            </a:r>
            <a:r>
              <a:rPr lang="cs-CZ" dirty="0"/>
              <a:t> </a:t>
            </a:r>
            <a:r>
              <a:rPr lang="cs-CZ" dirty="0" err="1"/>
              <a:t>take</a:t>
            </a:r>
            <a:r>
              <a:rPr lang="cs-CZ" dirty="0"/>
              <a:t> up to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hours</a:t>
            </a:r>
            <a:r>
              <a:rPr lang="cs-CZ" dirty="0"/>
              <a:t> – </a:t>
            </a:r>
            <a:r>
              <a:rPr lang="cs-CZ" dirty="0" err="1"/>
              <a:t>depending</a:t>
            </a:r>
            <a:r>
              <a:rPr lang="cs-CZ" dirty="0"/>
              <a:t> on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cardio</a:t>
            </a:r>
            <a:r>
              <a:rPr lang="cs-CZ" dirty="0"/>
              <a:t> </a:t>
            </a:r>
            <a:r>
              <a:rPr lang="cs-CZ" dirty="0" err="1"/>
              <a:t>respiratory</a:t>
            </a:r>
            <a:r>
              <a:rPr lang="cs-CZ" dirty="0"/>
              <a:t> fitness</a:t>
            </a:r>
            <a:endParaRPr lang="en-GB" dirty="0"/>
          </a:p>
          <a:p>
            <a:endParaRPr lang="en-GB" dirty="0"/>
          </a:p>
          <a:p>
            <a:r>
              <a:rPr lang="en-GB" dirty="0"/>
              <a:t>Cardiac output = stroke volume x heart rate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C5132-EF14-49B9-84E4-16A81C55965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73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Remind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quickly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breathing</a:t>
            </a:r>
            <a:r>
              <a:rPr lang="cs-CZ" dirty="0"/>
              <a:t> </a:t>
            </a:r>
            <a:r>
              <a:rPr lang="cs-CZ" dirty="0" err="1"/>
              <a:t>frequency</a:t>
            </a:r>
            <a:r>
              <a:rPr lang="cs-CZ" dirty="0"/>
              <a:t> </a:t>
            </a:r>
            <a:r>
              <a:rPr lang="cs-CZ" dirty="0" err="1"/>
              <a:t>cames</a:t>
            </a:r>
            <a:r>
              <a:rPr lang="cs-CZ" dirty="0"/>
              <a:t> </a:t>
            </a:r>
            <a:r>
              <a:rPr lang="cs-CZ" dirty="0" err="1"/>
              <a:t>back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resting</a:t>
            </a:r>
            <a:r>
              <a:rPr lang="cs-CZ" dirty="0"/>
              <a:t> </a:t>
            </a:r>
            <a:r>
              <a:rPr lang="cs-CZ" dirty="0" err="1"/>
              <a:t>breathing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 </a:t>
            </a:r>
            <a:r>
              <a:rPr lang="cs-CZ" dirty="0" err="1"/>
              <a:t>frequency</a:t>
            </a:r>
            <a:r>
              <a:rPr lang="cs-CZ" dirty="0"/>
              <a:t> –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might</a:t>
            </a:r>
            <a:r>
              <a:rPr lang="cs-CZ" dirty="0"/>
              <a:t> </a:t>
            </a:r>
            <a:r>
              <a:rPr lang="cs-CZ" dirty="0" err="1"/>
              <a:t>take</a:t>
            </a:r>
            <a:r>
              <a:rPr lang="cs-CZ" dirty="0"/>
              <a:t> up to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hours</a:t>
            </a:r>
            <a:r>
              <a:rPr lang="cs-CZ" dirty="0"/>
              <a:t> – </a:t>
            </a:r>
            <a:r>
              <a:rPr lang="cs-CZ" dirty="0" err="1"/>
              <a:t>depending</a:t>
            </a:r>
            <a:r>
              <a:rPr lang="cs-CZ" dirty="0"/>
              <a:t> on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cardio</a:t>
            </a:r>
            <a:r>
              <a:rPr lang="cs-CZ" dirty="0"/>
              <a:t> </a:t>
            </a:r>
            <a:r>
              <a:rPr lang="cs-CZ" dirty="0" err="1"/>
              <a:t>respiratory</a:t>
            </a:r>
            <a:r>
              <a:rPr lang="cs-CZ" dirty="0"/>
              <a:t> fitness</a:t>
            </a:r>
            <a:endParaRPr lang="en-GB" dirty="0"/>
          </a:p>
          <a:p>
            <a:endParaRPr lang="en-GB" dirty="0"/>
          </a:p>
          <a:p>
            <a:r>
              <a:rPr lang="en-GB" dirty="0"/>
              <a:t>Cardiac output = stroke volume x heart rate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C5132-EF14-49B9-84E4-16A81C5596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23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C5132-EF14-49B9-84E4-16A81C55965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93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C5132-EF14-49B9-84E4-16A81C55965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38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Remind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quickly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breathing</a:t>
            </a:r>
            <a:r>
              <a:rPr lang="cs-CZ" dirty="0"/>
              <a:t> </a:t>
            </a:r>
            <a:r>
              <a:rPr lang="cs-CZ" dirty="0" err="1"/>
              <a:t>frequency</a:t>
            </a:r>
            <a:r>
              <a:rPr lang="cs-CZ" dirty="0"/>
              <a:t> </a:t>
            </a:r>
            <a:r>
              <a:rPr lang="cs-CZ" dirty="0" err="1"/>
              <a:t>caomes</a:t>
            </a:r>
            <a:r>
              <a:rPr lang="cs-CZ" dirty="0"/>
              <a:t> </a:t>
            </a:r>
            <a:r>
              <a:rPr lang="cs-CZ" dirty="0" err="1"/>
              <a:t>back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resting</a:t>
            </a:r>
            <a:r>
              <a:rPr lang="cs-CZ" dirty="0"/>
              <a:t> </a:t>
            </a:r>
            <a:r>
              <a:rPr lang="cs-CZ" dirty="0" err="1"/>
              <a:t>breathing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 </a:t>
            </a:r>
            <a:r>
              <a:rPr lang="cs-CZ" dirty="0" err="1"/>
              <a:t>frequency</a:t>
            </a:r>
            <a:r>
              <a:rPr lang="cs-CZ" dirty="0"/>
              <a:t> –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might</a:t>
            </a:r>
            <a:r>
              <a:rPr lang="cs-CZ" dirty="0"/>
              <a:t> </a:t>
            </a:r>
            <a:r>
              <a:rPr lang="cs-CZ" dirty="0" err="1"/>
              <a:t>take</a:t>
            </a:r>
            <a:r>
              <a:rPr lang="cs-CZ" dirty="0"/>
              <a:t> up to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hours</a:t>
            </a:r>
            <a:r>
              <a:rPr lang="cs-CZ" dirty="0"/>
              <a:t> – </a:t>
            </a:r>
            <a:r>
              <a:rPr lang="cs-CZ" dirty="0" err="1"/>
              <a:t>depending</a:t>
            </a:r>
            <a:r>
              <a:rPr lang="cs-CZ" dirty="0"/>
              <a:t> on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cardio</a:t>
            </a:r>
            <a:r>
              <a:rPr lang="cs-CZ" dirty="0"/>
              <a:t> </a:t>
            </a:r>
            <a:r>
              <a:rPr lang="cs-CZ" dirty="0" err="1"/>
              <a:t>respiratory</a:t>
            </a:r>
            <a:r>
              <a:rPr lang="cs-CZ" dirty="0"/>
              <a:t> fitness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C5132-EF14-49B9-84E4-16A81C55965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98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As you breathe in the air goes to the nasal cavity</a:t>
            </a:r>
          </a:p>
          <a:p>
            <a:r>
              <a:rPr lang="en-GB"/>
              <a:t>Filled with mucus</a:t>
            </a:r>
          </a:p>
          <a:p>
            <a:r>
              <a:rPr lang="en-GB"/>
              <a:t>Lysozymes – help fight bacteria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C5132-EF14-49B9-84E4-16A81C5596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868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It </a:t>
            </a:r>
            <a:r>
              <a:rPr lang="cs-CZ" dirty="0" err="1"/>
              <a:t>varies</a:t>
            </a:r>
            <a:r>
              <a:rPr lang="cs-CZ" dirty="0"/>
              <a:t> for </a:t>
            </a:r>
            <a:r>
              <a:rPr lang="cs-CZ" dirty="0" err="1"/>
              <a:t>men</a:t>
            </a:r>
            <a:r>
              <a:rPr lang="cs-CZ" dirty="0"/>
              <a:t> and </a:t>
            </a:r>
            <a:r>
              <a:rPr lang="cs-CZ" dirty="0" err="1"/>
              <a:t>women</a:t>
            </a:r>
            <a:endParaRPr lang="cs-CZ" dirty="0"/>
          </a:p>
          <a:p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increase</a:t>
            </a:r>
            <a:r>
              <a:rPr lang="cs-CZ" dirty="0"/>
              <a:t> up to </a:t>
            </a:r>
            <a:r>
              <a:rPr lang="cs-CZ" dirty="0" err="1"/>
              <a:t>vital</a:t>
            </a:r>
            <a:r>
              <a:rPr lang="cs-CZ" dirty="0"/>
              <a:t> </a:t>
            </a:r>
            <a:r>
              <a:rPr lang="cs-CZ" dirty="0" err="1"/>
              <a:t>capacity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C5132-EF14-49B9-84E4-16A81C55965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54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C5132-EF14-49B9-84E4-16A81C55965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730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C5132-EF14-49B9-84E4-16A81C55965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210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C5132-EF14-49B9-84E4-16A81C55965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76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C5132-EF14-49B9-84E4-16A81C55965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627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C5132-EF14-49B9-84E4-16A81C55965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44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C5132-EF14-49B9-84E4-16A81C55965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581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C5132-EF14-49B9-84E4-16A81C55965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346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C5132-EF14-49B9-84E4-16A81C55965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442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C5132-EF14-49B9-84E4-16A81C55965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78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 air goes into your lungs</a:t>
            </a:r>
          </a:p>
          <a:p>
            <a:endParaRPr lang="en-GB"/>
          </a:p>
          <a:p>
            <a:r>
              <a:rPr lang="en-GB"/>
              <a:t>Branch out </a:t>
            </a:r>
          </a:p>
          <a:p>
            <a:endParaRPr lang="en-GB"/>
          </a:p>
          <a:p>
            <a:r>
              <a:rPr lang="en-GB"/>
              <a:t>https://www.youtube.com/watch?v=0fVoz4V75_E&amp;ab_channel=Osmosis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C5132-EF14-49B9-84E4-16A81C5596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806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C5132-EF14-49B9-84E4-16A81C55965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40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C5132-EF14-49B9-84E4-16A81C55965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197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C5132-EF14-49B9-84E4-16A81C55965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05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https://www.youtube.com/watch?v=0fVoz4V75_E&amp;ab_channel=Osmosis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C5132-EF14-49B9-84E4-16A81C5596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28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https://www.youtube.com/watch?v=0fVoz4V75_E&amp;ab_channel=Osmosis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C5132-EF14-49B9-84E4-16A81C5596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43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What happens in the Alveoli?</a:t>
            </a:r>
          </a:p>
          <a:p>
            <a:r>
              <a:rPr lang="en-GB"/>
              <a:t>Deoxygenated blood comes and meets the alveoli – gases can exchange</a:t>
            </a:r>
          </a:p>
          <a:p>
            <a:r>
              <a:rPr lang="en-GB"/>
              <a:t>DIFFUSION – partial pressure helps diffusion</a:t>
            </a:r>
          </a:p>
          <a:p>
            <a:r>
              <a:rPr lang="en-GB"/>
              <a:t>https://www.youtube.com/watch?v=0fVoz4V75_E&amp;ab_channel=Osmosis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C5132-EF14-49B9-84E4-16A81C5596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66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Nitrogen, carbon dioxide, oxygen…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Https://www.youtube.com/watch?v=6qnSsV2syUE&amp;ab_channel=AlilaMedicalMedia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C5132-EF14-49B9-84E4-16A81C5596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23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https://www.youtube.com/watch?v=6qnSsV2syUE&amp;ab_channel=AlilaMedicalMedia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C5132-EF14-49B9-84E4-16A81C5596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80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Remind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partial</a:t>
            </a:r>
            <a:r>
              <a:rPr lang="cs-CZ" dirty="0"/>
              <a:t> </a:t>
            </a:r>
            <a:r>
              <a:rPr lang="cs-CZ" dirty="0" err="1"/>
              <a:t>pressures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O2 and CO2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pulmonary</a:t>
            </a:r>
            <a:r>
              <a:rPr lang="cs-CZ" dirty="0"/>
              <a:t> </a:t>
            </a:r>
            <a:r>
              <a:rPr lang="cs-CZ" dirty="0" err="1"/>
              <a:t>arteries</a:t>
            </a:r>
            <a:r>
              <a:rPr lang="cs-CZ" dirty="0"/>
              <a:t> do not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exercise</a:t>
            </a:r>
            <a:r>
              <a:rPr lang="cs-CZ" dirty="0"/>
              <a:t>! Just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speed up – </a:t>
            </a:r>
            <a:r>
              <a:rPr lang="cs-CZ" dirty="0" err="1"/>
              <a:t>due</a:t>
            </a:r>
            <a:r>
              <a:rPr lang="cs-CZ" dirty="0"/>
              <a:t> to </a:t>
            </a:r>
            <a:r>
              <a:rPr lang="cs-CZ" dirty="0" err="1"/>
              <a:t>increased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flow</a:t>
            </a:r>
            <a:r>
              <a:rPr lang="cs-CZ" dirty="0"/>
              <a:t> and </a:t>
            </a:r>
            <a:r>
              <a:rPr lang="cs-CZ" dirty="0" err="1"/>
              <a:t>increased</a:t>
            </a:r>
            <a:r>
              <a:rPr lang="cs-CZ" dirty="0"/>
              <a:t> </a:t>
            </a:r>
            <a:r>
              <a:rPr lang="cs-CZ" dirty="0" err="1"/>
              <a:t>frequency</a:t>
            </a:r>
            <a:r>
              <a:rPr lang="cs-CZ" dirty="0"/>
              <a:t> in </a:t>
            </a:r>
            <a:r>
              <a:rPr lang="cs-CZ" dirty="0" err="1"/>
              <a:t>breathing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Exchange </a:t>
            </a:r>
            <a:r>
              <a:rPr lang="cs-CZ" dirty="0" err="1"/>
              <a:t>happens</a:t>
            </a:r>
            <a:r>
              <a:rPr lang="cs-CZ" dirty="0"/>
              <a:t> </a:t>
            </a:r>
            <a:r>
              <a:rPr lang="cs-CZ" dirty="0" err="1"/>
              <a:t>faster</a:t>
            </a:r>
            <a:r>
              <a:rPr lang="cs-CZ" dirty="0"/>
              <a:t> but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partial</a:t>
            </a:r>
            <a:r>
              <a:rPr lang="cs-CZ" dirty="0"/>
              <a:t> </a:t>
            </a:r>
            <a:r>
              <a:rPr lang="cs-CZ" dirty="0" err="1"/>
              <a:t>pressures</a:t>
            </a:r>
            <a:r>
              <a:rPr lang="cs-CZ" dirty="0"/>
              <a:t> do not </a:t>
            </a:r>
            <a:r>
              <a:rPr lang="cs-CZ" dirty="0" err="1"/>
              <a:t>change</a:t>
            </a:r>
            <a:r>
              <a:rPr lang="cs-CZ" dirty="0"/>
              <a:t>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C5132-EF14-49B9-84E4-16A81C5596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5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AAA16-216B-DDA0-0C67-C8DBFF0A7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112" y="1041400"/>
            <a:ext cx="10533776" cy="2387600"/>
          </a:xfrm>
        </p:spPr>
        <p:txBody>
          <a:bodyPr>
            <a:normAutofit/>
          </a:bodyPr>
          <a:lstStyle/>
          <a:p>
            <a:r>
              <a:rPr lang="en-US" sz="4800" b="1" spc="300">
                <a:latin typeface="IBM Plex Mono Light" panose="020B0409050203000203" pitchFamily="49" charset="0"/>
              </a:rPr>
              <a:t>Respiratory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BECF66-525F-6CCB-2C18-D6CDC17B2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67326"/>
            <a:ext cx="9144000" cy="1340140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F5B78C"/>
                </a:solidFill>
                <a:latin typeface="IBM Plex Mono Light" panose="020B0409050203000203" pitchFamily="49" charset="0"/>
              </a:rPr>
              <a:t>Respiratory</a:t>
            </a:r>
            <a:r>
              <a:rPr lang="en-US" alt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IBM Plex Mono Light" panose="020B0409050203000203" pitchFamily="49" charset="0"/>
              </a:rPr>
              <a:t> regulation during exercise</a:t>
            </a:r>
          </a:p>
          <a:p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A467D4-7383-AF7D-FB3F-435E2D3299BA}"/>
              </a:ext>
            </a:extLst>
          </p:cNvPr>
          <p:cNvSpPr txBox="1"/>
          <p:nvPr/>
        </p:nvSpPr>
        <p:spPr>
          <a:xfrm>
            <a:off x="8813261" y="5835515"/>
            <a:ext cx="2549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IBM Plex Mono Light" panose="020B0409050203000203" pitchFamily="49" charset="-18"/>
              </a:rPr>
              <a:t>Mgr. Tereza</a:t>
            </a:r>
            <a:r>
              <a:rPr lang="cs-CZ" sz="1600" dirty="0">
                <a:latin typeface="IBM Plex Mono Light" panose="020B0409050203000203" pitchFamily="49" charset="-18"/>
              </a:rPr>
              <a:t> Brůžová</a:t>
            </a:r>
            <a:r>
              <a:rPr lang="en-US" sz="1600" dirty="0">
                <a:latin typeface="IBM Plex Mono Light" panose="020B0409050203000203" pitchFamily="49" charset="-18"/>
              </a:rPr>
              <a:t> </a:t>
            </a:r>
            <a:endParaRPr lang="en-GB" sz="1600" dirty="0">
              <a:latin typeface="IBM Plex Mono Light" panose="020B0409050203000203" pitchFamily="49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94974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A78A-F53E-F360-84BB-D74826EE4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IBM Plex Mono Light" panose="020B0409050203000203" pitchFamily="49" charset="0"/>
              </a:rPr>
              <a:t>KEY POINTS – Pulmonary diffusion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050562-4FBC-F2E6-8992-89957A0AFDBF}"/>
              </a:ext>
            </a:extLst>
          </p:cNvPr>
          <p:cNvSpPr txBox="1"/>
          <p:nvPr/>
        </p:nvSpPr>
        <p:spPr>
          <a:xfrm>
            <a:off x="838198" y="1696955"/>
            <a:ext cx="99100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200" b="1" dirty="0">
                <a:latin typeface="IBM Plex Sans Light" panose="020B0403050203000203" pitchFamily="34" charset="0"/>
              </a:rPr>
              <a:t>Pulmonary diffusion </a:t>
            </a:r>
            <a:r>
              <a:rPr lang="en-GB" sz="2200" dirty="0">
                <a:latin typeface="IBM Plex Sans Light" panose="020B0403050203000203" pitchFamily="34" charset="0"/>
              </a:rPr>
              <a:t>is the process by which </a:t>
            </a:r>
            <a:r>
              <a:rPr lang="en-GB" sz="2200" b="1" dirty="0">
                <a:latin typeface="IBM Plex Sans Light" panose="020B0403050203000203" pitchFamily="34" charset="0"/>
              </a:rPr>
              <a:t>gases are exchanged </a:t>
            </a:r>
            <a:r>
              <a:rPr lang="en-GB" sz="2200" dirty="0">
                <a:latin typeface="IBM Plex Sans Light" panose="020B0403050203000203" pitchFamily="34" charset="0"/>
              </a:rPr>
              <a:t>across the respiratory membrane in the alveoli to the blood and vice versa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latin typeface="IBM Plex Sans Light" panose="020B0403050203000203" pitchFamily="34" charset="0"/>
              </a:rPr>
              <a:t>The amount of gas exchange depends on </a:t>
            </a:r>
            <a:r>
              <a:rPr lang="en-GB" sz="2200" b="1" dirty="0">
                <a:highlight>
                  <a:srgbClr val="E9F4FD"/>
                </a:highlight>
                <a:latin typeface="IBM Plex Sans Light" panose="020B0403050203000203" pitchFamily="34" charset="0"/>
              </a:rPr>
              <a:t>the partial pressure</a:t>
            </a:r>
            <a:r>
              <a:rPr lang="en-GB" sz="2200" b="1" dirty="0">
                <a:latin typeface="IBM Plex Sans Light" panose="020B0403050203000203" pitchFamily="34" charset="0"/>
              </a:rPr>
              <a:t> </a:t>
            </a:r>
            <a:r>
              <a:rPr lang="en-GB" sz="2200" dirty="0">
                <a:latin typeface="IBM Plex Sans Light" panose="020B0403050203000203" pitchFamily="34" charset="0"/>
              </a:rPr>
              <a:t>of each gas, its </a:t>
            </a:r>
            <a:r>
              <a:rPr lang="en-GB" sz="2200" b="1" dirty="0">
                <a:highlight>
                  <a:srgbClr val="E9F4FD"/>
                </a:highlight>
                <a:latin typeface="IBM Plex Sans Light" panose="020B0403050203000203" pitchFamily="34" charset="0"/>
              </a:rPr>
              <a:t>solubility</a:t>
            </a:r>
            <a:r>
              <a:rPr lang="en-GB" sz="2200" dirty="0">
                <a:latin typeface="IBM Plex Sans Light" panose="020B0403050203000203" pitchFamily="34" charset="0"/>
              </a:rPr>
              <a:t>, and </a:t>
            </a:r>
            <a:r>
              <a:rPr lang="en-GB" sz="2200" b="1" dirty="0">
                <a:highlight>
                  <a:srgbClr val="E9F4FD"/>
                </a:highlight>
                <a:latin typeface="IBM Plex Sans Light" panose="020B0403050203000203" pitchFamily="34" charset="0"/>
              </a:rPr>
              <a:t>temperature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latin typeface="IBM Plex Sans Light" panose="020B0403050203000203" pitchFamily="34" charset="0"/>
              </a:rPr>
              <a:t>Gases diffuse along a </a:t>
            </a:r>
            <a:r>
              <a:rPr lang="en-GB" sz="2200" b="1" dirty="0">
                <a:highlight>
                  <a:srgbClr val="E9F4FD"/>
                </a:highlight>
                <a:latin typeface="IBM Plex Sans Light" panose="020B0403050203000203" pitchFamily="34" charset="0"/>
              </a:rPr>
              <a:t>pressure gradient</a:t>
            </a:r>
            <a:r>
              <a:rPr lang="en-GB" sz="2200" dirty="0">
                <a:latin typeface="IBM Plex Sans Light" panose="020B0403050203000203" pitchFamily="34" charset="0"/>
              </a:rPr>
              <a:t>, moving from an area of higher pressure to lower pressure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200" b="1" dirty="0">
                <a:latin typeface="IBM Plex Sans Light" panose="020B0403050203000203" pitchFamily="34" charset="0"/>
              </a:rPr>
              <a:t>Oxygen diffusion capacity increases as you move from rest to exercise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latin typeface="IBM Plex Sans Light" panose="020B0403050203000203" pitchFamily="34" charset="0"/>
              </a:rPr>
              <a:t>The pressure gradient for CO2 exchange is less than for O2 exchange, but </a:t>
            </a:r>
            <a:r>
              <a:rPr lang="en-GB" sz="2200" b="1" dirty="0">
                <a:highlight>
                  <a:srgbClr val="ACC6E6"/>
                </a:highlight>
                <a:latin typeface="IBM Plex Sans Light" panose="020B0403050203000203" pitchFamily="34" charset="0"/>
              </a:rPr>
              <a:t>carbon dioxide’s diffusion coefficient</a:t>
            </a:r>
            <a:r>
              <a:rPr lang="en-GB" sz="2200" b="1" dirty="0">
                <a:latin typeface="IBM Plex Sans Light" panose="020B0403050203000203" pitchFamily="34" charset="0"/>
              </a:rPr>
              <a:t> </a:t>
            </a:r>
            <a:r>
              <a:rPr lang="en-GB" sz="2200" dirty="0">
                <a:latin typeface="IBM Plex Sans Light" panose="020B0403050203000203" pitchFamily="34" charset="0"/>
              </a:rPr>
              <a:t>is 20 times greater than that of oxygen’s, so CO2 crosses the membrane easily</a:t>
            </a:r>
          </a:p>
        </p:txBody>
      </p:sp>
    </p:spTree>
    <p:extLst>
      <p:ext uri="{BB962C8B-B14F-4D97-AF65-F5344CB8AC3E}">
        <p14:creationId xmlns:p14="http://schemas.microsoft.com/office/powerpoint/2010/main" val="3619037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A78A-F53E-F360-84BB-D74826EE4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IBM Plex Mono Light" panose="020B0409050203000203" pitchFamily="49" charset="0"/>
              </a:rPr>
              <a:t>Po</a:t>
            </a:r>
            <a:r>
              <a:rPr lang="en-US" sz="3200" b="1" baseline="-25000" dirty="0">
                <a:latin typeface="IBM Plex Mono Light" panose="020B0409050203000203" pitchFamily="49" charset="0"/>
              </a:rPr>
              <a:t>2</a:t>
            </a:r>
            <a:r>
              <a:rPr lang="en-US" sz="3200" b="1" dirty="0">
                <a:latin typeface="IBM Plex Mono Light" panose="020B0409050203000203" pitchFamily="49" charset="0"/>
              </a:rPr>
              <a:t> AND Pco</a:t>
            </a:r>
            <a:r>
              <a:rPr lang="en-US" sz="3200" b="1" baseline="-25000" dirty="0">
                <a:latin typeface="IBM Plex Mono Light" panose="020B0409050203000203" pitchFamily="49" charset="0"/>
              </a:rPr>
              <a:t>2</a:t>
            </a:r>
            <a:r>
              <a:rPr lang="en-US" sz="3200" b="1" dirty="0">
                <a:latin typeface="IBM Plex Mono Light" panose="020B0409050203000203" pitchFamily="49" charset="0"/>
              </a:rPr>
              <a:t> IN BLOOD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46878D-3E2A-D6C1-8F5B-3E6916F5D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47" y="1748853"/>
            <a:ext cx="6924233" cy="411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60075641-ADED-8816-5445-F9345317B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948" y="1111272"/>
            <a:ext cx="4949825" cy="487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B47957-D474-9CC4-BFEC-B23127989362}"/>
              </a:ext>
            </a:extLst>
          </p:cNvPr>
          <p:cNvSpPr txBox="1"/>
          <p:nvPr/>
        </p:nvSpPr>
        <p:spPr>
          <a:xfrm>
            <a:off x="132347" y="6092765"/>
            <a:ext cx="7083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IBM Plex Sans Light" panose="020B0403050203000203" pitchFamily="34" charset="0"/>
              </a:rPr>
              <a:t>Partial pressures in the blood do not change during exercise!</a:t>
            </a:r>
          </a:p>
        </p:txBody>
      </p:sp>
    </p:spTree>
    <p:extLst>
      <p:ext uri="{BB962C8B-B14F-4D97-AF65-F5344CB8AC3E}">
        <p14:creationId xmlns:p14="http://schemas.microsoft.com/office/powerpoint/2010/main" val="1365068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A78A-F53E-F360-84BB-D74826EE4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rgbClr val="275285"/>
                </a:solidFill>
                <a:latin typeface="IBM Plex Mono Light" panose="020B0409050203000203" pitchFamily="49" charset="0"/>
              </a:rPr>
              <a:t>Partial Pressures of Respiratory Gases </a:t>
            </a:r>
            <a:br>
              <a:rPr lang="en-GB" sz="3200" b="1" dirty="0">
                <a:solidFill>
                  <a:srgbClr val="275285"/>
                </a:solidFill>
                <a:latin typeface="IBM Plex Mono Light" panose="020B0409050203000203" pitchFamily="49" charset="0"/>
              </a:rPr>
            </a:br>
            <a:r>
              <a:rPr lang="en-GB" sz="3200" b="1" dirty="0">
                <a:solidFill>
                  <a:srgbClr val="275285"/>
                </a:solidFill>
                <a:latin typeface="IBM Plex Mono Light" panose="020B0409050203000203" pitchFamily="49" charset="0"/>
              </a:rPr>
              <a:t>at Sea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FF12B3-E073-BE94-43CB-51FFF144251A}"/>
              </a:ext>
            </a:extLst>
          </p:cNvPr>
          <p:cNvGrpSpPr>
            <a:grpSpLocks/>
          </p:cNvGrpSpPr>
          <p:nvPr/>
        </p:nvGrpSpPr>
        <p:grpSpPr bwMode="auto">
          <a:xfrm>
            <a:off x="1950243" y="1690688"/>
            <a:ext cx="8291513" cy="3708400"/>
            <a:chOff x="456" y="1140"/>
            <a:chExt cx="5223" cy="2336"/>
          </a:xfrm>
        </p:grpSpPr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FF89E2BB-BC94-3789-050D-3E1E93687F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" y="1882"/>
              <a:ext cx="5220" cy="1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1773238" algn="r"/>
                  <a:tab pos="2827338" algn="r"/>
                  <a:tab pos="3810000" algn="r"/>
                  <a:tab pos="5080000" algn="r"/>
                  <a:tab pos="6265863" algn="r"/>
                  <a:tab pos="76438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773238" algn="r"/>
                  <a:tab pos="2827338" algn="r"/>
                  <a:tab pos="3810000" algn="r"/>
                  <a:tab pos="5080000" algn="r"/>
                  <a:tab pos="6265863" algn="r"/>
                  <a:tab pos="76438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773238" algn="r"/>
                  <a:tab pos="2827338" algn="r"/>
                  <a:tab pos="3810000" algn="r"/>
                  <a:tab pos="5080000" algn="r"/>
                  <a:tab pos="6265863" algn="r"/>
                  <a:tab pos="76438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773238" algn="r"/>
                  <a:tab pos="2827338" algn="r"/>
                  <a:tab pos="3810000" algn="r"/>
                  <a:tab pos="5080000" algn="r"/>
                  <a:tab pos="6265863" algn="r"/>
                  <a:tab pos="76438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773238" algn="r"/>
                  <a:tab pos="2827338" algn="r"/>
                  <a:tab pos="3810000" algn="r"/>
                  <a:tab pos="5080000" algn="r"/>
                  <a:tab pos="6265863" algn="r"/>
                  <a:tab pos="76438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773238" algn="r"/>
                  <a:tab pos="2827338" algn="r"/>
                  <a:tab pos="3810000" algn="r"/>
                  <a:tab pos="5080000" algn="r"/>
                  <a:tab pos="6265863" algn="r"/>
                  <a:tab pos="76438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773238" algn="r"/>
                  <a:tab pos="2827338" algn="r"/>
                  <a:tab pos="3810000" algn="r"/>
                  <a:tab pos="5080000" algn="r"/>
                  <a:tab pos="6265863" algn="r"/>
                  <a:tab pos="76438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773238" algn="r"/>
                  <a:tab pos="2827338" algn="r"/>
                  <a:tab pos="3810000" algn="r"/>
                  <a:tab pos="5080000" algn="r"/>
                  <a:tab pos="6265863" algn="r"/>
                  <a:tab pos="76438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773238" algn="r"/>
                  <a:tab pos="2827338" algn="r"/>
                  <a:tab pos="3810000" algn="r"/>
                  <a:tab pos="5080000" algn="r"/>
                  <a:tab pos="6265863" algn="r"/>
                  <a:tab pos="76438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lnSpc>
                  <a:spcPct val="200000"/>
                </a:lnSpc>
                <a:spcBef>
                  <a:spcPct val="50000"/>
                </a:spcBef>
              </a:pPr>
              <a:r>
                <a:rPr lang="en-US" altLang="en-US" sz="2000" dirty="0"/>
                <a:t>Total	100.00	760.0	760	760	706	0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altLang="en-US" sz="2000" dirty="0"/>
                <a:t>H</a:t>
              </a:r>
              <a:r>
                <a:rPr lang="en-US" altLang="en-US" sz="2000" baseline="-25000" dirty="0"/>
                <a:t>2</a:t>
              </a:r>
              <a:r>
                <a:rPr lang="en-US" altLang="en-US" sz="2000" dirty="0"/>
                <a:t>O	0.00	0.0	47	47	47	0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altLang="en-US" sz="2000" dirty="0"/>
                <a:t>O</a:t>
              </a:r>
              <a:r>
                <a:rPr lang="en-US" altLang="en-US" sz="2000" baseline="-25000" dirty="0"/>
                <a:t>2</a:t>
              </a:r>
              <a:r>
                <a:rPr lang="en-US" altLang="en-US" sz="2000" dirty="0"/>
                <a:t>	20.93	159.1	</a:t>
              </a:r>
              <a:r>
                <a:rPr lang="en-US" altLang="en-US" sz="2000" dirty="0">
                  <a:highlight>
                    <a:srgbClr val="FFFF00"/>
                  </a:highlight>
                </a:rPr>
                <a:t>105</a:t>
              </a:r>
              <a:r>
                <a:rPr lang="en-US" altLang="en-US" sz="2000" dirty="0"/>
                <a:t>	100	</a:t>
              </a:r>
              <a:r>
                <a:rPr lang="en-US" altLang="en-US" sz="2000" dirty="0">
                  <a:highlight>
                    <a:srgbClr val="FFFF00"/>
                  </a:highlight>
                </a:rPr>
                <a:t>40</a:t>
              </a:r>
              <a:r>
                <a:rPr lang="en-US" altLang="en-US" sz="2000" dirty="0"/>
                <a:t>	60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altLang="en-US" sz="2000" dirty="0"/>
                <a:t>CO</a:t>
              </a:r>
              <a:r>
                <a:rPr lang="en-US" altLang="en-US" sz="2000" baseline="-25000" dirty="0"/>
                <a:t>2</a:t>
              </a:r>
              <a:r>
                <a:rPr lang="en-US" altLang="en-US" sz="2000" dirty="0"/>
                <a:t>	0.03	0.2	</a:t>
              </a:r>
              <a:r>
                <a:rPr lang="en-US" altLang="en-US" sz="2000" dirty="0">
                  <a:highlight>
                    <a:srgbClr val="FFFF00"/>
                  </a:highlight>
                </a:rPr>
                <a:t>40</a:t>
              </a:r>
              <a:r>
                <a:rPr lang="en-US" altLang="en-US" sz="2000" dirty="0"/>
                <a:t>	40	</a:t>
              </a:r>
              <a:r>
                <a:rPr lang="en-US" altLang="en-US" sz="2000" dirty="0">
                  <a:highlight>
                    <a:srgbClr val="FFFF00"/>
                  </a:highlight>
                </a:rPr>
                <a:t>46</a:t>
              </a:r>
              <a:r>
                <a:rPr lang="en-US" altLang="en-US" sz="2000" dirty="0"/>
                <a:t>	6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altLang="en-US" sz="2000" dirty="0"/>
                <a:t>N</a:t>
              </a:r>
              <a:r>
                <a:rPr lang="en-US" altLang="en-US" sz="2000" baseline="-25000" dirty="0"/>
                <a:t>2</a:t>
              </a:r>
              <a:r>
                <a:rPr lang="en-US" altLang="en-US" sz="2000" dirty="0"/>
                <a:t>	79.04	600.7	568	573	573	0</a:t>
              </a:r>
              <a:endParaRPr lang="en-US" altLang="en-US" sz="2400" dirty="0"/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id="{907D1291-BEE8-807E-4FF6-E6D6513C33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7" y="1445"/>
              <a:ext cx="34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A8C47EA8-CC32-FD6D-94AA-A0D1815777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" y="1981"/>
              <a:ext cx="50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03FB9D52-056A-EB89-7CB9-C62AC3CFBE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" y="1140"/>
              <a:ext cx="52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51435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51435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51435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51435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51435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1435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1435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1435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1435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400" b="1"/>
                <a:t>	</a:t>
              </a:r>
              <a:r>
                <a:rPr lang="en-US" altLang="en-US" sz="2000" b="1"/>
                <a:t>Partial pressure (mmHg)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" name="Text Box 9">
              <a:extLst>
                <a:ext uri="{FF2B5EF4-FFF2-40B4-BE49-F238E27FC236}">
                  <a16:creationId xmlns:a16="http://schemas.microsoft.com/office/drawing/2014/main" id="{A108C0FD-2E75-DA41-B906-2686511AED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" y="1486"/>
              <a:ext cx="522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1401763" algn="ctr"/>
                  <a:tab pos="2527300" algn="ctr"/>
                  <a:tab pos="3606800" algn="ctr"/>
                  <a:tab pos="4876800" algn="ctr"/>
                  <a:tab pos="6099175" algn="ctr"/>
                  <a:tab pos="74041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401763" algn="ctr"/>
                  <a:tab pos="2527300" algn="ctr"/>
                  <a:tab pos="3606800" algn="ctr"/>
                  <a:tab pos="4876800" algn="ctr"/>
                  <a:tab pos="6099175" algn="ctr"/>
                  <a:tab pos="74041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401763" algn="ctr"/>
                  <a:tab pos="2527300" algn="ctr"/>
                  <a:tab pos="3606800" algn="ctr"/>
                  <a:tab pos="4876800" algn="ctr"/>
                  <a:tab pos="6099175" algn="ctr"/>
                  <a:tab pos="74041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401763" algn="ctr"/>
                  <a:tab pos="2527300" algn="ctr"/>
                  <a:tab pos="3606800" algn="ctr"/>
                  <a:tab pos="4876800" algn="ctr"/>
                  <a:tab pos="6099175" algn="ctr"/>
                  <a:tab pos="74041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401763" algn="ctr"/>
                  <a:tab pos="2527300" algn="ctr"/>
                  <a:tab pos="3606800" algn="ctr"/>
                  <a:tab pos="4876800" algn="ctr"/>
                  <a:tab pos="6099175" algn="ctr"/>
                  <a:tab pos="74041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401763" algn="ctr"/>
                  <a:tab pos="2527300" algn="ctr"/>
                  <a:tab pos="3606800" algn="ctr"/>
                  <a:tab pos="4876800" algn="ctr"/>
                  <a:tab pos="6099175" algn="ctr"/>
                  <a:tab pos="74041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401763" algn="ctr"/>
                  <a:tab pos="2527300" algn="ctr"/>
                  <a:tab pos="3606800" algn="ctr"/>
                  <a:tab pos="4876800" algn="ctr"/>
                  <a:tab pos="6099175" algn="ctr"/>
                  <a:tab pos="74041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401763" algn="ctr"/>
                  <a:tab pos="2527300" algn="ctr"/>
                  <a:tab pos="3606800" algn="ctr"/>
                  <a:tab pos="4876800" algn="ctr"/>
                  <a:tab pos="6099175" algn="ctr"/>
                  <a:tab pos="74041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401763" algn="ctr"/>
                  <a:tab pos="2527300" algn="ctr"/>
                  <a:tab pos="3606800" algn="ctr"/>
                  <a:tab pos="4876800" algn="ctr"/>
                  <a:tab pos="6099175" algn="ctr"/>
                  <a:tab pos="74041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000" b="1"/>
                <a:t>	% in	Dry	Alveolar	Arterial	Venous	Diffusion</a:t>
              </a:r>
              <a:br>
                <a:rPr lang="en-US" altLang="en-US" sz="2000" b="1"/>
              </a:br>
              <a:r>
                <a:rPr lang="en-US" altLang="en-US" sz="2000" b="1"/>
                <a:t>Gas	dry air	air	air	blood	blood	gradient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4634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A78A-F53E-F360-84BB-D74826EE4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highlight>
                  <a:srgbClr val="E9F4FD"/>
                </a:highlight>
                <a:latin typeface="IBM Plex Mono Light" panose="020B0409050203000203" pitchFamily="49" charset="0"/>
              </a:rPr>
              <a:t>Oxygen</a:t>
            </a:r>
            <a:r>
              <a:rPr lang="en-US" sz="3200" b="1" dirty="0">
                <a:latin typeface="IBM Plex Mono Light" panose="020B0409050203000203" pitchFamily="49" charset="0"/>
              </a:rPr>
              <a:t> Transport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050562-4FBC-F2E6-8992-89957A0AFDBF}"/>
              </a:ext>
            </a:extLst>
          </p:cNvPr>
          <p:cNvSpPr txBox="1"/>
          <p:nvPr/>
        </p:nvSpPr>
        <p:spPr>
          <a:xfrm>
            <a:off x="838198" y="1696955"/>
            <a:ext cx="448194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200" dirty="0" err="1">
                <a:latin typeface="IBM Plex Sans Light" panose="020B0403050203000203" pitchFamily="34" charset="0"/>
              </a:rPr>
              <a:t>Hemoglobin</a:t>
            </a:r>
            <a:r>
              <a:rPr lang="en-GB" sz="2200" dirty="0">
                <a:latin typeface="IBM Plex Sans Light" panose="020B0403050203000203" pitchFamily="34" charset="0"/>
              </a:rPr>
              <a:t> concentration largely determines the oxygen-carrying capacity of blood (&gt;98% of oxygen transported)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GB" sz="2200" dirty="0">
              <a:latin typeface="IBM Plex Sans Light" panose="020B0403050203000203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latin typeface="IBM Plex Sans Light" panose="020B0403050203000203" pitchFamily="34" charset="0"/>
              </a:rPr>
              <a:t>Increased H+ (acidity) and temperature of a muscle </a:t>
            </a:r>
            <a:br>
              <a:rPr lang="en-GB" sz="2200" dirty="0">
                <a:latin typeface="IBM Plex Sans Light" panose="020B0403050203000203" pitchFamily="34" charset="0"/>
              </a:rPr>
            </a:br>
            <a:r>
              <a:rPr lang="en-GB" sz="2200" dirty="0">
                <a:latin typeface="IBM Plex Sans Light" panose="020B0403050203000203" pitchFamily="34" charset="0"/>
              </a:rPr>
              <a:t>allows more oxygen </a:t>
            </a:r>
            <a:br>
              <a:rPr lang="en-GB" sz="2200" dirty="0">
                <a:latin typeface="IBM Plex Sans Light" panose="020B0403050203000203" pitchFamily="34" charset="0"/>
              </a:rPr>
            </a:br>
            <a:r>
              <a:rPr lang="en-GB" sz="2200" dirty="0">
                <a:latin typeface="IBM Plex Sans Light" panose="020B0403050203000203" pitchFamily="34" charset="0"/>
              </a:rPr>
              <a:t>to be unloaded there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GB" sz="2200" dirty="0">
              <a:latin typeface="IBM Plex Sans Light" panose="020B0403050203000203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latin typeface="IBM Plex Sans Light" panose="020B0403050203000203" pitchFamily="34" charset="0"/>
              </a:rPr>
              <a:t>Training affects oxygen transport in muscle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349BA377-3791-9605-223F-8D1D481384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"/>
          <a:stretch/>
        </p:blipFill>
        <p:spPr>
          <a:xfrm>
            <a:off x="5320145" y="1582420"/>
            <a:ext cx="6598738" cy="37251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CDBF99-272B-F474-0E4F-F0410EF4E0C1}"/>
              </a:ext>
            </a:extLst>
          </p:cNvPr>
          <p:cNvSpPr txBox="1"/>
          <p:nvPr/>
        </p:nvSpPr>
        <p:spPr>
          <a:xfrm>
            <a:off x="5320145" y="5685906"/>
            <a:ext cx="659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IBM Plex Sans Light" panose="020B0403050203000203" pitchFamily="34" charset="0"/>
              </a:rPr>
              <a:t>Oxygen uptake and delivery is influenced by oxygen content </a:t>
            </a:r>
            <a:br>
              <a:rPr lang="en-GB" dirty="0">
                <a:latin typeface="IBM Plex Sans Light" panose="020B0403050203000203" pitchFamily="34" charset="0"/>
              </a:rPr>
            </a:br>
            <a:r>
              <a:rPr lang="en-GB" dirty="0">
                <a:latin typeface="IBM Plex Sans Light" panose="020B0403050203000203" pitchFamily="34" charset="0"/>
              </a:rPr>
              <a:t>of the blood, amount of blood flow and conditions in the tissue.</a:t>
            </a:r>
          </a:p>
        </p:txBody>
      </p:sp>
    </p:spTree>
    <p:extLst>
      <p:ext uri="{BB962C8B-B14F-4D97-AF65-F5344CB8AC3E}">
        <p14:creationId xmlns:p14="http://schemas.microsoft.com/office/powerpoint/2010/main" val="712339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A78A-F53E-F360-84BB-D74826EE4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highlight>
                  <a:srgbClr val="E9F4FD"/>
                </a:highlight>
                <a:latin typeface="IBM Plex Mono Light" panose="020B0409050203000203" pitchFamily="49" charset="0"/>
              </a:rPr>
              <a:t>Carbon Dioxide</a:t>
            </a:r>
            <a:r>
              <a:rPr lang="en-US" sz="3200" b="1">
                <a:latin typeface="IBM Plex Mono Light" panose="020B0409050203000203" pitchFamily="49" charset="0"/>
              </a:rPr>
              <a:t> Transport</a:t>
            </a:r>
            <a:endParaRPr lang="en-US" sz="3200" b="1" dirty="0">
              <a:latin typeface="IBM Plex Mono Light" panose="020B0409050203000203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050562-4FBC-F2E6-8992-89957A0AFDBF}"/>
              </a:ext>
            </a:extLst>
          </p:cNvPr>
          <p:cNvSpPr txBox="1"/>
          <p:nvPr/>
        </p:nvSpPr>
        <p:spPr>
          <a:xfrm>
            <a:off x="838198" y="1696955"/>
            <a:ext cx="4182689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200">
                <a:latin typeface="IBM Plex Sans Light" panose="020B0403050203000203" pitchFamily="34" charset="0"/>
              </a:rPr>
              <a:t>Dissolved in blood plasma (7% to 10%)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GB" sz="2200">
              <a:latin typeface="IBM Plex Sans Light" panose="020B0403050203000203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200">
                <a:latin typeface="IBM Plex Sans Light" panose="020B0403050203000203" pitchFamily="34" charset="0"/>
              </a:rPr>
              <a:t>As bicarbonate ions resulting from the dissociation of carbonic acid (60% to 70%)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GB" sz="2200">
              <a:latin typeface="IBM Plex Sans Light" panose="020B0403050203000203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200">
                <a:latin typeface="IBM Plex Sans Light" panose="020B0403050203000203" pitchFamily="34" charset="0"/>
              </a:rPr>
              <a:t>Bound to hemoglobin (carbaminohemoglobin) (20% to 33%)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GB" sz="2200" dirty="0">
              <a:latin typeface="IBM Plex Sans Light" panose="020B0403050203000203" pitchFamily="34" charset="0"/>
            </a:endParaRP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6665B433-9D78-C537-A45B-3883A4BADC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"/>
          <a:stretch/>
        </p:blipFill>
        <p:spPr>
          <a:xfrm>
            <a:off x="5320145" y="1582420"/>
            <a:ext cx="6598738" cy="3725159"/>
          </a:xfrm>
          <a:prstGeom prst="rect">
            <a:avLst/>
          </a:prstGeom>
        </p:spPr>
      </p:pic>
      <p:pic>
        <p:nvPicPr>
          <p:cNvPr id="10" name="Picture 9" descr="Text, letter&#10;&#10;Description automatically generated">
            <a:extLst>
              <a:ext uri="{FF2B5EF4-FFF2-40B4-BE49-F238E27FC236}">
                <a16:creationId xmlns:a16="http://schemas.microsoft.com/office/drawing/2014/main" id="{0BE93794-36CC-CD90-35C7-6084DF064D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70"/>
          <a:stretch/>
        </p:blipFill>
        <p:spPr>
          <a:xfrm>
            <a:off x="6076965" y="5437271"/>
            <a:ext cx="2542549" cy="1315396"/>
          </a:xfrm>
          <a:prstGeom prst="rect">
            <a:avLst/>
          </a:prstGeom>
        </p:spPr>
      </p:pic>
      <p:pic>
        <p:nvPicPr>
          <p:cNvPr id="12" name="Picture 11" descr="Text, letter&#10;&#10;Description automatically generated">
            <a:extLst>
              <a:ext uri="{FF2B5EF4-FFF2-40B4-BE49-F238E27FC236}">
                <a16:creationId xmlns:a16="http://schemas.microsoft.com/office/drawing/2014/main" id="{DE07F51B-3DA3-3547-9CE7-94EEE6D6C2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8619514" y="5437271"/>
            <a:ext cx="2542550" cy="124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91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4EF4731-CA2D-9701-5486-5509B11A2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33554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IBM Plex Mono Light" panose="020B0409050203000203" pitchFamily="49" charset="0"/>
              </a:rPr>
              <a:t>Vital Capacity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4E3082-18C1-C4CF-3774-40105C68893B}"/>
              </a:ext>
            </a:extLst>
          </p:cNvPr>
          <p:cNvSpPr txBox="1"/>
          <p:nvPr/>
        </p:nvSpPr>
        <p:spPr>
          <a:xfrm>
            <a:off x="631657" y="1648019"/>
            <a:ext cx="903571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latin typeface="IBM Plex Sans Light" panose="020B0403050203000203" pitchFamily="34" charset="0"/>
              </a:rPr>
              <a:t>Vital capacity is the </a:t>
            </a:r>
            <a:br>
              <a:rPr lang="en-GB" sz="2200" dirty="0">
                <a:latin typeface="IBM Plex Sans Light" panose="020B0403050203000203" pitchFamily="34" charset="0"/>
              </a:rPr>
            </a:br>
            <a:r>
              <a:rPr lang="en-GB" sz="2200" dirty="0">
                <a:latin typeface="IBM Plex Sans Light" panose="020B0403050203000203" pitchFamily="34" charset="0"/>
              </a:rPr>
              <a:t>maximum amount of air </a:t>
            </a:r>
            <a:br>
              <a:rPr lang="en-GB" sz="2200" dirty="0">
                <a:latin typeface="IBM Plex Sans Light" panose="020B0403050203000203" pitchFamily="34" charset="0"/>
              </a:rPr>
            </a:br>
            <a:r>
              <a:rPr lang="en-GB" sz="2200" dirty="0">
                <a:latin typeface="IBM Plex Sans Light" panose="020B0403050203000203" pitchFamily="34" charset="0"/>
              </a:rPr>
              <a:t>that can be forcefully </a:t>
            </a:r>
            <a:br>
              <a:rPr lang="en-GB" sz="2200" dirty="0">
                <a:latin typeface="IBM Plex Sans Light" panose="020B0403050203000203" pitchFamily="34" charset="0"/>
              </a:rPr>
            </a:br>
            <a:r>
              <a:rPr lang="en-GB" sz="2200" dirty="0">
                <a:latin typeface="IBM Plex Sans Light" panose="020B0403050203000203" pitchFamily="34" charset="0"/>
              </a:rPr>
              <a:t>expired after a maximum </a:t>
            </a:r>
            <a:br>
              <a:rPr lang="en-GB" sz="2200" dirty="0">
                <a:latin typeface="IBM Plex Sans Light" panose="020B0403050203000203" pitchFamily="34" charset="0"/>
              </a:rPr>
            </a:br>
            <a:r>
              <a:rPr lang="en-GB" sz="2200" dirty="0">
                <a:latin typeface="IBM Plex Sans Light" panose="020B0403050203000203" pitchFamily="34" charset="0"/>
              </a:rPr>
              <a:t>inspiration</a:t>
            </a:r>
          </a:p>
          <a:p>
            <a:pPr>
              <a:spcBef>
                <a:spcPts val="1200"/>
              </a:spcBef>
            </a:pPr>
            <a:r>
              <a:rPr lang="fr-FR" sz="2200" dirty="0">
                <a:latin typeface="IBM Plex Sans Light" panose="020B0403050203000203" pitchFamily="34" charset="0"/>
              </a:rPr>
              <a:t>	</a:t>
            </a:r>
            <a:r>
              <a:rPr lang="fr-FR" sz="2200" b="1" dirty="0">
                <a:latin typeface="IBM Plex Sans Light" panose="020B0403050203000203" pitchFamily="34" charset="0"/>
              </a:rPr>
              <a:t>VC</a:t>
            </a:r>
            <a:r>
              <a:rPr lang="fr-FR" sz="2200" dirty="0">
                <a:latin typeface="IBM Plex Sans Light" panose="020B0403050203000203" pitchFamily="34" charset="0"/>
              </a:rPr>
              <a:t> </a:t>
            </a:r>
            <a:r>
              <a:rPr lang="fr-FR" sz="2200" dirty="0" err="1">
                <a:latin typeface="IBM Plex Sans Light" panose="020B0403050203000203" pitchFamily="34" charset="0"/>
              </a:rPr>
              <a:t>females</a:t>
            </a:r>
            <a:r>
              <a:rPr lang="fr-FR" sz="2200" dirty="0">
                <a:latin typeface="IBM Plex Sans Light" panose="020B0403050203000203" pitchFamily="34" charset="0"/>
              </a:rPr>
              <a:t> = 3-4 l</a:t>
            </a:r>
          </a:p>
          <a:p>
            <a:pPr>
              <a:spcBef>
                <a:spcPts val="1200"/>
              </a:spcBef>
            </a:pPr>
            <a:r>
              <a:rPr lang="fr-FR" sz="2200" dirty="0">
                <a:latin typeface="IBM Plex Sans Light" panose="020B0403050203000203" pitchFamily="34" charset="0"/>
              </a:rPr>
              <a:t>	</a:t>
            </a:r>
            <a:r>
              <a:rPr lang="fr-FR" sz="2200" b="1" dirty="0">
                <a:latin typeface="IBM Plex Sans Light" panose="020B0403050203000203" pitchFamily="34" charset="0"/>
              </a:rPr>
              <a:t>VC</a:t>
            </a:r>
            <a:r>
              <a:rPr lang="fr-FR" sz="2200" dirty="0">
                <a:latin typeface="IBM Plex Sans Light" panose="020B0403050203000203" pitchFamily="34" charset="0"/>
              </a:rPr>
              <a:t> males = 4-5.5 l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latin typeface="IBM Plex Sans Light" panose="020B0403050203000203" pitchFamily="34" charset="0"/>
              </a:rPr>
              <a:t>From the pulmonary function test the vital </a:t>
            </a:r>
            <a:br>
              <a:rPr lang="en-GB" sz="2200" dirty="0">
                <a:latin typeface="IBM Plex Sans Light" panose="020B0403050203000203" pitchFamily="34" charset="0"/>
              </a:rPr>
            </a:br>
            <a:r>
              <a:rPr lang="en-GB" sz="2200" dirty="0">
                <a:latin typeface="IBM Plex Sans Light" panose="020B0403050203000203" pitchFamily="34" charset="0"/>
              </a:rPr>
              <a:t>capacity testing is the most frequently used. </a:t>
            </a:r>
            <a:br>
              <a:rPr lang="en-GB" sz="2200" dirty="0">
                <a:latin typeface="IBM Plex Sans Light" panose="020B0403050203000203" pitchFamily="34" charset="0"/>
              </a:rPr>
            </a:br>
            <a:r>
              <a:rPr lang="en-GB" sz="2200" dirty="0">
                <a:latin typeface="IBM Plex Sans Light" panose="020B0403050203000203" pitchFamily="34" charset="0"/>
              </a:rPr>
              <a:t>It could be performed „slowly“ (VC) </a:t>
            </a:r>
            <a:br>
              <a:rPr lang="en-GB" sz="2200" dirty="0">
                <a:latin typeface="IBM Plex Sans Light" panose="020B0403050203000203" pitchFamily="34" charset="0"/>
              </a:rPr>
            </a:br>
            <a:r>
              <a:rPr lang="en-GB" sz="2200" dirty="0">
                <a:latin typeface="IBM Plex Sans Light" panose="020B0403050203000203" pitchFamily="34" charset="0"/>
              </a:rPr>
              <a:t>and/or as fast and forced as possible </a:t>
            </a:r>
            <a:br>
              <a:rPr lang="en-GB" sz="2200" dirty="0">
                <a:latin typeface="IBM Plex Sans Light" panose="020B0403050203000203" pitchFamily="34" charset="0"/>
              </a:rPr>
            </a:br>
            <a:r>
              <a:rPr lang="en-GB" sz="2200" dirty="0">
                <a:latin typeface="IBM Plex Sans Light" panose="020B0403050203000203" pitchFamily="34" charset="0"/>
              </a:rPr>
              <a:t>(forced vital capacity, FVC)</a:t>
            </a:r>
          </a:p>
          <a:p>
            <a:pPr>
              <a:spcBef>
                <a:spcPts val="1200"/>
              </a:spcBef>
            </a:pPr>
            <a:endParaRPr lang="en-GB" sz="2400" b="1" dirty="0">
              <a:latin typeface="IBM Plex Sans Light" panose="020B0403050203000203" pitchFamily="34" charset="0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A905E6E-055D-6867-5B1E-55990FEDEB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" t="7525" r="5177" b="4887"/>
          <a:stretch/>
        </p:blipFill>
        <p:spPr>
          <a:xfrm>
            <a:off x="6437375" y="219845"/>
            <a:ext cx="5636105" cy="3103544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2E360F7E-E120-FDD8-09A9-2ED9C68CD3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0" y="3420175"/>
            <a:ext cx="5209233" cy="317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32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4EF4731-CA2D-9701-5486-5509B11A2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80033" cy="1325563"/>
          </a:xfrm>
        </p:spPr>
        <p:txBody>
          <a:bodyPr>
            <a:normAutofit/>
          </a:bodyPr>
          <a:lstStyle/>
          <a:p>
            <a:r>
              <a:rPr lang="en-US" sz="3200" b="1">
                <a:latin typeface="IBM Plex Mono Light" panose="020B0409050203000203" pitchFamily="49" charset="0"/>
              </a:rPr>
              <a:t>Vital Capacity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4E3082-18C1-C4CF-3774-40105C68893B}"/>
              </a:ext>
            </a:extLst>
          </p:cNvPr>
          <p:cNvSpPr txBox="1"/>
          <p:nvPr/>
        </p:nvSpPr>
        <p:spPr>
          <a:xfrm>
            <a:off x="631657" y="1897397"/>
            <a:ext cx="9035718" cy="4004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200" err="1">
                <a:latin typeface="IBM Plex Sans Light" panose="020B0403050203000203" pitchFamily="34" charset="0"/>
              </a:rPr>
              <a:t>Calcultae</a:t>
            </a:r>
            <a:r>
              <a:rPr lang="en-GB" sz="2200">
                <a:latin typeface="IBM Plex Sans Light" panose="020B0403050203000203" pitchFamily="34" charset="0"/>
              </a:rPr>
              <a:t> your predicted value of the vital capacity:</a:t>
            </a:r>
          </a:p>
          <a:p>
            <a:pPr eaLnBrk="0" hangingPunct="0">
              <a:lnSpc>
                <a:spcPct val="90000"/>
              </a:lnSpc>
            </a:pPr>
            <a:endParaRPr lang="en-GB" altLang="en-US" sz="2200">
              <a:latin typeface="IBM Plex Sans Light" panose="020B0403050203000203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cs-CZ" altLang="en-US" sz="2200" b="1" err="1">
                <a:latin typeface="IBM Plex Sans Light" panose="020B0403050203000203" pitchFamily="34" charset="0"/>
              </a:rPr>
              <a:t>Males</a:t>
            </a:r>
            <a:r>
              <a:rPr lang="cs-CZ" altLang="en-US" sz="2200">
                <a:latin typeface="IBM Plex Sans Light" panose="020B0403050203000203" pitchFamily="34" charset="0"/>
              </a:rPr>
              <a:t>:</a:t>
            </a:r>
          </a:p>
          <a:p>
            <a:pPr eaLnBrk="0" hangingPunct="0">
              <a:lnSpc>
                <a:spcPct val="90000"/>
              </a:lnSpc>
            </a:pPr>
            <a:endParaRPr lang="cs-CZ" altLang="en-US" sz="2200">
              <a:latin typeface="IBM Plex Sans Light" panose="020B0403050203000203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cs-CZ" altLang="en-US" sz="2200" err="1">
                <a:latin typeface="IBM Plex Sans Light" panose="020B0403050203000203" pitchFamily="34" charset="0"/>
              </a:rPr>
              <a:t>Predict</a:t>
            </a:r>
            <a:r>
              <a:rPr lang="cs-CZ" altLang="en-US" sz="2200">
                <a:latin typeface="IBM Plex Sans Light" panose="020B0403050203000203" pitchFamily="34" charset="0"/>
              </a:rPr>
              <a:t>. </a:t>
            </a:r>
            <a:r>
              <a:rPr lang="cs-CZ" altLang="en-US" sz="2200" b="1">
                <a:latin typeface="IBM Plex Sans Light" panose="020B0403050203000203" pitchFamily="34" charset="0"/>
              </a:rPr>
              <a:t>VC (ml) = </a:t>
            </a:r>
            <a:r>
              <a:rPr lang="en-US" altLang="en-US" sz="2200" b="1">
                <a:latin typeface="IBM Plex Sans Light" panose="020B0403050203000203" pitchFamily="34" charset="0"/>
              </a:rPr>
              <a:t>[</a:t>
            </a:r>
            <a:r>
              <a:rPr lang="cs-CZ" altLang="en-US" sz="2200" b="1">
                <a:latin typeface="IBM Plex Sans Light" panose="020B0403050203000203" pitchFamily="34" charset="0"/>
              </a:rPr>
              <a:t>27.63 – (0.112 x </a:t>
            </a:r>
            <a:r>
              <a:rPr lang="cs-CZ" altLang="en-US" sz="2200" b="1" err="1">
                <a:latin typeface="IBM Plex Sans Light" panose="020B0403050203000203" pitchFamily="34" charset="0"/>
              </a:rPr>
              <a:t>age</a:t>
            </a:r>
            <a:r>
              <a:rPr lang="cs-CZ" altLang="en-US" sz="2200" b="1">
                <a:latin typeface="IBM Plex Sans Light" panose="020B0403050203000203" pitchFamily="34" charset="0"/>
              </a:rPr>
              <a:t> (</a:t>
            </a:r>
            <a:r>
              <a:rPr lang="cs-CZ" altLang="en-US" sz="2200" b="1" err="1">
                <a:latin typeface="IBM Plex Sans Light" panose="020B0403050203000203" pitchFamily="34" charset="0"/>
              </a:rPr>
              <a:t>yrs</a:t>
            </a:r>
            <a:r>
              <a:rPr lang="cs-CZ" altLang="en-US" sz="2200" b="1">
                <a:latin typeface="IBM Plex Sans Light" panose="020B0403050203000203" pitchFamily="34" charset="0"/>
              </a:rPr>
              <a:t>)</a:t>
            </a:r>
            <a:r>
              <a:rPr lang="en-US" altLang="en-US" sz="2200" b="1">
                <a:latin typeface="IBM Plex Sans Light" panose="020B0403050203000203" pitchFamily="34" charset="0"/>
              </a:rPr>
              <a:t>]</a:t>
            </a:r>
            <a:r>
              <a:rPr lang="cs-CZ" altLang="en-US" sz="2200" b="1">
                <a:latin typeface="IBM Plex Sans Light" panose="020B0403050203000203" pitchFamily="34" charset="0"/>
              </a:rPr>
              <a:t> x </a:t>
            </a:r>
            <a:r>
              <a:rPr lang="cs-CZ" altLang="en-US" sz="2200" b="1" err="1">
                <a:latin typeface="IBM Plex Sans Light" panose="020B0403050203000203" pitchFamily="34" charset="0"/>
              </a:rPr>
              <a:t>height</a:t>
            </a:r>
            <a:r>
              <a:rPr lang="cs-CZ" altLang="en-US" sz="2200" b="1">
                <a:latin typeface="IBM Plex Sans Light" panose="020B0403050203000203" pitchFamily="34" charset="0"/>
              </a:rPr>
              <a:t> (cm)</a:t>
            </a:r>
          </a:p>
          <a:p>
            <a:pPr eaLnBrk="0" hangingPunct="0">
              <a:lnSpc>
                <a:spcPct val="90000"/>
              </a:lnSpc>
            </a:pPr>
            <a:endParaRPr lang="cs-CZ" altLang="en-US" sz="2200" b="1">
              <a:latin typeface="IBM Plex Sans Light" panose="020B0403050203000203" pitchFamily="34" charset="0"/>
            </a:endParaRPr>
          </a:p>
          <a:p>
            <a:pPr eaLnBrk="0" hangingPunct="0">
              <a:lnSpc>
                <a:spcPct val="90000"/>
              </a:lnSpc>
            </a:pPr>
            <a:endParaRPr lang="cs-CZ" altLang="en-US" sz="2200">
              <a:latin typeface="IBM Plex Sans Light" panose="020B0403050203000203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cs-CZ" altLang="en-US" sz="2200" b="1" err="1">
                <a:latin typeface="IBM Plex Sans Light" panose="020B0403050203000203" pitchFamily="34" charset="0"/>
              </a:rPr>
              <a:t>Females</a:t>
            </a:r>
            <a:r>
              <a:rPr lang="cs-CZ" altLang="en-US" sz="2200">
                <a:latin typeface="IBM Plex Sans Light" panose="020B0403050203000203" pitchFamily="34" charset="0"/>
              </a:rPr>
              <a:t>:</a:t>
            </a:r>
          </a:p>
          <a:p>
            <a:pPr eaLnBrk="0" hangingPunct="0">
              <a:lnSpc>
                <a:spcPct val="90000"/>
              </a:lnSpc>
            </a:pPr>
            <a:endParaRPr lang="cs-CZ" altLang="en-US" sz="2200">
              <a:latin typeface="IBM Plex Sans Light" panose="020B0403050203000203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cs-CZ" altLang="en-US" sz="2200" err="1">
                <a:latin typeface="IBM Plex Sans Light" panose="020B0403050203000203" pitchFamily="34" charset="0"/>
              </a:rPr>
              <a:t>Predict</a:t>
            </a:r>
            <a:r>
              <a:rPr lang="cs-CZ" altLang="en-US" sz="2200">
                <a:latin typeface="IBM Plex Sans Light" panose="020B0403050203000203" pitchFamily="34" charset="0"/>
              </a:rPr>
              <a:t>. </a:t>
            </a:r>
            <a:r>
              <a:rPr lang="cs-CZ" altLang="en-US" sz="2200" b="1">
                <a:latin typeface="IBM Plex Sans Light" panose="020B0403050203000203" pitchFamily="34" charset="0"/>
              </a:rPr>
              <a:t>VC (ml) = </a:t>
            </a:r>
            <a:r>
              <a:rPr lang="en-US" altLang="en-US" sz="2200" b="1">
                <a:latin typeface="IBM Plex Sans Light" panose="020B0403050203000203" pitchFamily="34" charset="0"/>
              </a:rPr>
              <a:t>[</a:t>
            </a:r>
            <a:r>
              <a:rPr lang="cs-CZ" altLang="en-US" sz="2200" b="1">
                <a:latin typeface="IBM Plex Sans Light" panose="020B0403050203000203" pitchFamily="34" charset="0"/>
              </a:rPr>
              <a:t>21.78 – (0.101 x </a:t>
            </a:r>
            <a:r>
              <a:rPr lang="cs-CZ" altLang="en-US" sz="2200" b="1" err="1">
                <a:latin typeface="IBM Plex Sans Light" panose="020B0403050203000203" pitchFamily="34" charset="0"/>
              </a:rPr>
              <a:t>age</a:t>
            </a:r>
            <a:r>
              <a:rPr lang="cs-CZ" altLang="en-US" sz="2200" b="1">
                <a:latin typeface="IBM Plex Sans Light" panose="020B0403050203000203" pitchFamily="34" charset="0"/>
              </a:rPr>
              <a:t> (</a:t>
            </a:r>
            <a:r>
              <a:rPr lang="cs-CZ" altLang="en-US" sz="2200" b="1" err="1">
                <a:latin typeface="IBM Plex Sans Light" panose="020B0403050203000203" pitchFamily="34" charset="0"/>
              </a:rPr>
              <a:t>yrs</a:t>
            </a:r>
            <a:r>
              <a:rPr lang="cs-CZ" altLang="en-US" sz="2200" b="1">
                <a:latin typeface="IBM Plex Sans Light" panose="020B0403050203000203" pitchFamily="34" charset="0"/>
              </a:rPr>
              <a:t>)</a:t>
            </a:r>
            <a:r>
              <a:rPr lang="en-US" altLang="en-US" sz="2200" b="1">
                <a:latin typeface="IBM Plex Sans Light" panose="020B0403050203000203" pitchFamily="34" charset="0"/>
              </a:rPr>
              <a:t>]</a:t>
            </a:r>
            <a:r>
              <a:rPr lang="cs-CZ" altLang="en-US" sz="2200" b="1">
                <a:latin typeface="IBM Plex Sans Light" panose="020B0403050203000203" pitchFamily="34" charset="0"/>
              </a:rPr>
              <a:t> x </a:t>
            </a:r>
            <a:r>
              <a:rPr lang="cs-CZ" altLang="en-US" sz="2200" b="1" err="1">
                <a:latin typeface="IBM Plex Sans Light" panose="020B0403050203000203" pitchFamily="34" charset="0"/>
              </a:rPr>
              <a:t>height</a:t>
            </a:r>
            <a:r>
              <a:rPr lang="cs-CZ" altLang="en-US" sz="2200" b="1">
                <a:latin typeface="IBM Plex Sans Light" panose="020B0403050203000203" pitchFamily="34" charset="0"/>
              </a:rPr>
              <a:t> (cm)</a:t>
            </a:r>
          </a:p>
          <a:p>
            <a:pPr>
              <a:spcBef>
                <a:spcPts val="1200"/>
              </a:spcBef>
            </a:pPr>
            <a:r>
              <a:rPr lang="en-GB" sz="2200">
                <a:latin typeface="IBM Plex Sans Light" panose="020B0403050203000203" pitchFamily="34" charset="0"/>
              </a:rPr>
              <a:t>Compare your measured values with the predicted values and express them as a percentage of the predicted values</a:t>
            </a:r>
          </a:p>
        </p:txBody>
      </p:sp>
    </p:spTree>
    <p:extLst>
      <p:ext uri="{BB962C8B-B14F-4D97-AF65-F5344CB8AC3E}">
        <p14:creationId xmlns:p14="http://schemas.microsoft.com/office/powerpoint/2010/main" val="2017335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A78A-F53E-F360-84BB-D74826EE4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858" y="422038"/>
            <a:ext cx="10680033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highlight>
                  <a:srgbClr val="E9F4FD"/>
                </a:highlight>
                <a:latin typeface="IBM Plex Mono Light" panose="020B0409050203000203" pitchFamily="49" charset="0"/>
              </a:rPr>
              <a:t>Respiration and Exercise</a:t>
            </a:r>
            <a:endParaRPr lang="en-US" sz="3200" b="1" dirty="0">
              <a:highlight>
                <a:srgbClr val="E9F4FD"/>
              </a:highlight>
              <a:latin typeface="IBM Plex Mono Light" panose="020B0409050203000203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45A87A-766F-2F0A-5104-55E7642B0ABD}"/>
              </a:ext>
            </a:extLst>
          </p:cNvPr>
          <p:cNvSpPr txBox="1"/>
          <p:nvPr/>
        </p:nvSpPr>
        <p:spPr>
          <a:xfrm>
            <a:off x="1153844" y="1697726"/>
            <a:ext cx="988430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100" dirty="0">
                <a:latin typeface="IBM Plex Sans Light" panose="020B0403050203000203" pitchFamily="34" charset="0"/>
              </a:rPr>
              <a:t>More </a:t>
            </a:r>
            <a:r>
              <a:rPr lang="en-GB" sz="2100" b="1" dirty="0">
                <a:latin typeface="IBM Plex Sans Light" panose="020B0403050203000203" pitchFamily="34" charset="0"/>
              </a:rPr>
              <a:t>OXYGEN is needed </a:t>
            </a:r>
            <a:r>
              <a:rPr lang="en-GB" sz="2100" dirty="0">
                <a:latin typeface="IBM Plex Sans Light" panose="020B0403050203000203" pitchFamily="34" charset="0"/>
              </a:rPr>
              <a:t>in active muscles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100" dirty="0">
                <a:latin typeface="IBM Plex Sans Light" panose="020B0403050203000203" pitchFamily="34" charset="0"/>
              </a:rPr>
              <a:t>More </a:t>
            </a:r>
            <a:r>
              <a:rPr lang="en-GB" sz="2100" b="1" dirty="0">
                <a:latin typeface="IBM Plex Sans Light" panose="020B0403050203000203" pitchFamily="34" charset="0"/>
              </a:rPr>
              <a:t>CARBON DIOXIDE needs to be removed </a:t>
            </a:r>
            <a:r>
              <a:rPr lang="en-GB" sz="2100" dirty="0">
                <a:latin typeface="IBM Plex Sans Light" panose="020B0403050203000203" pitchFamily="34" charset="0"/>
              </a:rPr>
              <a:t>from the active muscles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932A808-B771-C257-B46A-165B85138295}"/>
              </a:ext>
            </a:extLst>
          </p:cNvPr>
          <p:cNvGrpSpPr/>
          <p:nvPr/>
        </p:nvGrpSpPr>
        <p:grpSpPr>
          <a:xfrm>
            <a:off x="5731625" y="2489380"/>
            <a:ext cx="728750" cy="1325563"/>
            <a:chOff x="3888313" y="2881065"/>
            <a:chExt cx="914400" cy="1729688"/>
          </a:xfrm>
        </p:grpSpPr>
        <p:pic>
          <p:nvPicPr>
            <p:cNvPr id="5" name="Graphic 4" descr="Caret Down with solid fill">
              <a:extLst>
                <a:ext uri="{FF2B5EF4-FFF2-40B4-BE49-F238E27FC236}">
                  <a16:creationId xmlns:a16="http://schemas.microsoft.com/office/drawing/2014/main" id="{5B77FCCC-CEDF-DC9B-1379-EDB4EFBAD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88313" y="3288709"/>
              <a:ext cx="914400" cy="91440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64E89FB-9135-4533-F4DF-1D7719C1ECFB}"/>
                </a:ext>
              </a:extLst>
            </p:cNvPr>
            <p:cNvGrpSpPr/>
            <p:nvPr/>
          </p:nvGrpSpPr>
          <p:grpSpPr>
            <a:xfrm>
              <a:off x="3888313" y="2881065"/>
              <a:ext cx="914400" cy="1729688"/>
              <a:chOff x="5085346" y="2420029"/>
              <a:chExt cx="914400" cy="1729688"/>
            </a:xfrm>
          </p:grpSpPr>
          <p:pic>
            <p:nvPicPr>
              <p:cNvPr id="6" name="Graphic 5" descr="Caret Down with solid fill">
                <a:extLst>
                  <a:ext uri="{FF2B5EF4-FFF2-40B4-BE49-F238E27FC236}">
                    <a16:creationId xmlns:a16="http://schemas.microsoft.com/office/drawing/2014/main" id="{CFAC1810-E533-56DB-23AF-9D0A0B106D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085346" y="3235317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7" name="Graphic 6" descr="Caret Down with solid fill">
                <a:extLst>
                  <a:ext uri="{FF2B5EF4-FFF2-40B4-BE49-F238E27FC236}">
                    <a16:creationId xmlns:a16="http://schemas.microsoft.com/office/drawing/2014/main" id="{90B8FB8E-CFDD-D1B1-1115-1839C65DCA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085346" y="2420029"/>
                <a:ext cx="914400" cy="914400"/>
              </a:xfrm>
              <a:prstGeom prst="rect">
                <a:avLst/>
              </a:prstGeom>
            </p:spPr>
          </p:pic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E88BB3D-6EF5-98F3-4CFF-686AF120E305}"/>
              </a:ext>
            </a:extLst>
          </p:cNvPr>
          <p:cNvSpPr txBox="1"/>
          <p:nvPr/>
        </p:nvSpPr>
        <p:spPr>
          <a:xfrm>
            <a:off x="1153843" y="3667568"/>
            <a:ext cx="9884309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100" dirty="0">
                <a:latin typeface="IBM Plex Sans Light" panose="020B0403050203000203" pitchFamily="34" charset="0"/>
              </a:rPr>
              <a:t>An increase of </a:t>
            </a:r>
            <a:r>
              <a:rPr lang="en-GB" sz="2100" b="1" dirty="0">
                <a:latin typeface="IBM Plex Sans Light" panose="020B0403050203000203" pitchFamily="34" charset="0"/>
              </a:rPr>
              <a:t>breathing rate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100" dirty="0">
                <a:latin typeface="IBM Plex Sans Light" panose="020B0403050203000203" pitchFamily="34" charset="0"/>
              </a:rPr>
              <a:t>The depth of breathing increase up to our </a:t>
            </a:r>
            <a:r>
              <a:rPr lang="en-GB" sz="2100" b="1" dirty="0">
                <a:latin typeface="IBM Plex Sans Light" panose="020B0403050203000203" pitchFamily="34" charset="0"/>
              </a:rPr>
              <a:t>vital capacity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100" b="1" dirty="0">
                <a:latin typeface="IBM Plex Sans Light" panose="020B0403050203000203" pitchFamily="34" charset="0"/>
              </a:rPr>
              <a:t>Alveolar ventilation </a:t>
            </a:r>
            <a:r>
              <a:rPr lang="en-GB" sz="2100" dirty="0">
                <a:latin typeface="IBM Plex Sans Light" panose="020B0403050203000203" pitchFamily="34" charset="0"/>
              </a:rPr>
              <a:t>increases with increased metabolic demands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100" dirty="0">
                <a:latin typeface="IBM Plex Sans Light" panose="020B0403050203000203" pitchFamily="34" charset="0"/>
              </a:rPr>
              <a:t>An increase of </a:t>
            </a:r>
            <a:r>
              <a:rPr lang="en-GB" sz="2100" b="1" dirty="0">
                <a:latin typeface="IBM Plex Sans Light" panose="020B0403050203000203" pitchFamily="34" charset="0"/>
              </a:rPr>
              <a:t>blood flow </a:t>
            </a:r>
            <a:r>
              <a:rPr lang="en-GB" sz="2100" dirty="0">
                <a:latin typeface="IBM Plex Sans Light" panose="020B0403050203000203" pitchFamily="34" charset="0"/>
              </a:rPr>
              <a:t>through the lungs (cardiac output increase)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100" dirty="0">
                <a:latin typeface="IBM Plex Sans Light" panose="020B0403050203000203" pitchFamily="34" charset="0"/>
              </a:rPr>
              <a:t>An increase in </a:t>
            </a:r>
            <a:r>
              <a:rPr lang="en-GB" sz="2100" b="1" dirty="0">
                <a:latin typeface="IBM Plex Sans Light" panose="020B0403050203000203" pitchFamily="34" charset="0"/>
              </a:rPr>
              <a:t>oxygen consumption </a:t>
            </a:r>
            <a:r>
              <a:rPr lang="en-GB" sz="2100" dirty="0">
                <a:latin typeface="IBM Plex Sans Light" panose="020B0403050203000203" pitchFamily="34" charset="0"/>
              </a:rPr>
              <a:t>(metabolic reactions) – up to 20 times higher compared with resting oxygen uptake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100" dirty="0">
                <a:latin typeface="IBM Plex Sans Light" panose="020B0403050203000203" pitchFamily="34" charset="0"/>
              </a:rPr>
              <a:t>The arterial </a:t>
            </a:r>
            <a:r>
              <a:rPr lang="en-GB" sz="2100" b="1" dirty="0">
                <a:latin typeface="IBM Plex Sans Light" panose="020B0403050203000203" pitchFamily="34" charset="0"/>
              </a:rPr>
              <a:t>Po</a:t>
            </a:r>
            <a:r>
              <a:rPr lang="en-GB" sz="2100" b="1" baseline="-25000" dirty="0">
                <a:latin typeface="IBM Plex Sans Light" panose="020B0403050203000203" pitchFamily="34" charset="0"/>
              </a:rPr>
              <a:t>2</a:t>
            </a:r>
            <a:r>
              <a:rPr lang="en-GB" sz="2100" b="1" dirty="0">
                <a:latin typeface="IBM Plex Sans Light" panose="020B0403050203000203" pitchFamily="34" charset="0"/>
              </a:rPr>
              <a:t> and Pco</a:t>
            </a:r>
            <a:r>
              <a:rPr lang="en-GB" sz="2100" b="1" baseline="-25000" dirty="0">
                <a:latin typeface="IBM Plex Sans Light" panose="020B0403050203000203" pitchFamily="34" charset="0"/>
              </a:rPr>
              <a:t>2</a:t>
            </a:r>
            <a:r>
              <a:rPr lang="en-GB" sz="2100" b="1" dirty="0">
                <a:latin typeface="IBM Plex Sans Light" panose="020B0403050203000203" pitchFamily="34" charset="0"/>
              </a:rPr>
              <a:t> </a:t>
            </a:r>
            <a:r>
              <a:rPr lang="en-GB" sz="2100" dirty="0">
                <a:latin typeface="IBM Plex Sans Light" panose="020B0403050203000203" pitchFamily="34" charset="0"/>
              </a:rPr>
              <a:t>remail almost unchanged!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092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A78A-F53E-F360-84BB-D74826EE4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858" y="422038"/>
            <a:ext cx="10680033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IBM Plex Mono Light" panose="020B0409050203000203" pitchFamily="49" charset="0"/>
              </a:rPr>
              <a:t>Signals for Ventilation Increase</a:t>
            </a:r>
            <a:endParaRPr lang="en-US" sz="3200" b="1" dirty="0">
              <a:latin typeface="IBM Plex Mono Light" panose="020B0409050203000203" pitchFamily="49" charset="0"/>
            </a:endParaRPr>
          </a:p>
        </p:txBody>
      </p:sp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11A20218-80A3-7200-7C72-43586D0C1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925" y="1588007"/>
            <a:ext cx="3861646" cy="307474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4177B17-BF00-74CC-4EF0-1C11AF37C0B9}"/>
              </a:ext>
            </a:extLst>
          </p:cNvPr>
          <p:cNvGrpSpPr/>
          <p:nvPr/>
        </p:nvGrpSpPr>
        <p:grpSpPr>
          <a:xfrm>
            <a:off x="496532" y="1588007"/>
            <a:ext cx="9896674" cy="5010582"/>
            <a:chOff x="448011" y="1636766"/>
            <a:chExt cx="9896674" cy="501058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2CBF032-61E8-A905-556D-E2AF9E5981B8}"/>
                </a:ext>
              </a:extLst>
            </p:cNvPr>
            <p:cNvGrpSpPr/>
            <p:nvPr/>
          </p:nvGrpSpPr>
          <p:grpSpPr>
            <a:xfrm>
              <a:off x="448011" y="1636766"/>
              <a:ext cx="7299451" cy="4909036"/>
              <a:chOff x="448011" y="1636766"/>
              <a:chExt cx="7299451" cy="4909036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C4F758C1-6931-6C7F-C978-33D5AD1625D3}"/>
                  </a:ext>
                </a:extLst>
              </p:cNvPr>
              <p:cNvSpPr/>
              <p:nvPr/>
            </p:nvSpPr>
            <p:spPr>
              <a:xfrm>
                <a:off x="448011" y="3486903"/>
                <a:ext cx="7113478" cy="1804425"/>
              </a:xfrm>
              <a:prstGeom prst="roundRect">
                <a:avLst/>
              </a:prstGeom>
              <a:solidFill>
                <a:srgbClr val="E9F4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474DC3D-E781-79E4-070A-B30D5CC25BF9}"/>
                  </a:ext>
                </a:extLst>
              </p:cNvPr>
              <p:cNvSpPr txBox="1"/>
              <p:nvPr/>
            </p:nvSpPr>
            <p:spPr>
              <a:xfrm>
                <a:off x="805858" y="1636766"/>
                <a:ext cx="6941604" cy="4909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200" dirty="0">
                    <a:latin typeface="IBM Plex Sans Light" panose="020B0403050203000203" pitchFamily="34" charset="0"/>
                  </a:rPr>
                  <a:t>The brain sends signals to active muscles, along with that it send signal to the brain stem to excite the respiratory system</a:t>
                </a:r>
              </a:p>
              <a:p>
                <a:pPr marL="457200" indent="-4572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GB" b="1" dirty="0">
                    <a:latin typeface="IBM Plex Sans Light" panose="020B0403050203000203" pitchFamily="34" charset="0"/>
                  </a:rPr>
                  <a:t>An increase in ventilation occurs even before an increase of H+ in blood</a:t>
                </a:r>
              </a:p>
              <a:p>
                <a:pPr marL="457200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GB" b="1" dirty="0">
                    <a:latin typeface="IBM Plex Sans Light" panose="020B0403050203000203" pitchFamily="34" charset="0"/>
                  </a:rPr>
                  <a:t>Partial pressures of Po</a:t>
                </a:r>
                <a:r>
                  <a:rPr lang="en-GB" b="1" baseline="-25000" dirty="0">
                    <a:latin typeface="IBM Plex Sans Light" panose="020B0403050203000203" pitchFamily="34" charset="0"/>
                  </a:rPr>
                  <a:t>2</a:t>
                </a:r>
                <a:r>
                  <a:rPr lang="en-GB" b="1" dirty="0">
                    <a:latin typeface="IBM Plex Sans Light" panose="020B0403050203000203" pitchFamily="34" charset="0"/>
                  </a:rPr>
                  <a:t> and Pco</a:t>
                </a:r>
                <a:r>
                  <a:rPr lang="en-GB" b="1" baseline="-25000" dirty="0">
                    <a:latin typeface="IBM Plex Sans Light" panose="020B0403050203000203" pitchFamily="34" charset="0"/>
                  </a:rPr>
                  <a:t>2</a:t>
                </a:r>
                <a:r>
                  <a:rPr lang="en-GB" b="1" dirty="0">
                    <a:latin typeface="IBM Plex Sans Light" panose="020B0403050203000203" pitchFamily="34" charset="0"/>
                  </a:rPr>
                  <a:t> in the blood</a:t>
                </a:r>
              </a:p>
              <a:p>
                <a:pPr marL="457200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GB" b="1" dirty="0">
                    <a:latin typeface="IBM Plex Sans Light" panose="020B0403050203000203" pitchFamily="34" charset="0"/>
                  </a:rPr>
                  <a:t>Proprioceptors in joints</a:t>
                </a:r>
              </a:p>
              <a:p>
                <a:pPr marL="457200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GB" b="1" dirty="0">
                    <a:latin typeface="IBM Plex Sans Light" panose="020B0403050203000203" pitchFamily="34" charset="0"/>
                  </a:rPr>
                  <a:t>Increases in temperature (hypothalamus)</a:t>
                </a:r>
              </a:p>
              <a:p>
                <a:pPr marL="457200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GB" b="1" dirty="0">
                    <a:latin typeface="IBM Plex Sans Light" panose="020B0403050203000203" pitchFamily="34" charset="0"/>
                  </a:rPr>
                  <a:t>Stress (Adrenalin release)</a:t>
                </a:r>
              </a:p>
              <a:p>
                <a:pPr marL="457200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GB" b="1" dirty="0">
                    <a:latin typeface="IBM Plex Sans Light" panose="020B0403050203000203" pitchFamily="34" charset="0"/>
                  </a:rPr>
                  <a:t>Learned responses *</a:t>
                </a:r>
              </a:p>
              <a:p>
                <a:pPr marL="457200" indent="-457200">
                  <a:spcBef>
                    <a:spcPts val="600"/>
                  </a:spcBef>
                  <a:buFont typeface="+mj-lt"/>
                  <a:buAutoNum type="arabicPeriod"/>
                </a:pPr>
                <a:endParaRPr lang="en-GB" sz="2200" dirty="0">
                  <a:latin typeface="IBM Plex Sans Light" panose="020B0403050203000203" pitchFamily="34" charset="0"/>
                </a:endParaRPr>
              </a:p>
              <a:p>
                <a:pPr marL="342900" indent="-342900"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endParaRPr lang="en-GB" sz="2200" dirty="0">
                  <a:latin typeface="IBM Plex Sans Light" panose="020B0403050203000203" pitchFamily="34" charset="0"/>
                </a:endParaRPr>
              </a:p>
              <a:p>
                <a:pPr marL="342900" indent="-342900"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endParaRPr lang="en-GB" sz="2200" dirty="0">
                  <a:latin typeface="IBM Plex Sans Light" panose="020B0403050203000203" pitchFamily="34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5ED82EE-292C-7538-764C-A709A213FE67}"/>
                </a:ext>
              </a:extLst>
            </p:cNvPr>
            <p:cNvGrpSpPr/>
            <p:nvPr/>
          </p:nvGrpSpPr>
          <p:grpSpPr>
            <a:xfrm>
              <a:off x="4669885" y="4907200"/>
              <a:ext cx="3782613" cy="1056271"/>
              <a:chOff x="4680945" y="4890533"/>
              <a:chExt cx="3782613" cy="1056271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CDF52F6B-72F2-29F6-52E4-11FBFAABCE9C}"/>
                  </a:ext>
                </a:extLst>
              </p:cNvPr>
              <p:cNvSpPr/>
              <p:nvPr/>
            </p:nvSpPr>
            <p:spPr>
              <a:xfrm>
                <a:off x="4680945" y="4890533"/>
                <a:ext cx="3782613" cy="1056271"/>
              </a:xfrm>
              <a:prstGeom prst="roundRect">
                <a:avLst/>
              </a:prstGeom>
              <a:solidFill>
                <a:srgbClr val="74D6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8B7D5F-9FF5-44FB-BB37-F903E0EB08CA}"/>
                  </a:ext>
                </a:extLst>
              </p:cNvPr>
              <p:cNvSpPr txBox="1"/>
              <p:nvPr/>
            </p:nvSpPr>
            <p:spPr>
              <a:xfrm>
                <a:off x="4773931" y="5124638"/>
                <a:ext cx="35966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latin typeface="IBM Plex Sans Light" panose="020B0403050203000203" pitchFamily="34" charset="0"/>
                  </a:rPr>
                  <a:t>Respiratory control </a:t>
                </a:r>
                <a:r>
                  <a:rPr lang="en-GB" b="1" dirty="0" err="1">
                    <a:latin typeface="IBM Plex Sans Light" panose="020B0403050203000203" pitchFamily="34" charset="0"/>
                  </a:rPr>
                  <a:t>center</a:t>
                </a:r>
                <a:r>
                  <a:rPr lang="en-GB" b="1" dirty="0">
                    <a:latin typeface="IBM Plex Sans Light" panose="020B0403050203000203" pitchFamily="34" charset="0"/>
                  </a:rPr>
                  <a:t> </a:t>
                </a:r>
                <a:br>
                  <a:rPr lang="en-GB" b="1" dirty="0">
                    <a:latin typeface="IBM Plex Sans Light" panose="020B0403050203000203" pitchFamily="34" charset="0"/>
                  </a:rPr>
                </a:br>
                <a:r>
                  <a:rPr lang="en-GB" b="1" dirty="0">
                    <a:latin typeface="IBM Plex Sans Light" panose="020B0403050203000203" pitchFamily="34" charset="0"/>
                  </a:rPr>
                  <a:t>(brain stem)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8E16385-B561-D172-3F77-056960704FEB}"/>
                </a:ext>
              </a:extLst>
            </p:cNvPr>
            <p:cNvGrpSpPr/>
            <p:nvPr/>
          </p:nvGrpSpPr>
          <p:grpSpPr>
            <a:xfrm>
              <a:off x="7413729" y="5591077"/>
              <a:ext cx="2930956" cy="1056271"/>
              <a:chOff x="7725292" y="5544435"/>
              <a:chExt cx="2930956" cy="1056271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82DC0005-0C7B-741D-2E08-DA1D25E9ED52}"/>
                  </a:ext>
                </a:extLst>
              </p:cNvPr>
              <p:cNvSpPr/>
              <p:nvPr/>
            </p:nvSpPr>
            <p:spPr>
              <a:xfrm>
                <a:off x="7725292" y="5544435"/>
                <a:ext cx="2930956" cy="1056271"/>
              </a:xfrm>
              <a:prstGeom prst="roundRect">
                <a:avLst/>
              </a:prstGeom>
              <a:solidFill>
                <a:srgbClr val="2FA3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7178107-14D5-EC77-98B0-66AEA0ACAA81}"/>
                  </a:ext>
                </a:extLst>
              </p:cNvPr>
              <p:cNvSpPr txBox="1"/>
              <p:nvPr/>
            </p:nvSpPr>
            <p:spPr>
              <a:xfrm>
                <a:off x="7846505" y="5925398"/>
                <a:ext cx="27138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latin typeface="IBM Plex Sans Light" panose="020B0403050203000203" pitchFamily="34" charset="0"/>
                  </a:rPr>
                  <a:t>Ventilatory muscles</a:t>
                </a:r>
              </a:p>
            </p:txBody>
          </p:sp>
        </p:grpSp>
        <p:pic>
          <p:nvPicPr>
            <p:cNvPr id="23" name="Graphic 22" descr="Line arrow: Slight curve with solid fill">
              <a:extLst>
                <a:ext uri="{FF2B5EF4-FFF2-40B4-BE49-F238E27FC236}">
                  <a16:creationId xmlns:a16="http://schemas.microsoft.com/office/drawing/2014/main" id="{B2AF4DA8-F800-00E1-44D4-E5F2E232A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691235" y="5032815"/>
              <a:ext cx="914400" cy="914400"/>
            </a:xfrm>
            <a:prstGeom prst="rect">
              <a:avLst/>
            </a:prstGeom>
          </p:spPr>
        </p:pic>
        <p:pic>
          <p:nvPicPr>
            <p:cNvPr id="24" name="Graphic 23" descr="Line arrow: Slight curve with solid fill">
              <a:extLst>
                <a:ext uri="{FF2B5EF4-FFF2-40B4-BE49-F238E27FC236}">
                  <a16:creationId xmlns:a16="http://schemas.microsoft.com/office/drawing/2014/main" id="{C7EE8490-8533-D479-2513-E46E8C17F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32925" y="5719457"/>
              <a:ext cx="914400" cy="914400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25C228D-09C6-9E95-9328-068EE7E2418B}"/>
              </a:ext>
            </a:extLst>
          </p:cNvPr>
          <p:cNvSpPr txBox="1"/>
          <p:nvPr/>
        </p:nvSpPr>
        <p:spPr>
          <a:xfrm>
            <a:off x="947138" y="5608025"/>
            <a:ext cx="29370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latin typeface="IBM Plex Sans Light" panose="020B0403050203000203" pitchFamily="34" charset="0"/>
              </a:rPr>
              <a:t>*</a:t>
            </a:r>
            <a:r>
              <a:rPr lang="en-GB" sz="1200" dirty="0">
                <a:latin typeface="IBM Plex Sans Light" panose="020B0403050203000203" pitchFamily="34" charset="0"/>
              </a:rPr>
              <a:t> With repeated exercise the brain becomes more accurate at providing the right signal to keep Pco</a:t>
            </a:r>
            <a:r>
              <a:rPr lang="en-GB" sz="1200" baseline="-25000" dirty="0">
                <a:latin typeface="IBM Plex Sans Light" panose="020B0403050203000203" pitchFamily="34" charset="0"/>
              </a:rPr>
              <a:t>2</a:t>
            </a:r>
            <a:r>
              <a:rPr lang="en-GB" sz="1200" dirty="0">
                <a:latin typeface="IBM Plex Sans Light" panose="020B0403050203000203" pitchFamily="34" charset="0"/>
              </a:rPr>
              <a:t> at normal level.</a:t>
            </a:r>
          </a:p>
        </p:txBody>
      </p:sp>
    </p:spTree>
    <p:extLst>
      <p:ext uri="{BB962C8B-B14F-4D97-AF65-F5344CB8AC3E}">
        <p14:creationId xmlns:p14="http://schemas.microsoft.com/office/powerpoint/2010/main" val="362034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A78A-F53E-F360-84BB-D74826EE4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80033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IBM Plex Mono Light" panose="020B0409050203000203" pitchFamily="49" charset="0"/>
              </a:rPr>
              <a:t>Pulmonary Ventilation Control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2A8BA-7326-58E6-C2CE-1C2C3A4B8E84}"/>
              </a:ext>
            </a:extLst>
          </p:cNvPr>
          <p:cNvSpPr txBox="1"/>
          <p:nvPr/>
        </p:nvSpPr>
        <p:spPr>
          <a:xfrm>
            <a:off x="637671" y="1696955"/>
            <a:ext cx="919613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latin typeface="IBM Plex Sans Light" panose="020B0403050203000203" pitchFamily="34" charset="0"/>
              </a:rPr>
              <a:t>The respiratory centres in </a:t>
            </a:r>
            <a:r>
              <a:rPr lang="cs-CZ" sz="2200" b="1" dirty="0">
                <a:latin typeface="IBM Plex Sans Light" panose="020B0403050203000203" pitchFamily="34" charset="0"/>
              </a:rPr>
              <a:t>pons and </a:t>
            </a:r>
            <a:r>
              <a:rPr lang="cs-CZ" sz="2200" b="1" dirty="0" err="1">
                <a:latin typeface="IBM Plex Sans Light" panose="020B0403050203000203" pitchFamily="34" charset="0"/>
              </a:rPr>
              <a:t>medulla</a:t>
            </a:r>
            <a:r>
              <a:rPr lang="cs-CZ" sz="2200" b="1" dirty="0">
                <a:latin typeface="IBM Plex Sans Light" panose="020B0403050203000203" pitchFamily="34" charset="0"/>
              </a:rPr>
              <a:t> </a:t>
            </a:r>
            <a:r>
              <a:rPr lang="cs-CZ" sz="2200" b="1" dirty="0" err="1">
                <a:latin typeface="IBM Plex Sans Light" panose="020B0403050203000203" pitchFamily="34" charset="0"/>
              </a:rPr>
              <a:t>oblongata</a:t>
            </a:r>
            <a:r>
              <a:rPr lang="en-GB" sz="2200" b="1" dirty="0">
                <a:latin typeface="IBM Plex Sans Light" panose="020B0403050203000203" pitchFamily="34" charset="0"/>
              </a:rPr>
              <a:t> </a:t>
            </a:r>
            <a:r>
              <a:rPr lang="cs-CZ" sz="2200" dirty="0" err="1">
                <a:latin typeface="IBM Plex Sans Light" panose="020B0403050203000203" pitchFamily="34" charset="0"/>
              </a:rPr>
              <a:t>control</a:t>
            </a:r>
            <a:r>
              <a:rPr lang="cs-CZ" sz="2200" dirty="0">
                <a:latin typeface="IBM Plex Sans Light" panose="020B0403050203000203" pitchFamily="34" charset="0"/>
              </a:rPr>
              <a:t> </a:t>
            </a:r>
            <a:r>
              <a:rPr lang="cs-CZ" sz="2200" dirty="0" err="1">
                <a:latin typeface="IBM Plex Sans Light" panose="020B0403050203000203" pitchFamily="34" charset="0"/>
              </a:rPr>
              <a:t>the</a:t>
            </a:r>
            <a:r>
              <a:rPr lang="cs-CZ" sz="2200" dirty="0">
                <a:latin typeface="IBM Plex Sans Light" panose="020B0403050203000203" pitchFamily="34" charset="0"/>
              </a:rPr>
              <a:t> </a:t>
            </a:r>
            <a:r>
              <a:rPr lang="cs-CZ" sz="2200" dirty="0" err="1">
                <a:latin typeface="IBM Plex Sans Light" panose="020B0403050203000203" pitchFamily="34" charset="0"/>
              </a:rPr>
              <a:t>movements</a:t>
            </a:r>
            <a:r>
              <a:rPr lang="cs-CZ" sz="2200" dirty="0">
                <a:latin typeface="IBM Plex Sans Light" panose="020B0403050203000203" pitchFamily="34" charset="0"/>
              </a:rPr>
              <a:t> </a:t>
            </a:r>
            <a:r>
              <a:rPr lang="cs-CZ" sz="2200" dirty="0" err="1">
                <a:latin typeface="IBM Plex Sans Light" panose="020B0403050203000203" pitchFamily="34" charset="0"/>
              </a:rPr>
              <a:t>of</a:t>
            </a:r>
            <a:r>
              <a:rPr lang="cs-CZ" sz="2200" dirty="0">
                <a:latin typeface="IBM Plex Sans Light" panose="020B0403050203000203" pitchFamily="34" charset="0"/>
              </a:rPr>
              <a:t> </a:t>
            </a:r>
            <a:r>
              <a:rPr lang="cs-CZ" sz="2200" dirty="0" err="1">
                <a:latin typeface="IBM Plex Sans Light" panose="020B0403050203000203" pitchFamily="34" charset="0"/>
              </a:rPr>
              <a:t>primary</a:t>
            </a:r>
            <a:r>
              <a:rPr lang="cs-CZ" sz="2200" dirty="0">
                <a:latin typeface="IBM Plex Sans Light" panose="020B0403050203000203" pitchFamily="34" charset="0"/>
              </a:rPr>
              <a:t> </a:t>
            </a:r>
            <a:r>
              <a:rPr lang="cs-CZ" sz="2200" dirty="0" err="1">
                <a:latin typeface="IBM Plex Sans Light" panose="020B0403050203000203" pitchFamily="34" charset="0"/>
              </a:rPr>
              <a:t>breathing</a:t>
            </a:r>
            <a:r>
              <a:rPr lang="cs-CZ" sz="2200" dirty="0">
                <a:latin typeface="IBM Plex Sans Light" panose="020B0403050203000203" pitchFamily="34" charset="0"/>
              </a:rPr>
              <a:t> </a:t>
            </a:r>
            <a:r>
              <a:rPr lang="cs-CZ" sz="2200" dirty="0" err="1">
                <a:latin typeface="IBM Plex Sans Light" panose="020B0403050203000203" pitchFamily="34" charset="0"/>
              </a:rPr>
              <a:t>muslces</a:t>
            </a:r>
            <a:r>
              <a:rPr lang="cs-CZ" sz="2200" dirty="0">
                <a:latin typeface="IBM Plex Sans Light" panose="020B0403050203000203" pitchFamily="34" charset="0"/>
              </a:rPr>
              <a:t> </a:t>
            </a:r>
            <a:r>
              <a:rPr lang="en-GB" sz="2200" dirty="0">
                <a:latin typeface="IBM Plex Sans Light" panose="020B0403050203000203" pitchFamily="34" charset="0"/>
              </a:rPr>
              <a:t> </a:t>
            </a:r>
            <a:r>
              <a:rPr lang="cs-CZ" sz="2200" dirty="0">
                <a:latin typeface="IBM Plex Sans Light" panose="020B0403050203000203" pitchFamily="34" charset="0"/>
              </a:rPr>
              <a:t>and </a:t>
            </a:r>
            <a:r>
              <a:rPr lang="en-GB" sz="2200" dirty="0">
                <a:latin typeface="IBM Plex Sans Light" panose="020B0403050203000203" pitchFamily="34" charset="0"/>
              </a:rPr>
              <a:t>set the rate and depth of breathing</a:t>
            </a:r>
            <a:r>
              <a:rPr lang="cs-CZ" sz="2200" dirty="0">
                <a:latin typeface="IBM Plex Sans Light" panose="020B0403050203000203" pitchFamily="34" charset="0"/>
              </a:rPr>
              <a:t> (</a:t>
            </a:r>
            <a:r>
              <a:rPr lang="cs-CZ" sz="2200" dirty="0" err="1">
                <a:latin typeface="IBM Plex Sans Light" panose="020B0403050203000203" pitchFamily="34" charset="0"/>
              </a:rPr>
              <a:t>involuntary</a:t>
            </a:r>
            <a:r>
              <a:rPr lang="cs-CZ" sz="2200" dirty="0">
                <a:latin typeface="IBM Plex Sans Light" panose="020B0403050203000203" pitchFamily="34" charset="0"/>
              </a:rPr>
              <a:t> </a:t>
            </a:r>
            <a:r>
              <a:rPr lang="cs-CZ" sz="2200" dirty="0" err="1">
                <a:latin typeface="IBM Plex Sans Light" panose="020B0403050203000203" pitchFamily="34" charset="0"/>
              </a:rPr>
              <a:t>breathing</a:t>
            </a:r>
            <a:r>
              <a:rPr lang="cs-CZ" sz="2200" dirty="0">
                <a:latin typeface="IBM Plex Sans Light" panose="020B0403050203000203" pitchFamily="34" charset="0"/>
              </a:rPr>
              <a:t> </a:t>
            </a:r>
            <a:r>
              <a:rPr lang="cs-CZ" sz="2200" dirty="0" err="1">
                <a:latin typeface="IBM Plex Sans Light" panose="020B0403050203000203" pitchFamily="34" charset="0"/>
              </a:rPr>
              <a:t>control</a:t>
            </a:r>
            <a:r>
              <a:rPr lang="cs-CZ" sz="2200" dirty="0">
                <a:latin typeface="IBM Plex Sans Light" panose="020B0403050203000203" pitchFamily="34" charset="0"/>
              </a:rPr>
              <a:t>)</a:t>
            </a:r>
            <a:endParaRPr lang="en-GB" sz="2200" dirty="0">
              <a:latin typeface="IBM Plex Sans Light" panose="020B0403050203000203" pitchFamily="34" charset="0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200" b="1" dirty="0">
                <a:latin typeface="IBM Plex Sans Light" panose="020B0403050203000203" pitchFamily="34" charset="0"/>
              </a:rPr>
              <a:t>Chemoreceptors</a:t>
            </a:r>
            <a:r>
              <a:rPr lang="en-GB" sz="2200" dirty="0">
                <a:latin typeface="IBM Plex Sans Light" panose="020B0403050203000203" pitchFamily="34" charset="0"/>
              </a:rPr>
              <a:t> respond to increases in CO2 and H+ concentrations or to decreases in blood oxygen levels by increasing respiration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latin typeface="IBM Plex Sans Light" panose="020B0403050203000203" pitchFamily="34" charset="0"/>
              </a:rPr>
              <a:t>Ventilation increases at the initiation of exercise due to inspiratory stimulation from muscle activity. As exercise progresses, increase </a:t>
            </a:r>
            <a:br>
              <a:rPr lang="en-GB" sz="2200" dirty="0">
                <a:latin typeface="IBM Plex Sans Light" panose="020B0403050203000203" pitchFamily="34" charset="0"/>
              </a:rPr>
            </a:br>
            <a:r>
              <a:rPr lang="en-GB" sz="2200" dirty="0">
                <a:latin typeface="IBM Plex Sans Light" panose="020B0403050203000203" pitchFamily="34" charset="0"/>
              </a:rPr>
              <a:t>in muscle temperature and chemical changes in the arterial blood further increase ventilation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GB" sz="2200" dirty="0"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581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A78A-F53E-F360-84BB-D74826EE4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latin typeface="IBM Plex Mono Light" panose="020B0409050203000203" pitchFamily="49" charset="0"/>
              </a:rPr>
              <a:t>Respiration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C6F556-3BFB-7D43-3F23-A91843C25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99947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200" b="1" dirty="0">
                <a:latin typeface="IBM Plex Sans Light" panose="020B0403050203000203" pitchFamily="34" charset="0"/>
              </a:rPr>
              <a:t>Respiration - </a:t>
            </a:r>
            <a:r>
              <a:rPr lang="en-GB" sz="2200" b="1" dirty="0">
                <a:latin typeface="IBM Plex Sans Light" panose="020B0403050203000203" pitchFamily="34" charset="0"/>
              </a:rPr>
              <a:t>delivery of oxygen to and removal of carbon dioxide from the tissue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b="1" dirty="0">
                <a:solidFill>
                  <a:srgbClr val="43A2A7"/>
                </a:solidFill>
                <a:latin typeface="IBM Plex Sans Light" panose="020B0403050203000203" pitchFamily="34" charset="0"/>
              </a:rPr>
              <a:t>External respiration</a:t>
            </a:r>
            <a:r>
              <a:rPr lang="en-GB" sz="2200" dirty="0">
                <a:latin typeface="IBM Plex Sans Light" panose="020B0403050203000203" pitchFamily="34" charset="0"/>
              </a:rPr>
              <a:t>—ventilation and exchange of gases in the lung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b="1" dirty="0">
                <a:latin typeface="IBM Plex Sans Light" panose="020B0403050203000203" pitchFamily="34" charset="0"/>
              </a:rPr>
              <a:t>Pulmonary ventilation </a:t>
            </a:r>
            <a:r>
              <a:rPr lang="en-GB" sz="1800" dirty="0">
                <a:latin typeface="IBM Plex Sans Light" panose="020B0403050203000203" pitchFamily="34" charset="0"/>
              </a:rPr>
              <a:t>–</a:t>
            </a:r>
            <a:r>
              <a:rPr lang="en-GB" sz="1800" b="1" dirty="0">
                <a:latin typeface="IBM Plex Sans Light" panose="020B0403050203000203" pitchFamily="34" charset="0"/>
              </a:rPr>
              <a:t> </a:t>
            </a:r>
            <a:r>
              <a:rPr lang="en-GB" sz="1800" dirty="0">
                <a:latin typeface="IBM Plex Sans Light" panose="020B0403050203000203" pitchFamily="34" charset="0"/>
              </a:rPr>
              <a:t>movement of air into and out of the lungs—inspiration and expiration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b="1" dirty="0">
                <a:latin typeface="IBM Plex Sans Light" panose="020B0403050203000203" pitchFamily="34" charset="0"/>
              </a:rPr>
              <a:t>Pulmonary diffusion </a:t>
            </a:r>
            <a:r>
              <a:rPr lang="en-GB" sz="1800" dirty="0">
                <a:latin typeface="IBM Plex Sans Light" panose="020B0403050203000203" pitchFamily="34" charset="0"/>
              </a:rPr>
              <a:t>– exchange of oxygen and carbon dioxide between the lungs and blood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b="1" dirty="0">
                <a:solidFill>
                  <a:srgbClr val="43A2A7"/>
                </a:solidFill>
                <a:latin typeface="IBM Plex Sans Light" panose="020B0403050203000203" pitchFamily="34" charset="0"/>
              </a:rPr>
              <a:t>Internal respiration</a:t>
            </a:r>
            <a:r>
              <a:rPr lang="en-GB" sz="2200" dirty="0">
                <a:latin typeface="IBM Plex Sans Light" panose="020B0403050203000203" pitchFamily="34" charset="0"/>
              </a:rPr>
              <a:t>—exchange of gases at the tissue level (between blood and tissues)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200" dirty="0"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96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A78A-F53E-F360-84BB-D74826EE4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858" y="422038"/>
            <a:ext cx="10680033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IBM Plex Mono Light" panose="020B0409050203000203" pitchFamily="49" charset="0"/>
              </a:rPr>
              <a:t>Signals for Ventilation Increase</a:t>
            </a:r>
            <a:endParaRPr lang="en-US" sz="3200" b="1" dirty="0">
              <a:latin typeface="IBM Plex Mono Light" panose="020B0409050203000203" pitchFamily="49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5C228D-09C6-9E95-9328-068EE7E2418B}"/>
              </a:ext>
            </a:extLst>
          </p:cNvPr>
          <p:cNvSpPr txBox="1"/>
          <p:nvPr/>
        </p:nvSpPr>
        <p:spPr>
          <a:xfrm>
            <a:off x="2242237" y="5851778"/>
            <a:ext cx="7707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IBM Plex Sans Light" panose="020B0403050203000203" pitchFamily="34" charset="0"/>
              </a:rPr>
              <a:t>*</a:t>
            </a:r>
            <a:r>
              <a:rPr lang="en-GB" sz="2000" dirty="0">
                <a:latin typeface="IBM Plex Sans Light" panose="020B0403050203000203" pitchFamily="34" charset="0"/>
              </a:rPr>
              <a:t> Due to increased number of open pulmonary capillaries (increased surface area for diffusion), increased alveolar ventilation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49E2569-E7C9-33F1-A0EF-72E5A74D10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70162"/>
              </p:ext>
            </p:extLst>
          </p:nvPr>
        </p:nvGraphicFramePr>
        <p:xfrm>
          <a:off x="1423774" y="3319525"/>
          <a:ext cx="9344448" cy="236184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007676">
                  <a:extLst>
                    <a:ext uri="{9D8B030D-6E8A-4147-A177-3AD203B41FA5}">
                      <a16:colId xmlns:a16="http://schemas.microsoft.com/office/drawing/2014/main" val="2897645205"/>
                    </a:ext>
                  </a:extLst>
                </a:gridCol>
                <a:gridCol w="2379977">
                  <a:extLst>
                    <a:ext uri="{9D8B030D-6E8A-4147-A177-3AD203B41FA5}">
                      <a16:colId xmlns:a16="http://schemas.microsoft.com/office/drawing/2014/main" val="978511245"/>
                    </a:ext>
                  </a:extLst>
                </a:gridCol>
                <a:gridCol w="2418173">
                  <a:extLst>
                    <a:ext uri="{9D8B030D-6E8A-4147-A177-3AD203B41FA5}">
                      <a16:colId xmlns:a16="http://schemas.microsoft.com/office/drawing/2014/main" val="151732294"/>
                    </a:ext>
                  </a:extLst>
                </a:gridCol>
                <a:gridCol w="2538622">
                  <a:extLst>
                    <a:ext uri="{9D8B030D-6E8A-4147-A177-3AD203B41FA5}">
                      <a16:colId xmlns:a16="http://schemas.microsoft.com/office/drawing/2014/main" val="902591532"/>
                    </a:ext>
                  </a:extLst>
                </a:gridCol>
              </a:tblGrid>
              <a:tr h="72372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O</a:t>
                      </a:r>
                      <a:r>
                        <a:rPr lang="en-GB" b="1" baseline="-25000" dirty="0"/>
                        <a:t>2</a:t>
                      </a:r>
                      <a:r>
                        <a:rPr lang="en-GB" b="1" dirty="0"/>
                        <a:t> Diffusing Capacity</a:t>
                      </a:r>
                    </a:p>
                  </a:txBody>
                  <a:tcPr anchor="ctr">
                    <a:solidFill>
                      <a:srgbClr val="E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CO</a:t>
                      </a:r>
                      <a:r>
                        <a:rPr lang="en-GB" b="1" baseline="-25000" dirty="0"/>
                        <a:t>2</a:t>
                      </a:r>
                      <a:r>
                        <a:rPr lang="en-GB" b="1" dirty="0"/>
                        <a:t> Diffusing Capacity</a:t>
                      </a:r>
                    </a:p>
                  </a:txBody>
                  <a:tcPr anchor="ctr">
                    <a:solidFill>
                      <a:srgbClr val="E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O</a:t>
                      </a:r>
                      <a:r>
                        <a:rPr lang="en-GB" b="1" baseline="-25000" dirty="0"/>
                        <a:t>2</a:t>
                      </a:r>
                      <a:r>
                        <a:rPr lang="en-GB" b="1" dirty="0"/>
                        <a:t> Consumption</a:t>
                      </a:r>
                    </a:p>
                  </a:txBody>
                  <a:tcPr anchor="ctr">
                    <a:solidFill>
                      <a:srgbClr val="E9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47621"/>
                  </a:ext>
                </a:extLst>
              </a:tr>
              <a:tr h="72372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AT REST</a:t>
                      </a:r>
                    </a:p>
                  </a:txBody>
                  <a:tcPr anchor="ctr">
                    <a:solidFill>
                      <a:srgbClr val="E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21 ml/min/mmHg</a:t>
                      </a:r>
                    </a:p>
                  </a:txBody>
                  <a:tcPr anchor="ctr">
                    <a:solidFill>
                      <a:srgbClr val="E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21x</a:t>
                      </a:r>
                      <a:r>
                        <a:rPr lang="en-GB" b="1" dirty="0"/>
                        <a:t>20</a:t>
                      </a:r>
                      <a:r>
                        <a:rPr lang="en-GB" dirty="0"/>
                        <a:t> ml/min/mmHg</a:t>
                      </a:r>
                    </a:p>
                  </a:txBody>
                  <a:tcPr anchor="ctr">
                    <a:solidFill>
                      <a:srgbClr val="E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250 ml/min </a:t>
                      </a:r>
                      <a:br>
                        <a:rPr lang="en-GB" dirty="0"/>
                      </a:br>
                      <a:r>
                        <a:rPr lang="en-GB" dirty="0"/>
                        <a:t>on average</a:t>
                      </a:r>
                    </a:p>
                  </a:txBody>
                  <a:tcPr anchor="ctr">
                    <a:solidFill>
                      <a:srgbClr val="E9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938757"/>
                  </a:ext>
                </a:extLst>
              </a:tr>
              <a:tr h="72372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DURING EXERCISE</a:t>
                      </a:r>
                    </a:p>
                  </a:txBody>
                  <a:tcPr anchor="ctr">
                    <a:solidFill>
                      <a:srgbClr val="E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65 ml/min/mmHg *</a:t>
                      </a:r>
                    </a:p>
                  </a:txBody>
                  <a:tcPr anchor="ctr">
                    <a:solidFill>
                      <a:srgbClr val="E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65x</a:t>
                      </a:r>
                      <a:r>
                        <a:rPr lang="en-GB" b="1" dirty="0"/>
                        <a:t>20</a:t>
                      </a:r>
                      <a:r>
                        <a:rPr lang="en-GB" dirty="0"/>
                        <a:t> ml/min/mmHg</a:t>
                      </a:r>
                    </a:p>
                  </a:txBody>
                  <a:tcPr anchor="ctr">
                    <a:solidFill>
                      <a:srgbClr val="E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3600 ml/min untrained up to 5000 ml/min marathon runner</a:t>
                      </a:r>
                    </a:p>
                  </a:txBody>
                  <a:tcPr anchor="ctr">
                    <a:solidFill>
                      <a:srgbClr val="E9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70691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9547AD4-9296-B3A8-8B88-AFDC6D978164}"/>
              </a:ext>
            </a:extLst>
          </p:cNvPr>
          <p:cNvSpPr txBox="1"/>
          <p:nvPr/>
        </p:nvSpPr>
        <p:spPr>
          <a:xfrm>
            <a:off x="805858" y="1747601"/>
            <a:ext cx="10580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>
                <a:latin typeface="IBM Plex Sans Light" panose="020B0403050203000203" pitchFamily="34" charset="0"/>
              </a:rPr>
              <a:t>The diffusing capacity for oxygen increases almost three fold during exercise – mainly due to an increased number of active capillaries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>
                <a:latin typeface="IBM Plex Sans Light" panose="020B0403050203000203" pitchFamily="34" charset="0"/>
              </a:rPr>
              <a:t>Blood flow at rest – blood stays in the capillaries longer than necessary – shortened time during exercise in sufficient for oxygenation</a:t>
            </a:r>
          </a:p>
        </p:txBody>
      </p:sp>
    </p:spTree>
    <p:extLst>
      <p:ext uri="{BB962C8B-B14F-4D97-AF65-F5344CB8AC3E}">
        <p14:creationId xmlns:p14="http://schemas.microsoft.com/office/powerpoint/2010/main" val="2246806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A78A-F53E-F360-84BB-D74826EE4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2" y="365125"/>
            <a:ext cx="11425373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IBM Plex Mono Light" panose="020B0409050203000203" pitchFamily="49" charset="0"/>
              </a:rPr>
              <a:t>A) Breathing frequency (BF)</a:t>
            </a:r>
            <a:r>
              <a:rPr lang="cs-CZ" sz="2800" b="1" dirty="0">
                <a:latin typeface="IBM Plex Mono Light" panose="020B0409050203000203" pitchFamily="49" charset="0"/>
              </a:rPr>
              <a:t> </a:t>
            </a:r>
            <a:r>
              <a:rPr lang="cs-CZ" sz="2800" b="1" dirty="0" err="1">
                <a:latin typeface="IBM Plex Mono Light" panose="020B0409050203000203" pitchFamily="49" charset="0"/>
              </a:rPr>
              <a:t>or</a:t>
            </a:r>
            <a:r>
              <a:rPr lang="cs-CZ" sz="2800" b="1" dirty="0">
                <a:latin typeface="IBM Plex Mono Light" panose="020B0409050203000203" pitchFamily="49" charset="0"/>
              </a:rPr>
              <a:t> </a:t>
            </a:r>
            <a:r>
              <a:rPr lang="cs-CZ" sz="2800" b="1" dirty="0" err="1">
                <a:latin typeface="IBM Plex Mono Light" panose="020B0409050203000203" pitchFamily="49" charset="0"/>
              </a:rPr>
              <a:t>Respiratory</a:t>
            </a:r>
            <a:r>
              <a:rPr lang="cs-CZ" sz="2800" b="1" dirty="0">
                <a:latin typeface="IBM Plex Mono Light" panose="020B0409050203000203" pitchFamily="49" charset="0"/>
              </a:rPr>
              <a:t> </a:t>
            </a:r>
            <a:r>
              <a:rPr lang="cs-CZ" sz="2800" b="1" dirty="0" err="1">
                <a:latin typeface="IBM Plex Mono Light" panose="020B0409050203000203" pitchFamily="49" charset="0"/>
              </a:rPr>
              <a:t>Rate</a:t>
            </a:r>
            <a:r>
              <a:rPr lang="cs-CZ" sz="2800" b="1" dirty="0">
                <a:latin typeface="IBM Plex Mono Light" panose="020B0409050203000203" pitchFamily="49" charset="0"/>
              </a:rPr>
              <a:t> (RR)</a:t>
            </a:r>
            <a:endParaRPr lang="en-US" sz="2800" b="1" dirty="0">
              <a:latin typeface="IBM Plex Mono Light" panose="020B0409050203000203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050562-4FBC-F2E6-8992-89957A0AFDBF}"/>
              </a:ext>
            </a:extLst>
          </p:cNvPr>
          <p:cNvSpPr txBox="1"/>
          <p:nvPr/>
        </p:nvSpPr>
        <p:spPr>
          <a:xfrm>
            <a:off x="637672" y="1696955"/>
            <a:ext cx="11081086" cy="3988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b="1" dirty="0">
                <a:highlight>
                  <a:srgbClr val="E9F4FD"/>
                </a:highlight>
                <a:latin typeface="IBM Plex Sans Light" panose="020B0403050203000203" pitchFamily="34" charset="0"/>
              </a:rPr>
              <a:t>Breathing frequency</a:t>
            </a:r>
            <a:r>
              <a:rPr lang="en-GB" sz="2400" b="1" dirty="0">
                <a:latin typeface="IBM Plex Sans Light" panose="020B0403050203000203" pitchFamily="34" charset="0"/>
              </a:rPr>
              <a:t> is the number of breaths taken within a set </a:t>
            </a:r>
            <a:br>
              <a:rPr lang="en-GB" sz="2400" b="1" dirty="0">
                <a:latin typeface="IBM Plex Sans Light" panose="020B0403050203000203" pitchFamily="34" charset="0"/>
              </a:rPr>
            </a:br>
            <a:r>
              <a:rPr lang="en-GB" sz="2400" b="1" dirty="0">
                <a:latin typeface="IBM Plex Sans Light" panose="020B0403050203000203" pitchFamily="34" charset="0"/>
              </a:rPr>
              <a:t>amount of minute: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GB" sz="2200" b="1" dirty="0">
              <a:latin typeface="IBM Plex Sans Light" panose="020B0403050203000203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cs-CZ" altLang="en-US" sz="2400" dirty="0">
                <a:latin typeface="IBM Plex Sans Light" panose="020B0403050203000203" pitchFamily="34" charset="0"/>
              </a:rPr>
              <a:t>BF rest </a:t>
            </a:r>
            <a:r>
              <a:rPr lang="en-US" altLang="en-US" sz="2400" dirty="0">
                <a:latin typeface="IBM Plex Sans Light" panose="020B0403050203000203" pitchFamily="34" charset="0"/>
              </a:rPr>
              <a:t>= </a:t>
            </a:r>
            <a:r>
              <a:rPr lang="cs-CZ" altLang="en-US" sz="2400" dirty="0">
                <a:latin typeface="IBM Plex Sans Light" panose="020B0403050203000203" pitchFamily="34" charset="0"/>
              </a:rPr>
              <a:t>16 (</a:t>
            </a:r>
            <a:r>
              <a:rPr lang="cs-CZ" altLang="en-US" sz="2400" dirty="0" err="1">
                <a:latin typeface="IBM Plex Sans Light" panose="020B0403050203000203" pitchFamily="34" charset="0"/>
              </a:rPr>
              <a:t>breaths</a:t>
            </a:r>
            <a:r>
              <a:rPr lang="cs-CZ" altLang="en-US" sz="2400" dirty="0">
                <a:latin typeface="IBM Plex Sans Light" panose="020B0403050203000203" pitchFamily="34" charset="0"/>
              </a:rPr>
              <a:t> per </a:t>
            </a:r>
            <a:r>
              <a:rPr lang="cs-CZ" altLang="en-US" sz="2400" dirty="0" err="1">
                <a:latin typeface="IBM Plex Sans Light" panose="020B0403050203000203" pitchFamily="34" charset="0"/>
              </a:rPr>
              <a:t>minute</a:t>
            </a:r>
            <a:r>
              <a:rPr lang="cs-CZ" altLang="en-US" sz="2400" dirty="0">
                <a:latin typeface="IBM Plex Sans Light" panose="020B0403050203000203" pitchFamily="34" charset="0"/>
              </a:rPr>
              <a:t>)             (10 in </a:t>
            </a:r>
            <a:r>
              <a:rPr lang="cs-CZ" altLang="en-US" sz="2400" dirty="0" err="1">
                <a:latin typeface="IBM Plex Sans Light" panose="020B0403050203000203" pitchFamily="34" charset="0"/>
              </a:rPr>
              <a:t>endurance</a:t>
            </a:r>
            <a:r>
              <a:rPr lang="cs-CZ" altLang="en-US" sz="2400" dirty="0">
                <a:latin typeface="IBM Plex Sans Light" panose="020B0403050203000203" pitchFamily="34" charset="0"/>
              </a:rPr>
              <a:t>)</a:t>
            </a:r>
            <a:r>
              <a:rPr lang="en-GB" altLang="en-US" sz="2400" dirty="0">
                <a:latin typeface="IBM Plex Sans Light" panose="020B0403050203000203" pitchFamily="34" charset="0"/>
              </a:rPr>
              <a:t> (12-15 on average)</a:t>
            </a:r>
            <a:endParaRPr lang="cs-CZ" altLang="en-US" sz="2400" dirty="0">
              <a:latin typeface="IBM Plex Sans Light" panose="020B0403050203000203" pitchFamily="34" charset="0"/>
            </a:endParaRPr>
          </a:p>
          <a:p>
            <a:pPr eaLnBrk="0" hangingPunct="0">
              <a:lnSpc>
                <a:spcPct val="90000"/>
              </a:lnSpc>
            </a:pPr>
            <a:endParaRPr lang="cs-CZ" altLang="en-US" sz="2400" dirty="0">
              <a:latin typeface="IBM Plex Sans Light" panose="020B0403050203000203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cs-CZ" altLang="en-US" sz="2400" dirty="0">
                <a:latin typeface="IBM Plex Sans Light" panose="020B0403050203000203" pitchFamily="34" charset="0"/>
              </a:rPr>
              <a:t>BF (</a:t>
            </a:r>
            <a:r>
              <a:rPr lang="cs-CZ" altLang="en-US" sz="2400" dirty="0" err="1">
                <a:latin typeface="IBM Plex Sans Light" panose="020B0403050203000203" pitchFamily="34" charset="0"/>
              </a:rPr>
              <a:t>light</a:t>
            </a:r>
            <a:r>
              <a:rPr lang="cs-CZ" altLang="en-US" sz="2400" dirty="0">
                <a:latin typeface="IBM Plex Sans Light" panose="020B0403050203000203" pitchFamily="34" charset="0"/>
              </a:rPr>
              <a:t> </a:t>
            </a:r>
            <a:r>
              <a:rPr lang="cs-CZ" altLang="en-US" sz="2400" dirty="0" err="1">
                <a:latin typeface="IBM Plex Sans Light" panose="020B0403050203000203" pitchFamily="34" charset="0"/>
              </a:rPr>
              <a:t>exercise</a:t>
            </a:r>
            <a:r>
              <a:rPr lang="cs-CZ" altLang="en-US" sz="2400" dirty="0">
                <a:latin typeface="IBM Plex Sans Light" panose="020B0403050203000203" pitchFamily="34" charset="0"/>
              </a:rPr>
              <a:t>) = 20-30</a:t>
            </a:r>
          </a:p>
          <a:p>
            <a:pPr eaLnBrk="0" hangingPunct="0">
              <a:lnSpc>
                <a:spcPct val="90000"/>
              </a:lnSpc>
            </a:pPr>
            <a:endParaRPr lang="cs-CZ" altLang="en-US" sz="2400" dirty="0">
              <a:latin typeface="IBM Plex Sans Light" panose="020B0403050203000203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cs-CZ" altLang="en-US" sz="2400" dirty="0">
                <a:latin typeface="IBM Plex Sans Light" panose="020B0403050203000203" pitchFamily="34" charset="0"/>
              </a:rPr>
              <a:t>BF (</a:t>
            </a:r>
            <a:r>
              <a:rPr lang="cs-CZ" altLang="en-US" sz="2400" dirty="0" err="1">
                <a:latin typeface="IBM Plex Sans Light" panose="020B0403050203000203" pitchFamily="34" charset="0"/>
              </a:rPr>
              <a:t>moderate</a:t>
            </a:r>
            <a:r>
              <a:rPr lang="cs-CZ" altLang="en-US" sz="2400" dirty="0">
                <a:latin typeface="IBM Plex Sans Light" panose="020B0403050203000203" pitchFamily="34" charset="0"/>
              </a:rPr>
              <a:t> </a:t>
            </a:r>
            <a:r>
              <a:rPr lang="cs-CZ" altLang="en-US" sz="2400" dirty="0" err="1">
                <a:latin typeface="IBM Plex Sans Light" panose="020B0403050203000203" pitchFamily="34" charset="0"/>
              </a:rPr>
              <a:t>exercise</a:t>
            </a:r>
            <a:r>
              <a:rPr lang="cs-CZ" altLang="en-US" sz="2400" dirty="0">
                <a:latin typeface="IBM Plex Sans Light" panose="020B0403050203000203" pitchFamily="34" charset="0"/>
              </a:rPr>
              <a:t>) = 30-40</a:t>
            </a:r>
          </a:p>
          <a:p>
            <a:pPr eaLnBrk="0" hangingPunct="0">
              <a:lnSpc>
                <a:spcPct val="90000"/>
              </a:lnSpc>
            </a:pPr>
            <a:endParaRPr lang="cs-CZ" altLang="en-US" sz="2400" dirty="0">
              <a:latin typeface="IBM Plex Sans Light" panose="020B0403050203000203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cs-CZ" altLang="en-US" sz="2400" dirty="0">
                <a:latin typeface="IBM Plex Sans Light" panose="020B0403050203000203" pitchFamily="34" charset="0"/>
              </a:rPr>
              <a:t>BF (</a:t>
            </a:r>
            <a:r>
              <a:rPr lang="cs-CZ" altLang="en-US" sz="2400" dirty="0" err="1">
                <a:latin typeface="IBM Plex Sans Light" panose="020B0403050203000203" pitchFamily="34" charset="0"/>
              </a:rPr>
              <a:t>heavy</a:t>
            </a:r>
            <a:r>
              <a:rPr lang="cs-CZ" altLang="en-US" sz="2400" dirty="0">
                <a:latin typeface="IBM Plex Sans Light" panose="020B0403050203000203" pitchFamily="34" charset="0"/>
              </a:rPr>
              <a:t> </a:t>
            </a:r>
            <a:r>
              <a:rPr lang="cs-CZ" altLang="en-US" sz="2400" dirty="0" err="1">
                <a:latin typeface="IBM Plex Sans Light" panose="020B0403050203000203" pitchFamily="34" charset="0"/>
              </a:rPr>
              <a:t>exercise</a:t>
            </a:r>
            <a:r>
              <a:rPr lang="cs-CZ" altLang="en-US" sz="2400" dirty="0">
                <a:latin typeface="IBM Plex Sans Light" panose="020B0403050203000203" pitchFamily="34" charset="0"/>
              </a:rPr>
              <a:t>) = 50-60</a:t>
            </a:r>
            <a:endParaRPr lang="en-US" altLang="en-US" sz="2400" dirty="0">
              <a:latin typeface="IBM Plex Sans Light" panose="020B0403050203000203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GB" sz="2200" b="1" dirty="0"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402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A78A-F53E-F360-84BB-D74826EE4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3" y="365125"/>
            <a:ext cx="1088056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IBM Plex Mono Light" panose="020B0409050203000203" pitchFamily="49" charset="0"/>
              </a:rPr>
              <a:t>B) Tidal volume (</a:t>
            </a:r>
            <a:r>
              <a:rPr lang="cs-CZ" sz="2800" b="1" dirty="0">
                <a:latin typeface="IBM Plex Mono Light" panose="020B0409050203000203" pitchFamily="49" charset="0"/>
              </a:rPr>
              <a:t>TV</a:t>
            </a:r>
            <a:r>
              <a:rPr lang="en-US" sz="2800" b="1" dirty="0">
                <a:latin typeface="IBM Plex Mono Light" panose="020B0409050203000203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050562-4FBC-F2E6-8992-89957A0AFDBF}"/>
              </a:ext>
            </a:extLst>
          </p:cNvPr>
          <p:cNvSpPr txBox="1"/>
          <p:nvPr/>
        </p:nvSpPr>
        <p:spPr>
          <a:xfrm>
            <a:off x="637672" y="1696955"/>
            <a:ext cx="11081086" cy="385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b="1" dirty="0">
                <a:highlight>
                  <a:srgbClr val="E9F4FD"/>
                </a:highlight>
                <a:latin typeface="IBM Plex Sans Light" panose="020B0403050203000203" pitchFamily="34" charset="0"/>
              </a:rPr>
              <a:t>Tidal volume (TV [l])</a:t>
            </a:r>
            <a:r>
              <a:rPr lang="en-GB" sz="2400" b="1" dirty="0">
                <a:latin typeface="IBM Plex Sans Light" panose="020B0403050203000203" pitchFamily="34" charset="0"/>
              </a:rPr>
              <a:t> is the amount of air inspired or expired during normal quiet respiration.</a:t>
            </a:r>
          </a:p>
          <a:p>
            <a:pPr eaLnBrk="0" hangingPunct="0">
              <a:lnSpc>
                <a:spcPct val="90000"/>
              </a:lnSpc>
            </a:pPr>
            <a:endParaRPr lang="en-GB" altLang="en-US" sz="2400" dirty="0">
              <a:latin typeface="IBM Plex Sans Light" panose="020B0403050203000203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cs-CZ" altLang="en-US" sz="2400" dirty="0">
                <a:latin typeface="IBM Plex Sans Light" panose="020B0403050203000203" pitchFamily="34" charset="0"/>
              </a:rPr>
              <a:t>V</a:t>
            </a:r>
            <a:r>
              <a:rPr lang="cs-CZ" altLang="en-US" sz="2400" baseline="-25000" dirty="0">
                <a:latin typeface="IBM Plex Sans Light" panose="020B0403050203000203" pitchFamily="34" charset="0"/>
              </a:rPr>
              <a:t>T</a:t>
            </a:r>
            <a:r>
              <a:rPr lang="cs-CZ" altLang="en-US" sz="2400" dirty="0">
                <a:latin typeface="IBM Plex Sans Light" panose="020B0403050203000203" pitchFamily="34" charset="0"/>
              </a:rPr>
              <a:t> rest = 0,5 l                                         (1 l in </a:t>
            </a:r>
            <a:r>
              <a:rPr lang="cs-CZ" altLang="en-US" sz="2400" dirty="0" err="1">
                <a:latin typeface="IBM Plex Sans Light" panose="020B0403050203000203" pitchFamily="34" charset="0"/>
              </a:rPr>
              <a:t>endurance</a:t>
            </a:r>
            <a:r>
              <a:rPr lang="cs-CZ" altLang="en-US" sz="2400" dirty="0">
                <a:latin typeface="IBM Plex Sans Light" panose="020B0403050203000203" pitchFamily="34" charset="0"/>
              </a:rPr>
              <a:t>)</a:t>
            </a:r>
          </a:p>
          <a:p>
            <a:pPr eaLnBrk="0" hangingPunct="0">
              <a:lnSpc>
                <a:spcPct val="90000"/>
              </a:lnSpc>
            </a:pPr>
            <a:endParaRPr lang="cs-CZ" altLang="en-US" sz="2400" dirty="0">
              <a:latin typeface="IBM Plex Sans Light" panose="020B0403050203000203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cs-CZ" altLang="en-US" sz="2400" dirty="0">
                <a:latin typeface="IBM Plex Sans Light" panose="020B0403050203000203" pitchFamily="34" charset="0"/>
              </a:rPr>
              <a:t>V</a:t>
            </a:r>
            <a:r>
              <a:rPr lang="cs-CZ" altLang="en-US" sz="2400" baseline="-25000" dirty="0">
                <a:latin typeface="IBM Plex Sans Light" panose="020B0403050203000203" pitchFamily="34" charset="0"/>
              </a:rPr>
              <a:t>T</a:t>
            </a:r>
            <a:r>
              <a:rPr lang="cs-CZ" altLang="en-US" sz="2400" dirty="0">
                <a:latin typeface="IBM Plex Sans Light" panose="020B0403050203000203" pitchFamily="34" charset="0"/>
              </a:rPr>
              <a:t> (</a:t>
            </a:r>
            <a:r>
              <a:rPr lang="cs-CZ" altLang="en-US" sz="2400" dirty="0" err="1">
                <a:latin typeface="IBM Plex Sans Light" panose="020B0403050203000203" pitchFamily="34" charset="0"/>
              </a:rPr>
              <a:t>light</a:t>
            </a:r>
            <a:r>
              <a:rPr lang="cs-CZ" altLang="en-US" sz="2400" dirty="0">
                <a:latin typeface="IBM Plex Sans Light" panose="020B0403050203000203" pitchFamily="34" charset="0"/>
              </a:rPr>
              <a:t> </a:t>
            </a:r>
            <a:r>
              <a:rPr lang="cs-CZ" altLang="en-US" sz="2400" dirty="0" err="1">
                <a:latin typeface="IBM Plex Sans Light" panose="020B0403050203000203" pitchFamily="34" charset="0"/>
              </a:rPr>
              <a:t>exercise</a:t>
            </a:r>
            <a:r>
              <a:rPr lang="cs-CZ" altLang="en-US" sz="2400" dirty="0">
                <a:latin typeface="IBM Plex Sans Light" panose="020B0403050203000203" pitchFamily="34" charset="0"/>
              </a:rPr>
              <a:t>) = 1-1,5 l</a:t>
            </a:r>
          </a:p>
          <a:p>
            <a:pPr eaLnBrk="0" hangingPunct="0">
              <a:lnSpc>
                <a:spcPct val="90000"/>
              </a:lnSpc>
            </a:pPr>
            <a:endParaRPr lang="cs-CZ" altLang="en-US" sz="2400" dirty="0">
              <a:latin typeface="IBM Plex Sans Light" panose="020B0403050203000203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cs-CZ" altLang="en-US" sz="2400" dirty="0">
                <a:latin typeface="IBM Plex Sans Light" panose="020B0403050203000203" pitchFamily="34" charset="0"/>
              </a:rPr>
              <a:t>V</a:t>
            </a:r>
            <a:r>
              <a:rPr lang="cs-CZ" altLang="en-US" sz="2400" baseline="-25000" dirty="0">
                <a:latin typeface="IBM Plex Sans Light" panose="020B0403050203000203" pitchFamily="34" charset="0"/>
              </a:rPr>
              <a:t>T</a:t>
            </a:r>
            <a:r>
              <a:rPr lang="cs-CZ" altLang="en-US" sz="2400" dirty="0">
                <a:latin typeface="IBM Plex Sans Light" panose="020B0403050203000203" pitchFamily="34" charset="0"/>
              </a:rPr>
              <a:t> (</a:t>
            </a:r>
            <a:r>
              <a:rPr lang="cs-CZ" altLang="en-US" sz="2400" dirty="0" err="1">
                <a:latin typeface="IBM Plex Sans Light" panose="020B0403050203000203" pitchFamily="34" charset="0"/>
              </a:rPr>
              <a:t>moderate</a:t>
            </a:r>
            <a:r>
              <a:rPr lang="cs-CZ" altLang="en-US" sz="2400" dirty="0">
                <a:latin typeface="IBM Plex Sans Light" panose="020B0403050203000203" pitchFamily="34" charset="0"/>
              </a:rPr>
              <a:t> </a:t>
            </a:r>
            <a:r>
              <a:rPr lang="cs-CZ" altLang="en-US" sz="2400" dirty="0" err="1">
                <a:latin typeface="IBM Plex Sans Light" panose="020B0403050203000203" pitchFamily="34" charset="0"/>
              </a:rPr>
              <a:t>exercise</a:t>
            </a:r>
            <a:r>
              <a:rPr lang="cs-CZ" altLang="en-US" sz="2400" dirty="0">
                <a:latin typeface="IBM Plex Sans Light" panose="020B0403050203000203" pitchFamily="34" charset="0"/>
              </a:rPr>
              <a:t>) = 1,5-2 l</a:t>
            </a:r>
          </a:p>
          <a:p>
            <a:pPr eaLnBrk="0" hangingPunct="0">
              <a:lnSpc>
                <a:spcPct val="90000"/>
              </a:lnSpc>
            </a:pPr>
            <a:endParaRPr lang="cs-CZ" altLang="en-US" sz="2200" dirty="0">
              <a:latin typeface="IBM Plex Sans Light" panose="020B0403050203000203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cs-CZ" altLang="en-US" sz="2200" dirty="0">
                <a:latin typeface="IBM Plex Sans Light" panose="020B0403050203000203" pitchFamily="34" charset="0"/>
              </a:rPr>
              <a:t>V</a:t>
            </a:r>
            <a:r>
              <a:rPr lang="cs-CZ" altLang="en-US" sz="2200" baseline="-25000" dirty="0">
                <a:latin typeface="IBM Plex Sans Light" panose="020B0403050203000203" pitchFamily="34" charset="0"/>
              </a:rPr>
              <a:t>T</a:t>
            </a:r>
            <a:r>
              <a:rPr lang="cs-CZ" altLang="en-US" sz="2200" dirty="0">
                <a:latin typeface="IBM Plex Sans Light" panose="020B0403050203000203" pitchFamily="34" charset="0"/>
              </a:rPr>
              <a:t> (</a:t>
            </a:r>
            <a:r>
              <a:rPr lang="cs-CZ" altLang="en-US" sz="2200" dirty="0" err="1">
                <a:latin typeface="IBM Plex Sans Light" panose="020B0403050203000203" pitchFamily="34" charset="0"/>
              </a:rPr>
              <a:t>heavy</a:t>
            </a:r>
            <a:r>
              <a:rPr lang="cs-CZ" altLang="en-US" sz="2200" dirty="0">
                <a:latin typeface="IBM Plex Sans Light" panose="020B0403050203000203" pitchFamily="34" charset="0"/>
              </a:rPr>
              <a:t> </a:t>
            </a:r>
            <a:r>
              <a:rPr lang="cs-CZ" altLang="en-US" sz="2200" dirty="0" err="1">
                <a:latin typeface="IBM Plex Sans Light" panose="020B0403050203000203" pitchFamily="34" charset="0"/>
              </a:rPr>
              <a:t>exercise</a:t>
            </a:r>
            <a:r>
              <a:rPr lang="cs-CZ" altLang="en-US" sz="2200" dirty="0">
                <a:latin typeface="IBM Plex Sans Light" panose="020B0403050203000203" pitchFamily="34" charset="0"/>
              </a:rPr>
              <a:t>) = 2-3 l</a:t>
            </a:r>
            <a:endParaRPr lang="en-US" altLang="en-US" sz="2200" dirty="0">
              <a:latin typeface="IBM Plex Sans Light" panose="020B0403050203000203" pitchFamily="34" charset="0"/>
            </a:endParaRPr>
          </a:p>
          <a:p>
            <a:pPr>
              <a:spcBef>
                <a:spcPts val="600"/>
              </a:spcBef>
            </a:pPr>
            <a:endParaRPr lang="en-GB" sz="2200" b="1" dirty="0"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64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A78A-F53E-F360-84BB-D74826EE4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3" y="365125"/>
            <a:ext cx="1088056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IBM Plex Mono Light" panose="020B0409050203000203" pitchFamily="49" charset="0"/>
              </a:rPr>
              <a:t>C) Pulmonary ventilation</a:t>
            </a:r>
            <a:r>
              <a:rPr lang="cs-CZ" sz="2800" b="1" dirty="0">
                <a:latin typeface="IBM Plex Mono Light" panose="020B0409050203000203" pitchFamily="49" charset="0"/>
              </a:rPr>
              <a:t> (</a:t>
            </a:r>
            <a:r>
              <a:rPr lang="en-GB" sz="2800" b="1" dirty="0">
                <a:latin typeface="IBM Plex Mono Light" panose="020B0409050203000203" pitchFamily="49" charset="0"/>
              </a:rPr>
              <a:t>M</a:t>
            </a:r>
            <a:r>
              <a:rPr lang="cs-CZ" sz="2800" b="1" dirty="0" err="1">
                <a:latin typeface="IBM Plex Mono Light" panose="020B0409050203000203" pitchFamily="49" charset="0"/>
              </a:rPr>
              <a:t>inute</a:t>
            </a:r>
            <a:r>
              <a:rPr lang="cs-CZ" sz="2800" b="1" dirty="0">
                <a:latin typeface="IBM Plex Mono Light" panose="020B0409050203000203" pitchFamily="49" charset="0"/>
              </a:rPr>
              <a:t> </a:t>
            </a:r>
            <a:r>
              <a:rPr lang="en-GB" sz="2800" b="1" dirty="0" err="1">
                <a:latin typeface="IBM Plex Mono Light" panose="020B0409050203000203" pitchFamily="49" charset="0"/>
              </a:rPr>
              <a:t>Ve</a:t>
            </a:r>
            <a:r>
              <a:rPr lang="cs-CZ" sz="2800" b="1" dirty="0" err="1">
                <a:latin typeface="IBM Plex Mono Light" panose="020B0409050203000203" pitchFamily="49" charset="0"/>
              </a:rPr>
              <a:t>ntilation</a:t>
            </a:r>
            <a:r>
              <a:rPr lang="cs-CZ" sz="2800" b="1" dirty="0">
                <a:latin typeface="IBM Plex Mono Light" panose="020B0409050203000203" pitchFamily="49" charset="0"/>
              </a:rPr>
              <a:t>)</a:t>
            </a:r>
            <a:endParaRPr lang="en-US" sz="2800" b="1" dirty="0">
              <a:latin typeface="IBM Plex Mono Light" panose="020B0409050203000203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050562-4FBC-F2E6-8992-89957A0AFDBF}"/>
              </a:ext>
            </a:extLst>
          </p:cNvPr>
          <p:cNvSpPr txBox="1"/>
          <p:nvPr/>
        </p:nvSpPr>
        <p:spPr>
          <a:xfrm>
            <a:off x="637672" y="1696955"/>
            <a:ext cx="11081086" cy="401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b="1" dirty="0">
                <a:highlight>
                  <a:srgbClr val="E9F4FD"/>
                </a:highlight>
                <a:latin typeface="IBM Plex Sans Light" panose="020B0403050203000203" pitchFamily="34" charset="0"/>
              </a:rPr>
              <a:t>Minute Ventilation (V</a:t>
            </a:r>
            <a:r>
              <a:rPr lang="en-GB" sz="2400" b="1" baseline="-25000" dirty="0">
                <a:highlight>
                  <a:srgbClr val="E9F4FD"/>
                </a:highlight>
                <a:latin typeface="IBM Plex Sans Light" panose="020B0403050203000203" pitchFamily="34" charset="0"/>
              </a:rPr>
              <a:t>E</a:t>
            </a:r>
            <a:r>
              <a:rPr lang="en-GB" sz="2400" b="1" dirty="0">
                <a:highlight>
                  <a:srgbClr val="E9F4FD"/>
                </a:highlight>
                <a:latin typeface="IBM Plex Sans Light" panose="020B0403050203000203" pitchFamily="34" charset="0"/>
              </a:rPr>
              <a:t>)</a:t>
            </a:r>
            <a:r>
              <a:rPr lang="en-GB" sz="2400" b="1" dirty="0">
                <a:latin typeface="IBM Plex Sans Light" panose="020B0403050203000203" pitchFamily="34" charset="0"/>
              </a:rPr>
              <a:t> is the product of tidal volume (TV) and breathing frequency (f):</a:t>
            </a:r>
          </a:p>
          <a:p>
            <a:pPr>
              <a:spcBef>
                <a:spcPts val="600"/>
              </a:spcBef>
            </a:pPr>
            <a:endParaRPr lang="en-GB" sz="2400" b="1" dirty="0">
              <a:latin typeface="IBM Plex Sans Light" panose="020B0403050203000203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cs-CZ" altLang="en-US" sz="2400" dirty="0">
                <a:latin typeface="IBM Plex Sans Light" panose="020B0403050203000203" pitchFamily="34" charset="0"/>
              </a:rPr>
              <a:t>V</a:t>
            </a:r>
            <a:r>
              <a:rPr lang="cs-CZ" altLang="en-US" sz="2400" baseline="-25000" dirty="0">
                <a:latin typeface="IBM Plex Sans Light" panose="020B0403050203000203" pitchFamily="34" charset="0"/>
              </a:rPr>
              <a:t>E</a:t>
            </a:r>
            <a:r>
              <a:rPr lang="en-US" altLang="en-US" sz="2400" dirty="0">
                <a:latin typeface="IBM Plex Sans Light" panose="020B0403050203000203" pitchFamily="34" charset="0"/>
              </a:rPr>
              <a:t> </a:t>
            </a:r>
            <a:r>
              <a:rPr lang="cs-CZ" altLang="en-US" sz="2400" dirty="0">
                <a:latin typeface="IBM Plex Sans Light" panose="020B0403050203000203" pitchFamily="34" charset="0"/>
              </a:rPr>
              <a:t>rest </a:t>
            </a:r>
            <a:r>
              <a:rPr lang="en-US" altLang="en-US" sz="2400" dirty="0">
                <a:latin typeface="IBM Plex Sans Light" panose="020B0403050203000203" pitchFamily="34" charset="0"/>
              </a:rPr>
              <a:t>= </a:t>
            </a:r>
            <a:r>
              <a:rPr lang="cs-CZ" altLang="en-US" sz="2400" dirty="0">
                <a:latin typeface="IBM Plex Sans Light" panose="020B0403050203000203" pitchFamily="34" charset="0"/>
              </a:rPr>
              <a:t>8 l</a:t>
            </a:r>
            <a:r>
              <a:rPr lang="en-GB" altLang="en-US" sz="2400" dirty="0">
                <a:latin typeface="IBM Plex Sans Light" panose="020B0403050203000203" pitchFamily="34" charset="0"/>
              </a:rPr>
              <a:t> 	(e.g.: 0.5l x 15s</a:t>
            </a:r>
            <a:r>
              <a:rPr lang="en-GB" altLang="en-US" sz="2400" baseline="30000" dirty="0">
                <a:latin typeface="IBM Plex Sans Light" panose="020B0403050203000203" pitchFamily="34" charset="0"/>
              </a:rPr>
              <a:t>-1</a:t>
            </a:r>
            <a:r>
              <a:rPr lang="en-GB" altLang="en-US" sz="2400" dirty="0">
                <a:latin typeface="IBM Plex Sans Light" panose="020B0403050203000203" pitchFamily="34" charset="0"/>
              </a:rPr>
              <a:t> = 7.5l/min)</a:t>
            </a:r>
            <a:endParaRPr lang="cs-CZ" altLang="en-US" sz="2400" dirty="0">
              <a:latin typeface="IBM Plex Sans Light" panose="020B0403050203000203" pitchFamily="34" charset="0"/>
            </a:endParaRPr>
          </a:p>
          <a:p>
            <a:pPr eaLnBrk="0" hangingPunct="0">
              <a:lnSpc>
                <a:spcPct val="90000"/>
              </a:lnSpc>
            </a:pPr>
            <a:endParaRPr lang="cs-CZ" altLang="en-US" sz="2400" dirty="0">
              <a:latin typeface="IBM Plex Sans Light" panose="020B0403050203000203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cs-CZ" altLang="en-US" sz="2400" dirty="0">
                <a:latin typeface="IBM Plex Sans Light" panose="020B0403050203000203" pitchFamily="34" charset="0"/>
              </a:rPr>
              <a:t>V</a:t>
            </a:r>
            <a:r>
              <a:rPr lang="cs-CZ" altLang="en-US" sz="2400" baseline="-25000" dirty="0">
                <a:latin typeface="IBM Plex Sans Light" panose="020B0403050203000203" pitchFamily="34" charset="0"/>
              </a:rPr>
              <a:t>E</a:t>
            </a:r>
            <a:r>
              <a:rPr lang="cs-CZ" altLang="en-US" sz="2400" dirty="0">
                <a:latin typeface="IBM Plex Sans Light" panose="020B0403050203000203" pitchFamily="34" charset="0"/>
              </a:rPr>
              <a:t> (</a:t>
            </a:r>
            <a:r>
              <a:rPr lang="cs-CZ" altLang="en-US" sz="2400" dirty="0" err="1">
                <a:latin typeface="IBM Plex Sans Light" panose="020B0403050203000203" pitchFamily="34" charset="0"/>
              </a:rPr>
              <a:t>light</a:t>
            </a:r>
            <a:r>
              <a:rPr lang="cs-CZ" altLang="en-US" sz="2400" dirty="0">
                <a:latin typeface="IBM Plex Sans Light" panose="020B0403050203000203" pitchFamily="34" charset="0"/>
              </a:rPr>
              <a:t> </a:t>
            </a:r>
            <a:r>
              <a:rPr lang="cs-CZ" altLang="en-US" sz="2400" dirty="0" err="1">
                <a:latin typeface="IBM Plex Sans Light" panose="020B0403050203000203" pitchFamily="34" charset="0"/>
              </a:rPr>
              <a:t>exercise</a:t>
            </a:r>
            <a:r>
              <a:rPr lang="cs-CZ" altLang="en-US" sz="2400" dirty="0">
                <a:latin typeface="IBM Plex Sans Light" panose="020B0403050203000203" pitchFamily="34" charset="0"/>
              </a:rPr>
              <a:t>) = 40 l</a:t>
            </a:r>
          </a:p>
          <a:p>
            <a:pPr eaLnBrk="0" hangingPunct="0">
              <a:lnSpc>
                <a:spcPct val="90000"/>
              </a:lnSpc>
            </a:pPr>
            <a:endParaRPr lang="cs-CZ" altLang="en-US" sz="2400" dirty="0">
              <a:latin typeface="IBM Plex Sans Light" panose="020B0403050203000203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cs-CZ" altLang="en-US" sz="2400" dirty="0">
                <a:latin typeface="IBM Plex Sans Light" panose="020B0403050203000203" pitchFamily="34" charset="0"/>
              </a:rPr>
              <a:t>V</a:t>
            </a:r>
            <a:r>
              <a:rPr lang="cs-CZ" altLang="en-US" sz="2400" baseline="-25000" dirty="0">
                <a:latin typeface="IBM Plex Sans Light" panose="020B0403050203000203" pitchFamily="34" charset="0"/>
              </a:rPr>
              <a:t>E</a:t>
            </a:r>
            <a:r>
              <a:rPr lang="cs-CZ" altLang="en-US" sz="2400" dirty="0">
                <a:latin typeface="IBM Plex Sans Light" panose="020B0403050203000203" pitchFamily="34" charset="0"/>
              </a:rPr>
              <a:t> (</a:t>
            </a:r>
            <a:r>
              <a:rPr lang="cs-CZ" altLang="en-US" sz="2400" dirty="0" err="1">
                <a:latin typeface="IBM Plex Sans Light" panose="020B0403050203000203" pitchFamily="34" charset="0"/>
              </a:rPr>
              <a:t>moderate</a:t>
            </a:r>
            <a:r>
              <a:rPr lang="cs-CZ" altLang="en-US" sz="2400" dirty="0">
                <a:latin typeface="IBM Plex Sans Light" panose="020B0403050203000203" pitchFamily="34" charset="0"/>
              </a:rPr>
              <a:t> </a:t>
            </a:r>
            <a:r>
              <a:rPr lang="cs-CZ" altLang="en-US" sz="2400" dirty="0" err="1">
                <a:latin typeface="IBM Plex Sans Light" panose="020B0403050203000203" pitchFamily="34" charset="0"/>
              </a:rPr>
              <a:t>exercise</a:t>
            </a:r>
            <a:r>
              <a:rPr lang="cs-CZ" altLang="en-US" sz="2400" dirty="0">
                <a:latin typeface="IBM Plex Sans Light" panose="020B0403050203000203" pitchFamily="34" charset="0"/>
              </a:rPr>
              <a:t>) = 80 l</a:t>
            </a:r>
          </a:p>
          <a:p>
            <a:pPr eaLnBrk="0" hangingPunct="0">
              <a:lnSpc>
                <a:spcPct val="90000"/>
              </a:lnSpc>
            </a:pPr>
            <a:endParaRPr lang="cs-CZ" altLang="en-US" sz="2400" dirty="0">
              <a:latin typeface="IBM Plex Sans Light" panose="020B0403050203000203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cs-CZ" altLang="en-US" sz="2400" dirty="0">
                <a:latin typeface="IBM Plex Sans Light" panose="020B0403050203000203" pitchFamily="34" charset="0"/>
              </a:rPr>
              <a:t>V</a:t>
            </a:r>
            <a:r>
              <a:rPr lang="cs-CZ" altLang="en-US" sz="2400" baseline="-25000" dirty="0">
                <a:latin typeface="IBM Plex Sans Light" panose="020B0403050203000203" pitchFamily="34" charset="0"/>
              </a:rPr>
              <a:t>E</a:t>
            </a:r>
            <a:r>
              <a:rPr lang="cs-CZ" altLang="en-US" sz="2400" dirty="0">
                <a:latin typeface="IBM Plex Sans Light" panose="020B0403050203000203" pitchFamily="34" charset="0"/>
              </a:rPr>
              <a:t> (</a:t>
            </a:r>
            <a:r>
              <a:rPr lang="cs-CZ" altLang="en-US" sz="2400" dirty="0" err="1">
                <a:latin typeface="IBM Plex Sans Light" panose="020B0403050203000203" pitchFamily="34" charset="0"/>
              </a:rPr>
              <a:t>heavy</a:t>
            </a:r>
            <a:r>
              <a:rPr lang="cs-CZ" altLang="en-US" sz="2400" dirty="0">
                <a:latin typeface="IBM Plex Sans Light" panose="020B0403050203000203" pitchFamily="34" charset="0"/>
              </a:rPr>
              <a:t> </a:t>
            </a:r>
            <a:r>
              <a:rPr lang="cs-CZ" altLang="en-US" sz="2400" dirty="0" err="1">
                <a:latin typeface="IBM Plex Sans Light" panose="020B0403050203000203" pitchFamily="34" charset="0"/>
              </a:rPr>
              <a:t>exercise</a:t>
            </a:r>
            <a:r>
              <a:rPr lang="cs-CZ" altLang="en-US" sz="2400" dirty="0">
                <a:latin typeface="IBM Plex Sans Light" panose="020B0403050203000203" pitchFamily="34" charset="0"/>
              </a:rPr>
              <a:t>) = 120l     (180l in </a:t>
            </a:r>
            <a:r>
              <a:rPr lang="cs-CZ" altLang="en-US" sz="2400" dirty="0" err="1">
                <a:latin typeface="IBM Plex Sans Light" panose="020B0403050203000203" pitchFamily="34" charset="0"/>
              </a:rPr>
              <a:t>endurance</a:t>
            </a:r>
            <a:r>
              <a:rPr lang="cs-CZ" altLang="en-US" sz="2400" dirty="0">
                <a:latin typeface="IBM Plex Sans Light" panose="020B0403050203000203" pitchFamily="34" charset="0"/>
              </a:rPr>
              <a:t>)</a:t>
            </a:r>
            <a:r>
              <a:rPr lang="en-GB" altLang="en-US" sz="2400" dirty="0">
                <a:latin typeface="IBM Plex Sans Light" panose="020B0403050203000203" pitchFamily="34" charset="0"/>
              </a:rPr>
              <a:t> (e.g.: 2.5l x 50s</a:t>
            </a:r>
            <a:r>
              <a:rPr lang="en-GB" altLang="en-US" sz="2400" baseline="30000" dirty="0">
                <a:latin typeface="IBM Plex Sans Light" panose="020B0403050203000203" pitchFamily="34" charset="0"/>
              </a:rPr>
              <a:t>-1</a:t>
            </a:r>
            <a:r>
              <a:rPr lang="en-GB" altLang="en-US" sz="2400" dirty="0">
                <a:latin typeface="IBM Plex Sans Light" panose="020B0403050203000203" pitchFamily="34" charset="0"/>
              </a:rPr>
              <a:t> = 125l/min)</a:t>
            </a:r>
            <a:endParaRPr lang="en-US" altLang="en-US" sz="2400" dirty="0">
              <a:latin typeface="IBM Plex Sans Light" panose="020B0403050203000203" pitchFamily="34" charset="0"/>
            </a:endParaRPr>
          </a:p>
          <a:p>
            <a:pPr>
              <a:spcBef>
                <a:spcPts val="600"/>
              </a:spcBef>
            </a:pPr>
            <a:endParaRPr lang="en-GB" sz="2200" b="1" dirty="0"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426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A78A-F53E-F360-84BB-D74826EE4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93" y="365125"/>
            <a:ext cx="10869839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IBM Plex Mono Light" panose="020B0409050203000203" pitchFamily="49" charset="0"/>
              </a:rPr>
              <a:t>Ventilatory Response to Exercise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C9F0E80-C7E4-C0D8-A0E9-93D0AEBA5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647" y="1690688"/>
            <a:ext cx="4918705" cy="433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232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A78A-F53E-F360-84BB-D74826EE4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3" y="365125"/>
            <a:ext cx="1088056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IBM Plex Mono Light" panose="020B0409050203000203" pitchFamily="49" charset="0"/>
              </a:rPr>
              <a:t>Breathing Terminology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050562-4FBC-F2E6-8992-89957A0AFDBF}"/>
              </a:ext>
            </a:extLst>
          </p:cNvPr>
          <p:cNvSpPr txBox="1"/>
          <p:nvPr/>
        </p:nvSpPr>
        <p:spPr>
          <a:xfrm>
            <a:off x="637672" y="1696955"/>
            <a:ext cx="10287002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b="1" err="1">
                <a:solidFill>
                  <a:srgbClr val="43A2A7"/>
                </a:solidFill>
                <a:latin typeface="IBM Plex Sans Light" panose="020B0403050203000203" pitchFamily="34" charset="0"/>
              </a:rPr>
              <a:t>Dyspnea</a:t>
            </a:r>
            <a:r>
              <a:rPr lang="en-GB" sz="2400">
                <a:latin typeface="IBM Plex Sans Light" panose="020B0403050203000203" pitchFamily="34" charset="0"/>
              </a:rPr>
              <a:t> = shortness of breath</a:t>
            </a:r>
          </a:p>
          <a:p>
            <a:pPr>
              <a:spcBef>
                <a:spcPts val="600"/>
              </a:spcBef>
            </a:pPr>
            <a:endParaRPr lang="en-GB" altLang="en-US" sz="2400">
              <a:latin typeface="IBM Plex Sans Light" panose="020B0403050203000203" pitchFamily="34" charset="0"/>
            </a:endParaRPr>
          </a:p>
          <a:p>
            <a:pPr>
              <a:spcBef>
                <a:spcPts val="600"/>
              </a:spcBef>
            </a:pPr>
            <a:r>
              <a:rPr lang="en-GB" altLang="en-US" sz="2400" b="1" err="1">
                <a:solidFill>
                  <a:srgbClr val="43A2A7"/>
                </a:solidFill>
                <a:latin typeface="IBM Plex Sans Light" panose="020B0403050203000203" pitchFamily="34" charset="0"/>
              </a:rPr>
              <a:t>Hypervetilation</a:t>
            </a:r>
            <a:r>
              <a:rPr lang="en-GB" altLang="en-US" sz="2400">
                <a:latin typeface="IBM Plex Sans Light" panose="020B0403050203000203" pitchFamily="34" charset="0"/>
              </a:rPr>
              <a:t> = increase in ventilation that exceeds the metabolic need for oxygen. Voluntary hyperventilation, as is often done before underwater swimming, reduces the ventilatory drive by increasing blood pH</a:t>
            </a:r>
            <a:endParaRPr lang="en-US" altLang="en-US" sz="2400">
              <a:latin typeface="IBM Plex Sans Light" panose="020B0403050203000203" pitchFamily="34" charset="0"/>
            </a:endParaRPr>
          </a:p>
          <a:p>
            <a:pPr>
              <a:spcBef>
                <a:spcPts val="600"/>
              </a:spcBef>
            </a:pPr>
            <a:endParaRPr lang="en-GB" sz="2200" b="1"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619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A78A-F53E-F360-84BB-D74826EE4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3" y="365125"/>
            <a:ext cx="1088056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IBM Plex Mono Light" panose="020B0409050203000203" pitchFamily="49" charset="0"/>
              </a:rPr>
              <a:t>D) Ventilatory Equivalent for Oxygen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2A8BA-7326-58E6-C2CE-1C2C3A4B8E84}"/>
              </a:ext>
            </a:extLst>
          </p:cNvPr>
          <p:cNvSpPr txBox="1"/>
          <p:nvPr/>
        </p:nvSpPr>
        <p:spPr>
          <a:xfrm>
            <a:off x="637672" y="1696955"/>
            <a:ext cx="1108108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latin typeface="IBM Plex Sans Light" panose="020B0403050203000203" pitchFamily="34" charset="0"/>
              </a:rPr>
              <a:t>The ratio between volume of oxygen expired per minute and consumed per minute </a:t>
            </a:r>
            <a:br>
              <a:rPr lang="en-GB" sz="2200" dirty="0">
                <a:latin typeface="IBM Plex Sans Light" panose="020B0403050203000203" pitchFamily="34" charset="0"/>
              </a:rPr>
            </a:br>
            <a:r>
              <a:rPr lang="en-GB" sz="2200" dirty="0">
                <a:latin typeface="IBM Plex Sans Light" panose="020B0403050203000203" pitchFamily="34" charset="0"/>
              </a:rPr>
              <a:t>or </a:t>
            </a:r>
            <a:r>
              <a:rPr lang="en-GB" sz="2200" dirty="0" err="1">
                <a:latin typeface="IBM Plex Sans Light" panose="020B0403050203000203" pitchFamily="34" charset="0"/>
              </a:rPr>
              <a:t>V</a:t>
            </a:r>
            <a:r>
              <a:rPr lang="en-GB" sz="2200" baseline="-25000" dirty="0" err="1">
                <a:latin typeface="IBM Plex Sans Light" panose="020B0403050203000203" pitchFamily="34" charset="0"/>
              </a:rPr>
              <a:t>e</a:t>
            </a:r>
            <a:r>
              <a:rPr lang="en-GB" sz="2200" dirty="0">
                <a:latin typeface="IBM Plex Sans Light" panose="020B0403050203000203" pitchFamily="34" charset="0"/>
              </a:rPr>
              <a:t> and  VO</a:t>
            </a:r>
            <a:r>
              <a:rPr lang="en-GB" sz="2200" baseline="-25000" dirty="0">
                <a:latin typeface="IBM Plex Sans Light" panose="020B0403050203000203" pitchFamily="34" charset="0"/>
              </a:rPr>
              <a:t>2</a:t>
            </a:r>
            <a:r>
              <a:rPr lang="en-GB" sz="2200" dirty="0">
                <a:latin typeface="IBM Plex Sans Light" panose="020B0403050203000203" pitchFamily="34" charset="0"/>
              </a:rPr>
              <a:t> in a given time frame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latin typeface="IBM Plex Sans Light" panose="020B0403050203000203" pitchFamily="34" charset="0"/>
              </a:rPr>
              <a:t>Indicates breathing economy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latin typeface="IBM Plex Sans Light" panose="020B0403050203000203" pitchFamily="34" charset="0"/>
              </a:rPr>
              <a:t>At rest — V</a:t>
            </a:r>
            <a:r>
              <a:rPr lang="en-GB" sz="2200" baseline="-25000" dirty="0">
                <a:latin typeface="IBM Plex Sans Light" panose="020B0403050203000203" pitchFamily="34" charset="0"/>
              </a:rPr>
              <a:t>E</a:t>
            </a:r>
            <a:r>
              <a:rPr lang="en-GB" sz="2200" dirty="0">
                <a:latin typeface="IBM Plex Sans Light" panose="020B0403050203000203" pitchFamily="34" charset="0"/>
              </a:rPr>
              <a:t>/VO</a:t>
            </a:r>
            <a:r>
              <a:rPr lang="en-GB" sz="2200" baseline="-25000" dirty="0">
                <a:latin typeface="IBM Plex Sans Light" panose="020B0403050203000203" pitchFamily="34" charset="0"/>
              </a:rPr>
              <a:t>2</a:t>
            </a:r>
            <a:r>
              <a:rPr lang="en-GB" sz="2200" dirty="0">
                <a:latin typeface="IBM Plex Sans Light" panose="020B0403050203000203" pitchFamily="34" charset="0"/>
              </a:rPr>
              <a:t> = 23 to 28 L of air breathed per L VO</a:t>
            </a:r>
            <a:r>
              <a:rPr lang="en-GB" sz="2200" baseline="-25000" dirty="0">
                <a:latin typeface="IBM Plex Sans Light" panose="020B0403050203000203" pitchFamily="34" charset="0"/>
              </a:rPr>
              <a:t>2</a:t>
            </a:r>
            <a:r>
              <a:rPr lang="en-GB" sz="2200" dirty="0">
                <a:latin typeface="IBM Plex Sans Light" panose="020B0403050203000203" pitchFamily="34" charset="0"/>
              </a:rPr>
              <a:t> per minute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latin typeface="IBM Plex Sans Light" panose="020B0403050203000203" pitchFamily="34" charset="0"/>
              </a:rPr>
              <a:t>At max exercise—V</a:t>
            </a:r>
            <a:r>
              <a:rPr lang="en-GB" sz="2200" baseline="-25000" dirty="0">
                <a:latin typeface="IBM Plex Sans Light" panose="020B0403050203000203" pitchFamily="34" charset="0"/>
              </a:rPr>
              <a:t>E</a:t>
            </a:r>
            <a:r>
              <a:rPr lang="en-GB" sz="2200" dirty="0">
                <a:latin typeface="IBM Plex Sans Light" panose="020B0403050203000203" pitchFamily="34" charset="0"/>
              </a:rPr>
              <a:t>/VO</a:t>
            </a:r>
            <a:r>
              <a:rPr lang="en-GB" sz="2200" baseline="-25000" dirty="0">
                <a:latin typeface="IBM Plex Sans Light" panose="020B0403050203000203" pitchFamily="34" charset="0"/>
              </a:rPr>
              <a:t>2</a:t>
            </a:r>
            <a:r>
              <a:rPr lang="en-GB" sz="2200" dirty="0">
                <a:latin typeface="IBM Plex Sans Light" panose="020B0403050203000203" pitchFamily="34" charset="0"/>
              </a:rPr>
              <a:t> = 30 L of air per L VO</a:t>
            </a:r>
            <a:r>
              <a:rPr lang="en-GB" sz="2200" baseline="-25000" dirty="0">
                <a:latin typeface="IBM Plex Sans Light" panose="020B0403050203000203" pitchFamily="34" charset="0"/>
              </a:rPr>
              <a:t>2</a:t>
            </a:r>
            <a:r>
              <a:rPr lang="en-GB" sz="2200" dirty="0">
                <a:latin typeface="IBM Plex Sans Light" panose="020B0403050203000203" pitchFamily="34" charset="0"/>
              </a:rPr>
              <a:t> per minute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200" b="1" dirty="0">
                <a:latin typeface="IBM Plex Sans Light" panose="020B0403050203000203" pitchFamily="34" charset="0"/>
              </a:rPr>
              <a:t>Generally V</a:t>
            </a:r>
            <a:r>
              <a:rPr lang="en-GB" sz="2200" b="1" baseline="-25000" dirty="0">
                <a:latin typeface="IBM Plex Sans Light" panose="020B0403050203000203" pitchFamily="34" charset="0"/>
              </a:rPr>
              <a:t>E</a:t>
            </a:r>
            <a:r>
              <a:rPr lang="en-GB" sz="2200" b="1" dirty="0">
                <a:latin typeface="IBM Plex Sans Light" panose="020B0403050203000203" pitchFamily="34" charset="0"/>
              </a:rPr>
              <a:t>/VO</a:t>
            </a:r>
            <a:r>
              <a:rPr lang="en-GB" sz="2200" b="1" baseline="-25000" dirty="0">
                <a:latin typeface="IBM Plex Sans Light" panose="020B0403050203000203" pitchFamily="34" charset="0"/>
              </a:rPr>
              <a:t>2</a:t>
            </a:r>
            <a:r>
              <a:rPr lang="en-GB" sz="2200" b="1" dirty="0">
                <a:latin typeface="IBM Plex Sans Light" panose="020B0403050203000203" pitchFamily="34" charset="0"/>
              </a:rPr>
              <a:t> remains relatively constant over a wide range of exercise levels</a:t>
            </a:r>
          </a:p>
        </p:txBody>
      </p:sp>
    </p:spTree>
    <p:extLst>
      <p:ext uri="{BB962C8B-B14F-4D97-AF65-F5344CB8AC3E}">
        <p14:creationId xmlns:p14="http://schemas.microsoft.com/office/powerpoint/2010/main" val="2061646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A78A-F53E-F360-84BB-D74826EE4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3" y="365125"/>
            <a:ext cx="1088056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IBM Plex Mono Light" panose="020B0409050203000203" pitchFamily="49" charset="0"/>
              </a:rPr>
              <a:t>E) Ventilatory Breakpoint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2A8BA-7326-58E6-C2CE-1C2C3A4B8E84}"/>
              </a:ext>
            </a:extLst>
          </p:cNvPr>
          <p:cNvSpPr txBox="1"/>
          <p:nvPr/>
        </p:nvSpPr>
        <p:spPr>
          <a:xfrm>
            <a:off x="637672" y="1696955"/>
            <a:ext cx="637272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latin typeface="IBM Plex Sans Light" panose="020B0403050203000203" pitchFamily="34" charset="0"/>
              </a:rPr>
              <a:t>The point during intense exercise at which </a:t>
            </a:r>
            <a:r>
              <a:rPr lang="en-GB" sz="2200" dirty="0">
                <a:highlight>
                  <a:srgbClr val="E9F4FD"/>
                </a:highlight>
                <a:latin typeface="IBM Plex Sans Light" panose="020B0403050203000203" pitchFamily="34" charset="0"/>
              </a:rPr>
              <a:t>ventilation increases disproportionately </a:t>
            </a:r>
            <a:br>
              <a:rPr lang="en-GB" sz="2200" dirty="0">
                <a:highlight>
                  <a:srgbClr val="E9F4FD"/>
                </a:highlight>
                <a:latin typeface="IBM Plex Sans Light" panose="020B0403050203000203" pitchFamily="34" charset="0"/>
              </a:rPr>
            </a:br>
            <a:r>
              <a:rPr lang="en-GB" sz="2200" dirty="0">
                <a:highlight>
                  <a:srgbClr val="E9F4FD"/>
                </a:highlight>
                <a:latin typeface="IBM Plex Sans Light" panose="020B0403050203000203" pitchFamily="34" charset="0"/>
              </a:rPr>
              <a:t>to the oxygen consumption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latin typeface="IBM Plex Sans Light" panose="020B0403050203000203" pitchFamily="34" charset="0"/>
              </a:rPr>
              <a:t>When work rate exceeds 55% to 70% VO</a:t>
            </a:r>
            <a:r>
              <a:rPr lang="en-GB" sz="2200" baseline="-25000" dirty="0">
                <a:latin typeface="IBM Plex Sans Light" panose="020B0403050203000203" pitchFamily="34" charset="0"/>
              </a:rPr>
              <a:t>2</a:t>
            </a:r>
            <a:r>
              <a:rPr lang="en-GB" sz="2200" dirty="0">
                <a:latin typeface="IBM Plex Sans Light" panose="020B0403050203000203" pitchFamily="34" charset="0"/>
              </a:rPr>
              <a:t>max, oxygen delivery can no longer match the energy requirements so energy must be derived from </a:t>
            </a:r>
            <a:r>
              <a:rPr lang="en-GB" sz="2200" b="1" dirty="0">
                <a:latin typeface="IBM Plex Sans Light" panose="020B0403050203000203" pitchFamily="34" charset="0"/>
              </a:rPr>
              <a:t>anaerobic glycolysis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latin typeface="IBM Plex Sans Light" panose="020B0403050203000203" pitchFamily="34" charset="0"/>
              </a:rPr>
              <a:t>Anaerobic glycolysis </a:t>
            </a:r>
            <a:r>
              <a:rPr lang="en-GB" sz="2200" b="1" dirty="0">
                <a:latin typeface="IBM Plex Sans Light" panose="020B0403050203000203" pitchFamily="34" charset="0"/>
              </a:rPr>
              <a:t>increases lactate levels</a:t>
            </a:r>
            <a:r>
              <a:rPr lang="en-GB" sz="2200" dirty="0">
                <a:latin typeface="IBM Plex Sans Light" panose="020B0403050203000203" pitchFamily="34" charset="0"/>
              </a:rPr>
              <a:t>, which </a:t>
            </a:r>
            <a:r>
              <a:rPr lang="en-GB" sz="2200" b="1" dirty="0">
                <a:latin typeface="IBM Plex Sans Light" panose="020B0403050203000203" pitchFamily="34" charset="0"/>
              </a:rPr>
              <a:t>increase CO</a:t>
            </a:r>
            <a:r>
              <a:rPr lang="en-GB" sz="2200" b="1" baseline="-25000" dirty="0">
                <a:latin typeface="IBM Plex Sans Light" panose="020B0403050203000203" pitchFamily="34" charset="0"/>
              </a:rPr>
              <a:t>2</a:t>
            </a:r>
            <a:r>
              <a:rPr lang="en-GB" sz="2200" b="1" dirty="0">
                <a:latin typeface="IBM Plex Sans Light" panose="020B0403050203000203" pitchFamily="34" charset="0"/>
              </a:rPr>
              <a:t> levels </a:t>
            </a:r>
            <a:r>
              <a:rPr lang="en-GB" sz="2200" dirty="0">
                <a:latin typeface="IBM Plex Sans Light" panose="020B0403050203000203" pitchFamily="34" charset="0"/>
              </a:rPr>
              <a:t>(buffering) </a:t>
            </a:r>
            <a:br>
              <a:rPr lang="en-GB" sz="2200" dirty="0">
                <a:latin typeface="IBM Plex Sans Light" panose="020B0403050203000203" pitchFamily="34" charset="0"/>
              </a:rPr>
            </a:br>
            <a:r>
              <a:rPr lang="en-GB" sz="2200" dirty="0">
                <a:latin typeface="IBM Plex Sans Light" panose="020B0403050203000203" pitchFamily="34" charset="0"/>
              </a:rPr>
              <a:t>– detected by chemoreceptors </a:t>
            </a:r>
            <a:br>
              <a:rPr lang="en-GB" sz="2200" dirty="0">
                <a:latin typeface="IBM Plex Sans Light" panose="020B0403050203000203" pitchFamily="34" charset="0"/>
              </a:rPr>
            </a:br>
            <a:r>
              <a:rPr lang="en-GB" sz="2200" dirty="0">
                <a:latin typeface="IBM Plex Sans Light" panose="020B0403050203000203" pitchFamily="34" charset="0"/>
              </a:rPr>
              <a:t>– triggering a respiratory response and </a:t>
            </a:r>
            <a:r>
              <a:rPr lang="en-GB" sz="2200" b="1" dirty="0">
                <a:latin typeface="IBM Plex Sans Light" panose="020B0403050203000203" pitchFamily="34" charset="0"/>
              </a:rPr>
              <a:t>increased ventilation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B61CF81-AEEF-80EF-D737-3F9A999FD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866" y="610394"/>
            <a:ext cx="3644900" cy="563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217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A78A-F53E-F360-84BB-D74826EE4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3" y="365125"/>
            <a:ext cx="1088056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IBM Plex Mono Light" panose="020B0409050203000203" pitchFamily="49" charset="0"/>
              </a:rPr>
              <a:t>F) Anaerobic Threshold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2A8BA-7326-58E6-C2CE-1C2C3A4B8E84}"/>
              </a:ext>
            </a:extLst>
          </p:cNvPr>
          <p:cNvSpPr txBox="1"/>
          <p:nvPr/>
        </p:nvSpPr>
        <p:spPr>
          <a:xfrm>
            <a:off x="637672" y="1696955"/>
            <a:ext cx="637272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latin typeface="IBM Plex Sans Light" panose="020B0403050203000203" pitchFamily="34" charset="0"/>
              </a:rPr>
              <a:t>The point during intense exercise at which </a:t>
            </a:r>
            <a:r>
              <a:rPr lang="en-GB" sz="2200" b="1" dirty="0">
                <a:latin typeface="IBM Plex Sans Light" panose="020B0403050203000203" pitchFamily="34" charset="0"/>
              </a:rPr>
              <a:t>metabolism</a:t>
            </a:r>
            <a:r>
              <a:rPr lang="en-GB" sz="2200" dirty="0">
                <a:latin typeface="IBM Plex Sans Light" panose="020B0403050203000203" pitchFamily="34" charset="0"/>
              </a:rPr>
              <a:t> becomes </a:t>
            </a:r>
            <a:r>
              <a:rPr lang="en-GB" sz="2200" b="1" dirty="0">
                <a:latin typeface="IBM Plex Sans Light" panose="020B0403050203000203" pitchFamily="34" charset="0"/>
              </a:rPr>
              <a:t>increasingly more anaerobic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latin typeface="IBM Plex Sans Light" panose="020B0403050203000203" pitchFamily="34" charset="0"/>
              </a:rPr>
              <a:t>Glycolysis as the main source of ATP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latin typeface="IBM Plex Sans Light" panose="020B0403050203000203" pitchFamily="34" charset="0"/>
              </a:rPr>
              <a:t>Reflects the lactate threshold under most conditions, though the relationship is not always exact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latin typeface="IBM Plex Sans Light" panose="020B0403050203000203" pitchFamily="34" charset="0"/>
              </a:rPr>
              <a:t>An increase in </a:t>
            </a:r>
            <a:r>
              <a:rPr lang="en-GB" sz="2200" b="1" dirty="0">
                <a:latin typeface="IBM Plex Sans Light" panose="020B0403050203000203" pitchFamily="34" charset="0"/>
              </a:rPr>
              <a:t>V</a:t>
            </a:r>
            <a:r>
              <a:rPr lang="en-GB" sz="2200" b="1" baseline="-25000" dirty="0">
                <a:latin typeface="IBM Plex Sans Light" panose="020B0403050203000203" pitchFamily="34" charset="0"/>
              </a:rPr>
              <a:t>E</a:t>
            </a:r>
            <a:r>
              <a:rPr lang="en-GB" sz="2200" b="1" dirty="0">
                <a:latin typeface="IBM Plex Sans Light" panose="020B0403050203000203" pitchFamily="34" charset="0"/>
              </a:rPr>
              <a:t>/VO</a:t>
            </a:r>
            <a:r>
              <a:rPr lang="en-GB" sz="2200" b="1" baseline="-25000" dirty="0">
                <a:latin typeface="IBM Plex Sans Light" panose="020B0403050203000203" pitchFamily="34" charset="0"/>
              </a:rPr>
              <a:t>2</a:t>
            </a:r>
            <a:r>
              <a:rPr lang="en-GB" sz="2200" b="1" dirty="0">
                <a:latin typeface="IBM Plex Sans Light" panose="020B0403050203000203" pitchFamily="34" charset="0"/>
              </a:rPr>
              <a:t> </a:t>
            </a:r>
            <a:r>
              <a:rPr lang="en-GB" sz="2200" dirty="0">
                <a:latin typeface="IBM Plex Sans Light" panose="020B0403050203000203" pitchFamily="34" charset="0"/>
              </a:rPr>
              <a:t>without an concomitant increase in the ventilatory equivalent for carbon dioxide (V</a:t>
            </a:r>
            <a:r>
              <a:rPr lang="en-GB" sz="2200" baseline="-25000" dirty="0">
                <a:latin typeface="IBM Plex Sans Light" panose="020B0403050203000203" pitchFamily="34" charset="0"/>
              </a:rPr>
              <a:t>E</a:t>
            </a:r>
            <a:r>
              <a:rPr lang="en-GB" sz="2200" dirty="0">
                <a:latin typeface="IBM Plex Sans Light" panose="020B0403050203000203" pitchFamily="34" charset="0"/>
              </a:rPr>
              <a:t>/VCO</a:t>
            </a:r>
            <a:r>
              <a:rPr lang="en-GB" sz="2200" baseline="-25000" dirty="0">
                <a:latin typeface="IBM Plex Sans Light" panose="020B0403050203000203" pitchFamily="34" charset="0"/>
              </a:rPr>
              <a:t>2</a:t>
            </a:r>
            <a:r>
              <a:rPr lang="en-GB" sz="2200" dirty="0">
                <a:latin typeface="IBM Plex Sans Light" panose="020B0403050203000203" pitchFamily="34" charset="0"/>
              </a:rPr>
              <a:t>)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0C5E072-7137-EE89-B758-7EEC649FC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869" y="1189867"/>
            <a:ext cx="4508459" cy="447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9404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9C9FF67E-1713-B540-753A-9F02794AB0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3" y="1690688"/>
            <a:ext cx="7002881" cy="444683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B3BB72F-6E3B-4368-9E79-4ECDD034F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3" y="365125"/>
            <a:ext cx="1088056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IBM Plex Mono Light" panose="020B0409050203000203" pitchFamily="49" charset="0"/>
              </a:rPr>
              <a:t>F) Anaerobic Threshold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D40D2F-ED58-39B6-BBEE-E40CE529F71B}"/>
              </a:ext>
            </a:extLst>
          </p:cNvPr>
          <p:cNvSpPr txBox="1"/>
          <p:nvPr/>
        </p:nvSpPr>
        <p:spPr>
          <a:xfrm>
            <a:off x="7780714" y="1790438"/>
            <a:ext cx="39402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latin typeface="IBM Plex Sans Light" panose="020B0403050203000203" pitchFamily="34" charset="0"/>
              </a:rPr>
              <a:t>Different exercise intensities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latin typeface="IBM Plex Sans Light" panose="020B0403050203000203" pitchFamily="34" charset="0"/>
              </a:rPr>
              <a:t>Different source of ATP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latin typeface="IBM Plex Sans Light" panose="020B0403050203000203" pitchFamily="34" charset="0"/>
              </a:rPr>
              <a:t>oxidative phosphorylation; glycolysis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latin typeface="IBM Plex Sans Light" panose="020B0403050203000203" pitchFamily="34" charset="0"/>
              </a:rPr>
              <a:t>Reducing the CO2 levels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latin typeface="IBM Plex Sans Light" panose="020B0403050203000203" pitchFamily="34" charset="0"/>
              </a:rPr>
              <a:t>Lactate levels (low; accommodation; high)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latin typeface="IBM Plex Sans Light" panose="020B0403050203000203" pitchFamily="34" charset="0"/>
              </a:rPr>
              <a:t>Ventilation increase</a:t>
            </a:r>
          </a:p>
        </p:txBody>
      </p:sp>
    </p:spTree>
    <p:extLst>
      <p:ext uri="{BB962C8B-B14F-4D97-AF65-F5344CB8AC3E}">
        <p14:creationId xmlns:p14="http://schemas.microsoft.com/office/powerpoint/2010/main" val="3181159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A78A-F53E-F360-84BB-D74826EE4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latin typeface="IBM Plex Mono Light" panose="020B0409050203000203" pitchFamily="49" charset="0"/>
              </a:rPr>
              <a:t>External respiration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EF8A4A93-5C65-96F5-E1E8-7027A6175145}"/>
              </a:ext>
            </a:extLst>
          </p:cNvPr>
          <p:cNvGrpSpPr>
            <a:grpSpLocks/>
          </p:cNvGrpSpPr>
          <p:nvPr/>
        </p:nvGrpSpPr>
        <p:grpSpPr bwMode="auto">
          <a:xfrm>
            <a:off x="1699138" y="1690688"/>
            <a:ext cx="8683625" cy="2954337"/>
            <a:chOff x="142" y="1431"/>
            <a:chExt cx="5470" cy="1861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1A964392-8400-5B7D-F540-B1AD598330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" y="1431"/>
              <a:ext cx="5470" cy="1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6">
              <a:extLst>
                <a:ext uri="{FF2B5EF4-FFF2-40B4-BE49-F238E27FC236}">
                  <a16:creationId xmlns:a16="http://schemas.microsoft.com/office/drawing/2014/main" id="{B7B55F5A-7CAA-5B1C-800C-EFADEC75D3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" y="3061"/>
              <a:ext cx="4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30188" indent="-2301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921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</a:pPr>
              <a:r>
                <a:rPr lang="en-US" altLang="en-US" sz="2000"/>
                <a:t>Rest</a:t>
              </a:r>
              <a:endParaRPr lang="en-US" altLang="en-US" sz="2400"/>
            </a:p>
          </p:txBody>
        </p:sp>
        <p:sp>
          <p:nvSpPr>
            <p:cNvPr id="8" name="Text Box 7">
              <a:extLst>
                <a:ext uri="{FF2B5EF4-FFF2-40B4-BE49-F238E27FC236}">
                  <a16:creationId xmlns:a16="http://schemas.microsoft.com/office/drawing/2014/main" id="{41ED3D80-EF7C-234D-8B3E-CB326DD9B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1" y="3060"/>
              <a:ext cx="8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30188" indent="-2301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921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</a:pPr>
              <a:r>
                <a:rPr lang="en-US" altLang="en-US" sz="2000"/>
                <a:t>Inspiration</a:t>
              </a:r>
              <a:endParaRPr lang="en-US" altLang="en-US" sz="2400"/>
            </a:p>
          </p:txBody>
        </p:sp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206EB567-EC7A-FA3E-B0B8-9251B289DF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3" y="3061"/>
              <a:ext cx="103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30188" indent="-2301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921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</a:pPr>
              <a:r>
                <a:rPr lang="en-US" altLang="en-US" sz="2000"/>
                <a:t>Expiration</a:t>
              </a:r>
              <a:endParaRPr lang="en-US" altLang="en-US" sz="24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37E979-AFA0-644E-3274-EB1E4C196DC7}"/>
              </a:ext>
            </a:extLst>
          </p:cNvPr>
          <p:cNvGrpSpPr/>
          <p:nvPr/>
        </p:nvGrpSpPr>
        <p:grpSpPr>
          <a:xfrm>
            <a:off x="-8079202" y="2137760"/>
            <a:ext cx="7679180" cy="2582479"/>
            <a:chOff x="3937317" y="419444"/>
            <a:chExt cx="7679180" cy="2582479"/>
          </a:xfrm>
        </p:grpSpPr>
        <p:pic>
          <p:nvPicPr>
            <p:cNvPr id="11" name="Picture 10" descr="Diagram&#10;&#10;Description automatically generated">
              <a:extLst>
                <a:ext uri="{FF2B5EF4-FFF2-40B4-BE49-F238E27FC236}">
                  <a16:creationId xmlns:a16="http://schemas.microsoft.com/office/drawing/2014/main" id="{681F368B-E1A1-02E7-CFF5-7EC8008305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0" r="9498"/>
            <a:stretch/>
          </p:blipFill>
          <p:spPr>
            <a:xfrm>
              <a:off x="3937317" y="428586"/>
              <a:ext cx="3974465" cy="2573337"/>
            </a:xfrm>
            <a:prstGeom prst="rect">
              <a:avLst/>
            </a:prstGeom>
          </p:spPr>
        </p:pic>
        <p:pic>
          <p:nvPicPr>
            <p:cNvPr id="13" name="Picture 12" descr="Whiteboard&#10;&#10;Description automatically generated with medium confidence">
              <a:extLst>
                <a:ext uri="{FF2B5EF4-FFF2-40B4-BE49-F238E27FC236}">
                  <a16:creationId xmlns:a16="http://schemas.microsoft.com/office/drawing/2014/main" id="{11EDABA9-F0D6-B570-5BFE-60C9CEE197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59" r="33987"/>
            <a:stretch/>
          </p:blipFill>
          <p:spPr>
            <a:xfrm>
              <a:off x="8080959" y="428586"/>
              <a:ext cx="1638229" cy="2573337"/>
            </a:xfrm>
            <a:prstGeom prst="rect">
              <a:avLst/>
            </a:prstGeom>
          </p:spPr>
        </p:pic>
        <p:pic>
          <p:nvPicPr>
            <p:cNvPr id="15" name="Picture 14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095B11EB-64FD-2041-BFBD-BE3F48D509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5" r="34307"/>
            <a:stretch/>
          </p:blipFill>
          <p:spPr>
            <a:xfrm>
              <a:off x="9978268" y="419444"/>
              <a:ext cx="1638229" cy="2561143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4EF7DF9-04A8-F24C-4EBE-36CFD97A7C4B}"/>
              </a:ext>
            </a:extLst>
          </p:cNvPr>
          <p:cNvSpPr txBox="1"/>
          <p:nvPr/>
        </p:nvSpPr>
        <p:spPr>
          <a:xfrm>
            <a:off x="4523830" y="4641524"/>
            <a:ext cx="3035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>
                <a:latin typeface="IBM Plex Sans Light" panose="020B0403050203000203" pitchFamily="34" charset="0"/>
              </a:rPr>
              <a:t>The diaphragm contracts to pull downwards and chest muscles contract to pull open the chest</a:t>
            </a:r>
            <a:endParaRPr lang="en-GB" sz="2000">
              <a:latin typeface="IBM Plex Sans Light" panose="020B040305020300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53602B-F715-CF85-E1C8-7B830C7634F2}"/>
              </a:ext>
            </a:extLst>
          </p:cNvPr>
          <p:cNvSpPr txBox="1"/>
          <p:nvPr/>
        </p:nvSpPr>
        <p:spPr>
          <a:xfrm>
            <a:off x="7737240" y="4641524"/>
            <a:ext cx="30352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>
                <a:latin typeface="IBM Plex Sans Light" panose="020B0403050203000203" pitchFamily="34" charset="0"/>
              </a:rPr>
              <a:t>The diaphragm and the chest muscles relax allowing the lungs to spring back to normal relaxed size – this pushes the air out</a:t>
            </a:r>
            <a:endParaRPr lang="en-GB" sz="2000"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0698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A78A-F53E-F360-84BB-D74826EE4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1" y="365125"/>
            <a:ext cx="10880561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IBM Plex Mono Light" panose="020B0409050203000203" pitchFamily="49" charset="0"/>
              </a:rPr>
              <a:t>Ventilatory Breakpoint, Anaerobic Threshold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2A8BA-7326-58E6-C2CE-1C2C3A4B8E84}"/>
              </a:ext>
            </a:extLst>
          </p:cNvPr>
          <p:cNvSpPr txBox="1"/>
          <p:nvPr/>
        </p:nvSpPr>
        <p:spPr>
          <a:xfrm>
            <a:off x="637671" y="1696955"/>
            <a:ext cx="91961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latin typeface="IBM Plex Sans Light" panose="020B0403050203000203" pitchFamily="34" charset="0"/>
              </a:rPr>
              <a:t>During mild, steady-state exercise, ventilation parallels oxygen uptake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latin typeface="IBM Plex Sans Light" panose="020B0403050203000203" pitchFamily="34" charset="0"/>
              </a:rPr>
              <a:t>The </a:t>
            </a:r>
            <a:r>
              <a:rPr lang="en-GB" sz="2200" dirty="0">
                <a:highlight>
                  <a:srgbClr val="E9F4FD"/>
                </a:highlight>
                <a:latin typeface="IBM Plex Sans Light" panose="020B0403050203000203" pitchFamily="34" charset="0"/>
              </a:rPr>
              <a:t>ventilatory breakpoint</a:t>
            </a:r>
            <a:r>
              <a:rPr lang="en-GB" sz="2200" dirty="0">
                <a:latin typeface="IBM Plex Sans Light" panose="020B0403050203000203" pitchFamily="34" charset="0"/>
              </a:rPr>
              <a:t> is the point at which </a:t>
            </a:r>
            <a:r>
              <a:rPr lang="en-GB" sz="2200" b="1" dirty="0">
                <a:latin typeface="IBM Plex Sans Light" panose="020B0403050203000203" pitchFamily="34" charset="0"/>
              </a:rPr>
              <a:t>ventilation increases disproportionately to the increase in oxygen consumption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latin typeface="IBM Plex Sans Light" panose="020B0403050203000203" pitchFamily="34" charset="0"/>
              </a:rPr>
              <a:t>The </a:t>
            </a:r>
            <a:r>
              <a:rPr lang="en-GB" sz="2200" dirty="0">
                <a:highlight>
                  <a:srgbClr val="E9F4FD"/>
                </a:highlight>
                <a:latin typeface="IBM Plex Sans Light" panose="020B0403050203000203" pitchFamily="34" charset="0"/>
              </a:rPr>
              <a:t>anaerobic threshold</a:t>
            </a:r>
            <a:r>
              <a:rPr lang="en-GB" sz="2200" dirty="0">
                <a:latin typeface="IBM Plex Sans Light" panose="020B0403050203000203" pitchFamily="34" charset="0"/>
              </a:rPr>
              <a:t> is identified as the point at which </a:t>
            </a:r>
            <a:r>
              <a:rPr lang="en-GB" sz="2200" b="1" dirty="0">
                <a:latin typeface="IBM Plex Sans Light" panose="020B0403050203000203" pitchFamily="34" charset="0"/>
              </a:rPr>
              <a:t>V</a:t>
            </a:r>
            <a:r>
              <a:rPr lang="en-GB" sz="2200" b="1" baseline="-25000" dirty="0">
                <a:latin typeface="IBM Plex Sans Light" panose="020B0403050203000203" pitchFamily="34" charset="0"/>
              </a:rPr>
              <a:t>E</a:t>
            </a:r>
            <a:r>
              <a:rPr lang="en-GB" sz="2200" b="1" dirty="0">
                <a:latin typeface="IBM Plex Sans Light" panose="020B0403050203000203" pitchFamily="34" charset="0"/>
              </a:rPr>
              <a:t>/VO</a:t>
            </a:r>
            <a:r>
              <a:rPr lang="en-GB" sz="2200" b="1" baseline="-25000" dirty="0">
                <a:latin typeface="IBM Plex Sans Light" panose="020B0403050203000203" pitchFamily="34" charset="0"/>
              </a:rPr>
              <a:t>2</a:t>
            </a:r>
            <a:r>
              <a:rPr lang="en-GB" sz="2200" b="1" dirty="0">
                <a:latin typeface="IBM Plex Sans Light" panose="020B0403050203000203" pitchFamily="34" charset="0"/>
              </a:rPr>
              <a:t> shows a sudden increase</a:t>
            </a:r>
            <a:r>
              <a:rPr lang="en-GB" sz="2200" dirty="0">
                <a:latin typeface="IBM Plex Sans Light" panose="020B0403050203000203" pitchFamily="34" charset="0"/>
              </a:rPr>
              <a:t>, while </a:t>
            </a:r>
            <a:r>
              <a:rPr lang="en-GB" sz="2200" b="1" dirty="0">
                <a:latin typeface="IBM Plex Sans Light" panose="020B0403050203000203" pitchFamily="34" charset="0"/>
              </a:rPr>
              <a:t>V</a:t>
            </a:r>
            <a:r>
              <a:rPr lang="en-GB" sz="2200" b="1" baseline="-25000" dirty="0">
                <a:latin typeface="IBM Plex Sans Light" panose="020B0403050203000203" pitchFamily="34" charset="0"/>
              </a:rPr>
              <a:t>E</a:t>
            </a:r>
            <a:r>
              <a:rPr lang="en-GB" sz="2200" b="1" dirty="0">
                <a:latin typeface="IBM Plex Sans Light" panose="020B0403050203000203" pitchFamily="34" charset="0"/>
              </a:rPr>
              <a:t>/VCO</a:t>
            </a:r>
            <a:r>
              <a:rPr lang="en-GB" sz="2200" b="1" baseline="-25000" dirty="0">
                <a:latin typeface="IBM Plex Sans Light" panose="020B0403050203000203" pitchFamily="34" charset="0"/>
              </a:rPr>
              <a:t>2</a:t>
            </a:r>
            <a:r>
              <a:rPr lang="en-GB" sz="2200" b="1" dirty="0">
                <a:latin typeface="IBM Plex Sans Light" panose="020B0403050203000203" pitchFamily="34" charset="0"/>
              </a:rPr>
              <a:t> stays stable</a:t>
            </a:r>
            <a:r>
              <a:rPr lang="en-GB" sz="2200" dirty="0">
                <a:latin typeface="IBM Plex Sans Light" panose="020B0403050203000203" pitchFamily="34" charset="0"/>
              </a:rPr>
              <a:t>. It generally reflects lactate threshold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GB" sz="2200" dirty="0">
              <a:latin typeface="IBM Plex Sans Light" panose="020B0403050203000203" pitchFamily="34" charset="0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GB" sz="2200" dirty="0"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0131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A78A-F53E-F360-84BB-D74826EE4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80033" cy="1325563"/>
          </a:xfrm>
        </p:spPr>
        <p:txBody>
          <a:bodyPr>
            <a:normAutofit/>
          </a:bodyPr>
          <a:lstStyle/>
          <a:p>
            <a:r>
              <a:rPr lang="en-US" sz="3200" b="1">
                <a:latin typeface="IBM Plex Mono Light" panose="020B0409050203000203" pitchFamily="49" charset="0"/>
              </a:rPr>
              <a:t>VO</a:t>
            </a:r>
            <a:r>
              <a:rPr lang="en-US" sz="3200" b="1" baseline="-25000">
                <a:latin typeface="IBM Plex Mono Light" panose="020B0409050203000203" pitchFamily="49" charset="0"/>
              </a:rPr>
              <a:t>2</a:t>
            </a:r>
            <a:r>
              <a:rPr lang="en-US" sz="3200" b="1">
                <a:latin typeface="IBM Plex Mono Light" panose="020B0409050203000203" pitchFamily="49" charset="0"/>
              </a:rPr>
              <a:t> Adaptations to Training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2A8BA-7326-58E6-C2CE-1C2C3A4B8E84}"/>
              </a:ext>
            </a:extLst>
          </p:cNvPr>
          <p:cNvSpPr txBox="1"/>
          <p:nvPr/>
        </p:nvSpPr>
        <p:spPr>
          <a:xfrm>
            <a:off x="637671" y="1696955"/>
            <a:ext cx="1011054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endParaRPr lang="en-GB" sz="2400" b="1">
              <a:latin typeface="IBM Plex Sans Light" panose="020B0403050203000203" pitchFamily="34" charset="0"/>
            </a:endParaRPr>
          </a:p>
          <a:p>
            <a:pPr>
              <a:spcBef>
                <a:spcPts val="1200"/>
              </a:spcBef>
            </a:pPr>
            <a:r>
              <a:rPr lang="en-GB" sz="2400" b="1">
                <a:latin typeface="IBM Plex Sans Light" panose="020B0403050203000203" pitchFamily="34" charset="0"/>
              </a:rPr>
              <a:t>Oxygen consumption (VO</a:t>
            </a:r>
            <a:r>
              <a:rPr lang="en-GB" sz="2400" b="1" baseline="-25000">
                <a:latin typeface="IBM Plex Sans Light" panose="020B0403050203000203" pitchFamily="34" charset="0"/>
              </a:rPr>
              <a:t>2</a:t>
            </a:r>
            <a:r>
              <a:rPr lang="en-GB" sz="2400" b="1">
                <a:latin typeface="IBM Plex Sans Light" panose="020B0403050203000203" pitchFamily="34" charset="0"/>
              </a:rPr>
              <a:t>) is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200">
                <a:latin typeface="IBM Plex Sans Light" panose="020B0403050203000203" pitchFamily="34" charset="0"/>
              </a:rPr>
              <a:t>unaltered or slightly increased at rest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200">
                <a:latin typeface="IBM Plex Sans Light" panose="020B0403050203000203" pitchFamily="34" charset="0"/>
              </a:rPr>
              <a:t>unaltered or slighted decreased at submaximal rates of work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200">
                <a:latin typeface="IBM Plex Sans Light" panose="020B0403050203000203" pitchFamily="34" charset="0"/>
              </a:rPr>
              <a:t>increased at maximal exertion (VO</a:t>
            </a:r>
            <a:r>
              <a:rPr lang="en-GB" sz="2200" baseline="-25000">
                <a:latin typeface="IBM Plex Sans Light" panose="020B0403050203000203" pitchFamily="34" charset="0"/>
              </a:rPr>
              <a:t>2</a:t>
            </a:r>
            <a:r>
              <a:rPr lang="en-GB" sz="2200">
                <a:latin typeface="IBM Plex Sans Light" panose="020B0403050203000203" pitchFamily="34" charset="0"/>
              </a:rPr>
              <a:t>max—increases range from 0% to 93%)</a:t>
            </a:r>
          </a:p>
        </p:txBody>
      </p:sp>
    </p:spTree>
    <p:extLst>
      <p:ext uri="{BB962C8B-B14F-4D97-AF65-F5344CB8AC3E}">
        <p14:creationId xmlns:p14="http://schemas.microsoft.com/office/powerpoint/2010/main" val="8566046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A78A-F53E-F360-84BB-D74826EE4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80033" cy="1325563"/>
          </a:xfrm>
        </p:spPr>
        <p:txBody>
          <a:bodyPr>
            <a:normAutofit/>
          </a:bodyPr>
          <a:lstStyle/>
          <a:p>
            <a:r>
              <a:rPr lang="en-US" sz="3200" b="1">
                <a:latin typeface="IBM Plex Mono Light" panose="020B0409050203000203" pitchFamily="49" charset="0"/>
              </a:rPr>
              <a:t>Factors Affecting VO</a:t>
            </a:r>
            <a:r>
              <a:rPr lang="en-US" sz="3200" b="1" baseline="-25000">
                <a:latin typeface="IBM Plex Mono Light" panose="020B0409050203000203" pitchFamily="49" charset="0"/>
              </a:rPr>
              <a:t>2</a:t>
            </a:r>
            <a:r>
              <a:rPr lang="en-US" sz="3200" b="1">
                <a:latin typeface="IBM Plex Mono Light" panose="020B0409050203000203" pitchFamily="49" charset="0"/>
              </a:rPr>
              <a:t>max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2A8BA-7326-58E6-C2CE-1C2C3A4B8E84}"/>
              </a:ext>
            </a:extLst>
          </p:cNvPr>
          <p:cNvSpPr txBox="1"/>
          <p:nvPr/>
        </p:nvSpPr>
        <p:spPr>
          <a:xfrm>
            <a:off x="637671" y="1696955"/>
            <a:ext cx="903571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200" b="1" dirty="0">
                <a:solidFill>
                  <a:srgbClr val="43A2A7"/>
                </a:solidFill>
                <a:latin typeface="IBM Plex Sans Light" panose="020B0403050203000203" pitchFamily="34" charset="0"/>
              </a:rPr>
              <a:t>Level of conditioning </a:t>
            </a:r>
            <a:r>
              <a:rPr lang="en-GB" sz="2200" dirty="0">
                <a:latin typeface="IBM Plex Sans Light" panose="020B0403050203000203" pitchFamily="34" charset="0"/>
              </a:rPr>
              <a:t>— the greater the level of conditioning the lower </a:t>
            </a:r>
            <a:br>
              <a:rPr lang="en-GB" sz="2200" dirty="0">
                <a:latin typeface="IBM Plex Sans Light" panose="020B0403050203000203" pitchFamily="34" charset="0"/>
              </a:rPr>
            </a:br>
            <a:r>
              <a:rPr lang="en-GB" sz="2200" dirty="0">
                <a:latin typeface="IBM Plex Sans Light" panose="020B0403050203000203" pitchFamily="34" charset="0"/>
              </a:rPr>
              <a:t>the response to training</a:t>
            </a:r>
          </a:p>
          <a:p>
            <a:pPr>
              <a:spcBef>
                <a:spcPts val="1200"/>
              </a:spcBef>
            </a:pPr>
            <a:r>
              <a:rPr lang="en-GB" sz="2200" b="1" dirty="0">
                <a:solidFill>
                  <a:srgbClr val="43A2A7"/>
                </a:solidFill>
                <a:latin typeface="IBM Plex Sans Light" panose="020B0403050203000203" pitchFamily="34" charset="0"/>
              </a:rPr>
              <a:t>Heredity </a:t>
            </a:r>
            <a:r>
              <a:rPr lang="en-GB" sz="2200" dirty="0">
                <a:latin typeface="IBM Plex Sans Light" panose="020B0403050203000203" pitchFamily="34" charset="0"/>
              </a:rPr>
              <a:t>— accounts for slightly less than 50% of the variation as well </a:t>
            </a:r>
            <a:br>
              <a:rPr lang="en-GB" sz="2200" dirty="0">
                <a:latin typeface="IBM Plex Sans Light" panose="020B0403050203000203" pitchFamily="34" charset="0"/>
              </a:rPr>
            </a:br>
            <a:r>
              <a:rPr lang="en-GB" sz="2200" dirty="0">
                <a:latin typeface="IBM Plex Sans Light" panose="020B0403050203000203" pitchFamily="34" charset="0"/>
              </a:rPr>
              <a:t>as an individual’s response to training</a:t>
            </a:r>
          </a:p>
          <a:p>
            <a:pPr>
              <a:spcBef>
                <a:spcPts val="1200"/>
              </a:spcBef>
            </a:pPr>
            <a:r>
              <a:rPr lang="en-GB" sz="2200" b="1" dirty="0">
                <a:solidFill>
                  <a:srgbClr val="43A2A7"/>
                </a:solidFill>
                <a:latin typeface="IBM Plex Sans Light" panose="020B0403050203000203" pitchFamily="34" charset="0"/>
              </a:rPr>
              <a:t>Age </a:t>
            </a:r>
            <a:r>
              <a:rPr lang="en-GB" sz="2200" dirty="0">
                <a:latin typeface="IBM Plex Sans Light" panose="020B0403050203000203" pitchFamily="34" charset="0"/>
              </a:rPr>
              <a:t>— decreases with age are associated with decreases in activity levels as well as decreases in physiological function</a:t>
            </a:r>
          </a:p>
          <a:p>
            <a:pPr>
              <a:spcBef>
                <a:spcPts val="1200"/>
              </a:spcBef>
            </a:pPr>
            <a:r>
              <a:rPr lang="en-GB" sz="2200" b="1" dirty="0">
                <a:solidFill>
                  <a:srgbClr val="43A2A7"/>
                </a:solidFill>
                <a:latin typeface="IBM Plex Sans Light" panose="020B0403050203000203" pitchFamily="34" charset="0"/>
              </a:rPr>
              <a:t>Sex </a:t>
            </a:r>
            <a:r>
              <a:rPr lang="en-GB" sz="2200" dirty="0">
                <a:latin typeface="IBM Plex Sans Light" panose="020B0403050203000203" pitchFamily="34" charset="0"/>
              </a:rPr>
              <a:t>— lower in women than men (20% to 25% lower in untrained women; 10% lower in highly trained women)</a:t>
            </a:r>
          </a:p>
          <a:p>
            <a:pPr>
              <a:spcBef>
                <a:spcPts val="1200"/>
              </a:spcBef>
            </a:pPr>
            <a:r>
              <a:rPr lang="en-GB" sz="2200" b="1" dirty="0">
                <a:solidFill>
                  <a:srgbClr val="43A2A7"/>
                </a:solidFill>
                <a:latin typeface="IBM Plex Sans Light" panose="020B0403050203000203" pitchFamily="34" charset="0"/>
              </a:rPr>
              <a:t>Specificity of training </a:t>
            </a:r>
            <a:r>
              <a:rPr lang="en-GB" sz="2200" dirty="0">
                <a:latin typeface="IBM Plex Sans Light" panose="020B0403050203000203" pitchFamily="34" charset="0"/>
              </a:rPr>
              <a:t>— the closer training is to the sport to be performed, the greater the improvement and performance in that sport</a:t>
            </a:r>
          </a:p>
          <a:p>
            <a:pPr>
              <a:spcBef>
                <a:spcPts val="1200"/>
              </a:spcBef>
            </a:pPr>
            <a:endParaRPr lang="en-GB" sz="2400" b="1" dirty="0"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6495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A78A-F53E-F360-84BB-D74826EE4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80033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IBM Plex Mono Light" panose="020B0409050203000203" pitchFamily="49" charset="0"/>
              </a:rPr>
              <a:t>Responses to Exercise –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2A8BA-7326-58E6-C2CE-1C2C3A4B8E84}"/>
              </a:ext>
            </a:extLst>
          </p:cNvPr>
          <p:cNvSpPr txBox="1"/>
          <p:nvPr/>
        </p:nvSpPr>
        <p:spPr>
          <a:xfrm>
            <a:off x="637671" y="1696955"/>
            <a:ext cx="1011054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200" dirty="0">
                <a:latin typeface="IBM Plex Sans Light" panose="020B0403050203000203" pitchFamily="34" charset="0"/>
              </a:rPr>
              <a:t>Responses – short term change in physiological function</a:t>
            </a:r>
          </a:p>
          <a:p>
            <a:pPr>
              <a:spcBef>
                <a:spcPts val="1200"/>
              </a:spcBef>
            </a:pPr>
            <a:endParaRPr lang="en-GB" sz="2200" dirty="0">
              <a:latin typeface="IBM Plex Sans Light" panose="020B0403050203000203" pitchFamily="34" charset="0"/>
            </a:endParaRPr>
          </a:p>
          <a:p>
            <a:pPr>
              <a:spcBef>
                <a:spcPts val="1200"/>
              </a:spcBef>
            </a:pPr>
            <a:r>
              <a:rPr lang="en-GB" sz="2200" dirty="0">
                <a:latin typeface="IBM Plex Sans Light" panose="020B0403050203000203" pitchFamily="34" charset="0"/>
              </a:rPr>
              <a:t>Sympathetic nervous system responses: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en-GB" sz="2200" dirty="0">
                <a:latin typeface="IBM Plex Sans Light" panose="020B0403050203000203" pitchFamily="34" charset="0"/>
              </a:rPr>
              <a:t>Increase in breathing rate (respiratory rate </a:t>
            </a:r>
            <a:r>
              <a:rPr lang="en-GB" sz="2200" b="1" dirty="0">
                <a:latin typeface="IBM Plex Sans Light" panose="020B0403050203000203" pitchFamily="34" charset="0"/>
              </a:rPr>
              <a:t>RR</a:t>
            </a:r>
            <a:r>
              <a:rPr lang="en-GB" sz="2200" dirty="0">
                <a:latin typeface="IBM Plex Sans Light" panose="020B0403050203000203" pitchFamily="34" charset="0"/>
              </a:rPr>
              <a:t>) – after exercise remains elevated up to 2 hours post exercise (depending on cardiovascular fitness)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en-GB" sz="2200" dirty="0">
                <a:latin typeface="IBM Plex Sans Light" panose="020B0403050203000203" pitchFamily="34" charset="0"/>
              </a:rPr>
              <a:t>Increase in Tidal Volume (</a:t>
            </a:r>
            <a:r>
              <a:rPr lang="en-GB" sz="2200" b="1" dirty="0">
                <a:latin typeface="IBM Plex Sans Light" panose="020B0403050203000203" pitchFamily="34" charset="0"/>
              </a:rPr>
              <a:t>TV</a:t>
            </a:r>
            <a:r>
              <a:rPr lang="en-GB" sz="2200" dirty="0">
                <a:latin typeface="IBM Plex Sans Light" panose="020B0403050203000203" pitchFamily="34" charset="0"/>
              </a:rPr>
              <a:t>; amount of air inhaled per one breath) up to vital capacity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en-GB" sz="2200" dirty="0">
                <a:latin typeface="IBM Plex Sans Light" panose="020B0403050203000203" pitchFamily="34" charset="0"/>
              </a:rPr>
              <a:t>Results in increased Minute Ventilation (</a:t>
            </a:r>
            <a:r>
              <a:rPr lang="en-GB" sz="2200" b="1" dirty="0">
                <a:latin typeface="IBM Plex Sans Light" panose="020B0403050203000203" pitchFamily="34" charset="0"/>
              </a:rPr>
              <a:t>V</a:t>
            </a:r>
            <a:r>
              <a:rPr lang="en-GB" sz="2200" b="1" baseline="-25000" dirty="0">
                <a:latin typeface="IBM Plex Sans Light" panose="020B0403050203000203" pitchFamily="34" charset="0"/>
              </a:rPr>
              <a:t>E</a:t>
            </a:r>
            <a:r>
              <a:rPr lang="en-GB" sz="2200" dirty="0">
                <a:latin typeface="IBM Plex Sans Light" panose="020B0403050203000203" pitchFamily="34" charset="0"/>
              </a:rPr>
              <a:t>)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endParaRPr lang="en-GB" sz="2200" dirty="0"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4360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A78A-F53E-F360-84BB-D74826EE4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80033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IBM Plex Mono Light" panose="020B0409050203000203" pitchFamily="49" charset="0"/>
              </a:rPr>
              <a:t>Adaptations to Training –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2A8BA-7326-58E6-C2CE-1C2C3A4B8E84}"/>
              </a:ext>
            </a:extLst>
          </p:cNvPr>
          <p:cNvSpPr txBox="1"/>
          <p:nvPr/>
        </p:nvSpPr>
        <p:spPr>
          <a:xfrm>
            <a:off x="637671" y="1696955"/>
            <a:ext cx="101105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200" dirty="0">
                <a:latin typeface="IBM Plex Sans Light" panose="020B0403050203000203" pitchFamily="34" charset="0"/>
              </a:rPr>
              <a:t>Adaptations – long term changes in anatomical structure</a:t>
            </a:r>
          </a:p>
          <a:p>
            <a:pPr>
              <a:spcBef>
                <a:spcPts val="1200"/>
              </a:spcBef>
            </a:pPr>
            <a:endParaRPr lang="en-GB" sz="2200" dirty="0">
              <a:latin typeface="IBM Plex Sans Light" panose="020B0403050203000203" pitchFamily="34" charset="0"/>
            </a:endParaRP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en-GB" sz="2200" dirty="0">
                <a:latin typeface="IBM Plex Sans Light" panose="020B0403050203000203" pitchFamily="34" charset="0"/>
              </a:rPr>
              <a:t>Increased </a:t>
            </a:r>
            <a:r>
              <a:rPr lang="en-GB" sz="2200" b="1" dirty="0">
                <a:latin typeface="IBM Plex Sans Light" panose="020B0403050203000203" pitchFamily="34" charset="0"/>
              </a:rPr>
              <a:t>Vital Capacity</a:t>
            </a:r>
            <a:r>
              <a:rPr lang="en-GB" sz="2200" dirty="0">
                <a:latin typeface="IBM Plex Sans Light" panose="020B0403050203000203" pitchFamily="34" charset="0"/>
              </a:rPr>
              <a:t> of lungs (minimal and limited due to genetic factors)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en-GB" sz="2200" dirty="0">
                <a:latin typeface="IBM Plex Sans Light" panose="020B0403050203000203" pitchFamily="34" charset="0"/>
              </a:rPr>
              <a:t>Stronger </a:t>
            </a:r>
            <a:r>
              <a:rPr lang="en-GB" sz="2200" b="1" dirty="0">
                <a:latin typeface="IBM Plex Sans Light" panose="020B0403050203000203" pitchFamily="34" charset="0"/>
              </a:rPr>
              <a:t>Respiratory Muscles </a:t>
            </a:r>
            <a:r>
              <a:rPr lang="en-GB" sz="2200" dirty="0">
                <a:latin typeface="IBM Plex Sans Light" panose="020B0403050203000203" pitchFamily="34" charset="0"/>
              </a:rPr>
              <a:t>– diaphragm, intercostal muscles (internal and external) – greater pressure gradient makes the air to flow faster; 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en-GB" sz="2200" dirty="0">
                <a:latin typeface="IBM Plex Sans Light" panose="020B0403050203000203" pitchFamily="34" charset="0"/>
              </a:rPr>
              <a:t>Faster </a:t>
            </a:r>
            <a:r>
              <a:rPr lang="en-GB" sz="2200" b="1" dirty="0">
                <a:latin typeface="IBM Plex Sans Light" panose="020B0403050203000203" pitchFamily="34" charset="0"/>
              </a:rPr>
              <a:t>O</a:t>
            </a:r>
            <a:r>
              <a:rPr lang="en-GB" sz="2200" b="1" baseline="-25000" dirty="0">
                <a:latin typeface="IBM Plex Sans Light" panose="020B0403050203000203" pitchFamily="34" charset="0"/>
              </a:rPr>
              <a:t>2</a:t>
            </a:r>
            <a:r>
              <a:rPr lang="en-GB" sz="2200" b="1" dirty="0">
                <a:latin typeface="IBM Plex Sans Light" panose="020B0403050203000203" pitchFamily="34" charset="0"/>
              </a:rPr>
              <a:t> and CO</a:t>
            </a:r>
            <a:r>
              <a:rPr lang="en-GB" sz="2200" b="1" baseline="-25000" dirty="0">
                <a:latin typeface="IBM Plex Sans Light" panose="020B0403050203000203" pitchFamily="34" charset="0"/>
              </a:rPr>
              <a:t>2</a:t>
            </a:r>
            <a:r>
              <a:rPr lang="en-GB" sz="2200" b="1" dirty="0">
                <a:latin typeface="IBM Plex Sans Light" panose="020B0403050203000203" pitchFamily="34" charset="0"/>
              </a:rPr>
              <a:t> diffusion </a:t>
            </a:r>
            <a:r>
              <a:rPr lang="en-GB" sz="2200" dirty="0">
                <a:latin typeface="IBM Plex Sans Light" panose="020B0403050203000203" pitchFamily="34" charset="0"/>
              </a:rPr>
              <a:t>– increased capillarization of alveoli (angiogenesis)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endParaRPr lang="en-GB" sz="2200" dirty="0">
              <a:latin typeface="IBM Plex Sans Light" panose="020B0403050203000203" pitchFamily="34" charset="0"/>
            </a:endParaRPr>
          </a:p>
          <a:p>
            <a:pPr marL="457200" indent="-457200">
              <a:spcBef>
                <a:spcPts val="1200"/>
              </a:spcBef>
              <a:buAutoNum type="arabicPeriod"/>
            </a:pPr>
            <a:endParaRPr lang="en-GB" sz="2200" dirty="0"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121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6BECF66-525F-6CCB-2C18-D6CDC17B2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58930"/>
            <a:ext cx="9144000" cy="134014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IBM Plex Mono Light" panose="020B0409050203000203" pitchFamily="49" charset="0"/>
              </a:rPr>
              <a:t>Thank You!</a:t>
            </a:r>
          </a:p>
          <a:p>
            <a:endParaRPr lang="en-US" alt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IBM Plex Mono Light" panose="020B0409050203000203" pitchFamily="49" charset="0"/>
            </a:endParaRPr>
          </a:p>
          <a:p>
            <a:r>
              <a:rPr lang="en-US" alt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IBM Plex Mono Light" panose="020B0409050203000203" pitchFamily="49" charset="0"/>
              </a:rPr>
              <a:t>Questions?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85871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A78A-F53E-F360-84BB-D74826EE4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latin typeface="IBM Plex Mono Light" panose="020B0409050203000203" pitchFamily="49" charset="0"/>
              </a:rPr>
              <a:t>Pulmonary ventilation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13EB2C1-01A5-33A2-39B7-BA621BBDB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2" y="1304828"/>
            <a:ext cx="6598920" cy="494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C7DB7C-C1A7-F100-21B7-1909CCB0B2B0}"/>
              </a:ext>
            </a:extLst>
          </p:cNvPr>
          <p:cNvSpPr txBox="1"/>
          <p:nvPr/>
        </p:nvSpPr>
        <p:spPr>
          <a:xfrm>
            <a:off x="838199" y="1690688"/>
            <a:ext cx="377952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>
                <a:latin typeface="IBM Plex Sans Light" panose="020B0403050203000203" pitchFamily="34" charset="0"/>
              </a:rPr>
              <a:t>Nasal cavity – lined by cells that release mucus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1">
                <a:latin typeface="IBM Plex Sans Light" panose="020B0403050203000203" pitchFamily="34" charset="0"/>
              </a:rPr>
              <a:t>Mucus</a:t>
            </a:r>
            <a:r>
              <a:rPr lang="en-US" sz="2200">
                <a:latin typeface="IBM Plex Sans Light" panose="020B0403050203000203" pitchFamily="34" charset="0"/>
              </a:rPr>
              <a:t> – sticky and salty, contains lysozymes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>
                <a:latin typeface="IBM Plex Sans Light" panose="020B0403050203000203" pitchFamily="34" charset="0"/>
              </a:rPr>
              <a:t>Nasal hair covered in mucus catch large particles, dust, pollen etc.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1">
                <a:latin typeface="IBM Plex Sans Light" panose="020B0403050203000203" pitchFamily="34" charset="0"/>
              </a:rPr>
              <a:t>Paranasal sinuses </a:t>
            </a:r>
            <a:r>
              <a:rPr lang="en-US" sz="2200">
                <a:latin typeface="IBM Plex Sans Light" panose="020B0403050203000203" pitchFamily="34" charset="0"/>
              </a:rPr>
              <a:t>– help the air to circulate to get warm and moist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>
                <a:latin typeface="IBM Plex Sans Light" panose="020B0403050203000203" pitchFamily="34" charset="0"/>
              </a:rPr>
              <a:t>Air flow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>
              <a:latin typeface="IBM Plex Sans Light" panose="020B0403050203000203" pitchFamily="34" charset="0"/>
            </a:endParaRPr>
          </a:p>
          <a:p>
            <a:pPr marL="285750" indent="-285750">
              <a:buFontTx/>
              <a:buChar char="-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887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A78A-F53E-F360-84BB-D74826EE4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latin typeface="IBM Plex Mono Light" panose="020B0409050203000203" pitchFamily="49" charset="0"/>
              </a:rPr>
              <a:t>Pulmonary ventilation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5414E643-FFDD-BA4A-E7BE-988C323C6B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" r="3123"/>
          <a:stretch/>
        </p:blipFill>
        <p:spPr>
          <a:xfrm>
            <a:off x="4907259" y="1690688"/>
            <a:ext cx="7081708" cy="40117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4810F0-C4CE-0E8A-CD7A-307FAF05220B}"/>
              </a:ext>
            </a:extLst>
          </p:cNvPr>
          <p:cNvSpPr txBox="1"/>
          <p:nvPr/>
        </p:nvSpPr>
        <p:spPr>
          <a:xfrm>
            <a:off x="838200" y="1690688"/>
            <a:ext cx="573024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1">
                <a:latin typeface="IBM Plex Sans Light" panose="020B0403050203000203" pitchFamily="34" charset="0"/>
              </a:rPr>
              <a:t>Lungs' lobes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1">
                <a:latin typeface="IBM Plex Sans Light" panose="020B0403050203000203" pitchFamily="34" charset="0"/>
              </a:rPr>
              <a:t>Trachea</a:t>
            </a:r>
            <a:r>
              <a:rPr lang="en-US" sz="2200">
                <a:latin typeface="IBM Plex Sans Light" panose="020B0403050203000203" pitchFamily="34" charset="0"/>
              </a:rPr>
              <a:t> and the first </a:t>
            </a:r>
            <a:br>
              <a:rPr lang="en-US" sz="2200">
                <a:latin typeface="IBM Plex Sans Light" panose="020B0403050203000203" pitchFamily="34" charset="0"/>
              </a:rPr>
            </a:br>
            <a:r>
              <a:rPr lang="en-US" sz="2200">
                <a:latin typeface="IBM Plex Sans Light" panose="020B0403050203000203" pitchFamily="34" charset="0"/>
              </a:rPr>
              <a:t>three generations of </a:t>
            </a:r>
            <a:br>
              <a:rPr lang="en-US" sz="2200">
                <a:latin typeface="IBM Plex Sans Light" panose="020B0403050203000203" pitchFamily="34" charset="0"/>
              </a:rPr>
            </a:br>
            <a:r>
              <a:rPr lang="en-US" sz="2200" b="1">
                <a:latin typeface="IBM Plex Sans Light" panose="020B0403050203000203" pitchFamily="34" charset="0"/>
              </a:rPr>
              <a:t>bronchi</a:t>
            </a:r>
            <a:r>
              <a:rPr lang="en-US" sz="2200">
                <a:latin typeface="IBM Plex Sans Light" panose="020B0403050203000203" pitchFamily="34" charset="0"/>
              </a:rPr>
              <a:t> use </a:t>
            </a:r>
            <a:r>
              <a:rPr lang="en-US" sz="2200" b="1">
                <a:latin typeface="IBM Plex Sans Light" panose="020B0403050203000203" pitchFamily="34" charset="0"/>
              </a:rPr>
              <a:t>cartilage rings </a:t>
            </a:r>
            <a:br>
              <a:rPr lang="en-US" sz="2200" b="1">
                <a:latin typeface="IBM Plex Sans Light" panose="020B0403050203000203" pitchFamily="34" charset="0"/>
              </a:rPr>
            </a:br>
            <a:r>
              <a:rPr lang="en-US" sz="2200">
                <a:latin typeface="IBM Plex Sans Light" panose="020B0403050203000203" pitchFamily="34" charset="0"/>
              </a:rPr>
              <a:t>for support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>
                <a:latin typeface="IBM Plex Sans Light" panose="020B0403050203000203" pitchFamily="34" charset="0"/>
              </a:rPr>
              <a:t>Then the bronchi narrow </a:t>
            </a:r>
            <a:br>
              <a:rPr lang="en-US" sz="2200">
                <a:latin typeface="IBM Plex Sans Light" panose="020B0403050203000203" pitchFamily="34" charset="0"/>
              </a:rPr>
            </a:br>
            <a:r>
              <a:rPr lang="en-US" sz="2200">
                <a:latin typeface="IBM Plex Sans Light" panose="020B0403050203000203" pitchFamily="34" charset="0"/>
              </a:rPr>
              <a:t>down to </a:t>
            </a:r>
            <a:r>
              <a:rPr lang="en-US" sz="2200" b="1">
                <a:latin typeface="IBM Plex Sans Light" panose="020B0403050203000203" pitchFamily="34" charset="0"/>
              </a:rPr>
              <a:t>bronchioles</a:t>
            </a:r>
            <a:r>
              <a:rPr lang="en-US" sz="2200">
                <a:latin typeface="IBM Plex Sans Light" panose="020B0403050203000203" pitchFamily="34" charset="0"/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>
                <a:latin typeface="IBM Plex Sans Light" panose="020B0403050203000203" pitchFamily="34" charset="0"/>
              </a:rPr>
              <a:t>No cartilage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>
                <a:latin typeface="IBM Plex Sans Light" panose="020B0403050203000203" pitchFamily="34" charset="0"/>
              </a:rPr>
              <a:t>15-20 generations</a:t>
            </a:r>
          </a:p>
        </p:txBody>
      </p:sp>
    </p:spTree>
    <p:extLst>
      <p:ext uri="{BB962C8B-B14F-4D97-AF65-F5344CB8AC3E}">
        <p14:creationId xmlns:p14="http://schemas.microsoft.com/office/powerpoint/2010/main" val="3077624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A78A-F53E-F360-84BB-D74826EE4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ACC6E6"/>
                </a:solidFill>
                <a:latin typeface="IBM Plex Mono Light" panose="020B0409050203000203" pitchFamily="49" charset="0"/>
              </a:rPr>
              <a:t>Respiration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8841EF0-1375-7147-3347-A8F46FA6BA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9"/>
          <a:stretch/>
        </p:blipFill>
        <p:spPr>
          <a:xfrm>
            <a:off x="2282190" y="1553105"/>
            <a:ext cx="7627620" cy="471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80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A78A-F53E-F360-84BB-D74826EE4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IBM Plex Mono Light" panose="020B0409050203000203" pitchFamily="49" charset="0"/>
              </a:rPr>
              <a:t>Pulmonary ventilation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CF44F6-DCEE-1226-AA0C-D3C1D0990C02}"/>
              </a:ext>
            </a:extLst>
          </p:cNvPr>
          <p:cNvSpPr txBox="1"/>
          <p:nvPr/>
        </p:nvSpPr>
        <p:spPr>
          <a:xfrm>
            <a:off x="838200" y="1690688"/>
            <a:ext cx="48768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1" dirty="0">
                <a:latin typeface="IBM Plex Sans Light" panose="020B0403050203000203" pitchFamily="34" charset="0"/>
              </a:rPr>
              <a:t>Terminal bronchioles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1" dirty="0">
                <a:latin typeface="IBM Plex Sans Light" panose="020B0403050203000203" pitchFamily="34" charset="0"/>
              </a:rPr>
              <a:t>Respiratory bronchioles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1" dirty="0">
                <a:latin typeface="IBM Plex Sans Light" panose="020B0403050203000203" pitchFamily="34" charset="0"/>
              </a:rPr>
              <a:t>Alveoli </a:t>
            </a:r>
            <a:r>
              <a:rPr lang="en-US" sz="2200" dirty="0">
                <a:latin typeface="IBM Plex Sans Light" panose="020B0403050203000203" pitchFamily="34" charset="0"/>
              </a:rPr>
              <a:t>– a</a:t>
            </a:r>
            <a:r>
              <a:rPr lang="en-US" sz="2000" dirty="0">
                <a:latin typeface="IBM Plex Sans Light" panose="020B0403050203000203" pitchFamily="34" charset="0"/>
              </a:rPr>
              <a:t>bout 500 000 000 </a:t>
            </a:r>
            <a:br>
              <a:rPr lang="en-US" sz="2000" dirty="0">
                <a:latin typeface="IBM Plex Sans Light" panose="020B0403050203000203" pitchFamily="34" charset="0"/>
              </a:rPr>
            </a:br>
            <a:r>
              <a:rPr lang="en-US" sz="2000" dirty="0">
                <a:latin typeface="IBM Plex Sans Light" panose="020B0403050203000203" pitchFamily="34" charset="0"/>
              </a:rPr>
              <a:t>in the lungs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1" dirty="0">
                <a:latin typeface="IBM Plex Sans Light" panose="020B0403050203000203" pitchFamily="34" charset="0"/>
              </a:rPr>
              <a:t>Alveolar duct </a:t>
            </a:r>
            <a:r>
              <a:rPr lang="en-US" sz="2200" dirty="0">
                <a:latin typeface="IBM Plex Sans Light" panose="020B0403050203000203" pitchFamily="34" charset="0"/>
              </a:rPr>
              <a:t>– t</a:t>
            </a:r>
            <a:r>
              <a:rPr lang="en-US" sz="2000" dirty="0">
                <a:latin typeface="IBM Plex Sans Light" panose="020B0403050203000203" pitchFamily="34" charset="0"/>
              </a:rPr>
              <a:t>he destination </a:t>
            </a:r>
            <a:br>
              <a:rPr lang="en-US" sz="2000" dirty="0">
                <a:latin typeface="IBM Plex Sans Light" panose="020B0403050203000203" pitchFamily="34" charset="0"/>
              </a:rPr>
            </a:br>
            <a:r>
              <a:rPr lang="en-US" sz="2000" dirty="0">
                <a:latin typeface="IBM Plex Sans Light" panose="020B0403050203000203" pitchFamily="34" charset="0"/>
              </a:rPr>
              <a:t>of the inhaled air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1" dirty="0">
                <a:latin typeface="IBM Plex Sans Light" panose="020B0403050203000203" pitchFamily="34" charset="0"/>
              </a:rPr>
              <a:t>Pneumocytes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IBM Plex Sans Light" panose="020B0403050203000203" pitchFamily="34" charset="0"/>
              </a:rPr>
              <a:t>Type I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IBM Plex Sans Light" panose="020B0403050203000203" pitchFamily="34" charset="0"/>
              </a:rPr>
              <a:t>Type II - surfactant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>
              <a:latin typeface="IBM Plex Sans Light" panose="020B0403050203000203" pitchFamily="34" charset="0"/>
            </a:endParaRPr>
          </a:p>
        </p:txBody>
      </p:sp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EA45E079-CA15-1BC4-96C2-BF6D6D3C64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364" y="1635162"/>
            <a:ext cx="6380316" cy="35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48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A78A-F53E-F360-84BB-D74826EE4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latin typeface="IBM Plex Mono Light" panose="020B0409050203000203" pitchFamily="49" charset="0"/>
              </a:rPr>
              <a:t>Pulmonary diffusion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173E3EB6-7E5F-D5FB-9A81-B70085A6D5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" r="-1499"/>
          <a:stretch/>
        </p:blipFill>
        <p:spPr>
          <a:xfrm>
            <a:off x="5928360" y="1690688"/>
            <a:ext cx="6148090" cy="3498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E1932C-5EB6-A598-D338-45AECBD7922E}"/>
              </a:ext>
            </a:extLst>
          </p:cNvPr>
          <p:cNvSpPr txBox="1"/>
          <p:nvPr/>
        </p:nvSpPr>
        <p:spPr>
          <a:xfrm>
            <a:off x="838200" y="1690688"/>
            <a:ext cx="48768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>
              <a:latin typeface="IBM Plex Sans Light" panose="020B040305020300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b="1" dirty="0">
                <a:latin typeface="IBM Plex Sans Light" panose="020B0403050203000203" pitchFamily="34" charset="0"/>
              </a:rPr>
              <a:t>BLOOD-GAS barrier</a:t>
            </a:r>
            <a:r>
              <a:rPr lang="en-GB" sz="2200" dirty="0">
                <a:latin typeface="IBM Plex Sans Light" panose="020B0403050203000203" pitchFamily="34" charset="0"/>
              </a:rPr>
              <a:t>: pneumocytes, endothelial cells and basement membrane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b="1" dirty="0">
                <a:latin typeface="IBM Plex Sans Light" panose="020B0403050203000203" pitchFamily="34" charset="0"/>
              </a:rPr>
              <a:t>Deoxygenated blood</a:t>
            </a:r>
            <a:r>
              <a:rPr lang="en-GB" sz="2200" dirty="0">
                <a:latin typeface="IBM Plex Sans Light" panose="020B0403050203000203" pitchFamily="34" charset="0"/>
              </a:rPr>
              <a:t> arrives via pulmonary arteries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>
                <a:latin typeface="IBM Plex Sans Light" panose="020B0403050203000203" pitchFamily="34" charset="0"/>
              </a:rPr>
              <a:t>Replenishes blood's </a:t>
            </a:r>
            <a:r>
              <a:rPr lang="en-GB" sz="2200" b="1" dirty="0">
                <a:latin typeface="IBM Plex Sans Light" panose="020B0403050203000203" pitchFamily="34" charset="0"/>
              </a:rPr>
              <a:t>oxygen supply </a:t>
            </a:r>
            <a:r>
              <a:rPr lang="en-GB" sz="2200" dirty="0">
                <a:latin typeface="IBM Plex Sans Light" panose="020B0403050203000203" pitchFamily="34" charset="0"/>
              </a:rPr>
              <a:t>that has been depleted for oxidative energy production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b="1" dirty="0">
                <a:latin typeface="IBM Plex Sans Light" panose="020B0403050203000203" pitchFamily="34" charset="0"/>
              </a:rPr>
              <a:t>Carbon dioxide</a:t>
            </a:r>
            <a:r>
              <a:rPr lang="en-GB" sz="2200" dirty="0">
                <a:latin typeface="IBM Plex Sans Light" panose="020B0403050203000203" pitchFamily="34" charset="0"/>
              </a:rPr>
              <a:t> is removed and breathed out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b="1" dirty="0">
                <a:latin typeface="IBM Plex Sans Light" panose="020B0403050203000203" pitchFamily="34" charset="0"/>
              </a:rPr>
              <a:t>Oxygenated blood </a:t>
            </a:r>
            <a:r>
              <a:rPr lang="en-GB" sz="2200" dirty="0">
                <a:latin typeface="IBM Plex Sans Light" panose="020B0403050203000203" pitchFamily="34" charset="0"/>
              </a:rPr>
              <a:t>via pulmonary veins – to the heart – to the body</a:t>
            </a:r>
          </a:p>
        </p:txBody>
      </p:sp>
    </p:spTree>
    <p:extLst>
      <p:ext uri="{BB962C8B-B14F-4D97-AF65-F5344CB8AC3E}">
        <p14:creationId xmlns:p14="http://schemas.microsoft.com/office/powerpoint/2010/main" val="2994610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A78A-F53E-F360-84BB-D74826EE4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latin typeface="IBM Plex Mono Light" panose="020B0409050203000203" pitchFamily="49" charset="0"/>
              </a:rPr>
              <a:t>Gases – partial pressure and exchange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050562-4FBC-F2E6-8992-89957A0AFDBF}"/>
              </a:ext>
            </a:extLst>
          </p:cNvPr>
          <p:cNvSpPr txBox="1"/>
          <p:nvPr/>
        </p:nvSpPr>
        <p:spPr>
          <a:xfrm>
            <a:off x="838198" y="1696955"/>
            <a:ext cx="940869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200" b="1" dirty="0">
                <a:latin typeface="IBM Plex Sans Light" panose="020B0403050203000203" pitchFamily="34" charset="0"/>
              </a:rPr>
              <a:t>Atmospheric air </a:t>
            </a:r>
            <a:r>
              <a:rPr lang="en-GB" sz="2200" dirty="0">
                <a:latin typeface="IBM Plex Sans Light" panose="020B0403050203000203" pitchFamily="34" charset="0"/>
              </a:rPr>
              <a:t>is a mixture of gases – each gas with its own </a:t>
            </a:r>
            <a:r>
              <a:rPr lang="en-GB" sz="2200" b="1" dirty="0">
                <a:highlight>
                  <a:srgbClr val="E9F4FD"/>
                </a:highlight>
                <a:latin typeface="IBM Plex Sans Light" panose="020B0403050203000203" pitchFamily="34" charset="0"/>
              </a:rPr>
              <a:t>partial pressure</a:t>
            </a:r>
            <a:r>
              <a:rPr lang="en-GB" sz="2200" dirty="0">
                <a:highlight>
                  <a:srgbClr val="E9F4FD"/>
                </a:highlight>
                <a:latin typeface="IBM Plex Sans Light" panose="020B0403050203000203" pitchFamily="34" charset="0"/>
              </a:rPr>
              <a:t> </a:t>
            </a:r>
            <a:r>
              <a:rPr lang="en-GB" sz="2200" dirty="0">
                <a:latin typeface="IBM Plex Sans Light" panose="020B0403050203000203" pitchFamily="34" charset="0"/>
              </a:rPr>
              <a:t>contributes to the total atmospheric pressure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200" b="1" dirty="0">
                <a:latin typeface="IBM Plex Sans Light" panose="020B0403050203000203" pitchFamily="34" charset="0"/>
              </a:rPr>
              <a:t>Alveolar air </a:t>
            </a:r>
            <a:r>
              <a:rPr lang="en-GB" sz="2200" dirty="0">
                <a:latin typeface="IBM Plex Sans Light" panose="020B0403050203000203" pitchFamily="34" charset="0"/>
              </a:rPr>
              <a:t>differs from atmospheric air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latin typeface="IBM Plex Sans Light" panose="020B0403050203000203" pitchFamily="34" charset="0"/>
              </a:rPr>
              <a:t>The </a:t>
            </a:r>
            <a:r>
              <a:rPr lang="en-GB" sz="2200" b="1" dirty="0">
                <a:latin typeface="IBM Plex Sans Light" panose="020B0403050203000203" pitchFamily="34" charset="0"/>
              </a:rPr>
              <a:t>gas exchange </a:t>
            </a:r>
            <a:r>
              <a:rPr lang="en-GB" sz="2200" dirty="0">
                <a:latin typeface="IBM Plex Sans Light" panose="020B0403050203000203" pitchFamily="34" charset="0"/>
              </a:rPr>
              <a:t>occurs between the alveolar air and the blood in capillaries by </a:t>
            </a:r>
            <a:r>
              <a:rPr lang="en-GB" sz="2200" b="1" dirty="0">
                <a:latin typeface="IBM Plex Sans Light" panose="020B0403050203000203" pitchFamily="34" charset="0"/>
              </a:rPr>
              <a:t>diffusion</a:t>
            </a:r>
            <a:r>
              <a:rPr lang="en-GB" sz="2200" dirty="0">
                <a:latin typeface="IBM Plex Sans Light" panose="020B0403050203000203" pitchFamily="34" charset="0"/>
              </a:rPr>
              <a:t> – the flow down their </a:t>
            </a:r>
            <a:r>
              <a:rPr lang="en-GB" sz="2200" b="1" dirty="0">
                <a:latin typeface="IBM Plex Sans Light" panose="020B0403050203000203" pitchFamily="34" charset="0"/>
              </a:rPr>
              <a:t>concentration gradient </a:t>
            </a:r>
            <a:r>
              <a:rPr lang="en-GB" sz="2200" dirty="0">
                <a:latin typeface="IBM Plex Sans Light" panose="020B0403050203000203" pitchFamily="34" charset="0"/>
              </a:rPr>
              <a:t>or </a:t>
            </a:r>
            <a:r>
              <a:rPr lang="en-GB" sz="2200" b="1" dirty="0">
                <a:latin typeface="IBM Plex Sans Light" panose="020B0403050203000203" pitchFamily="34" charset="0"/>
              </a:rPr>
              <a:t>partial pressure gradient</a:t>
            </a:r>
            <a:endParaRPr lang="en-GB" sz="2200" dirty="0">
              <a:latin typeface="IBM Plex Sans Light" panose="020B0403050203000203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latin typeface="IBM Plex Sans Light" panose="020B0403050203000203" pitchFamily="34" charset="0"/>
              </a:rPr>
              <a:t>The composition of alveolar air is closely monitored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latin typeface="IBM Plex Sans Light" panose="020B0403050203000203" pitchFamily="34" charset="0"/>
              </a:rPr>
              <a:t>Gas exchange depends on: 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b="1" dirty="0">
                <a:highlight>
                  <a:srgbClr val="E9F4FD"/>
                </a:highlight>
                <a:latin typeface="IBM Plex Sans Light" panose="020B0403050203000203" pitchFamily="34" charset="0"/>
              </a:rPr>
              <a:t>The magnitude of partial pressure gradient</a:t>
            </a:r>
            <a:r>
              <a:rPr lang="en-GB" sz="2000" b="1" dirty="0">
                <a:latin typeface="IBM Plex Sans Light" panose="020B0403050203000203" pitchFamily="34" charset="0"/>
              </a:rPr>
              <a:t> </a:t>
            </a:r>
            <a:r>
              <a:rPr lang="en-GB" sz="2000" dirty="0">
                <a:latin typeface="IBM Plex Sans Light" panose="020B0403050203000203" pitchFamily="34" charset="0"/>
              </a:rPr>
              <a:t>(influenced also by altitude)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b="1" dirty="0">
                <a:highlight>
                  <a:srgbClr val="E9F4FD"/>
                </a:highlight>
                <a:latin typeface="IBM Plex Sans Light" panose="020B0403050203000203" pitchFamily="34" charset="0"/>
              </a:rPr>
              <a:t>Solubility</a:t>
            </a:r>
            <a:r>
              <a:rPr lang="en-GB" sz="2000" b="1" dirty="0">
                <a:latin typeface="IBM Plex Sans Light" panose="020B0403050203000203" pitchFamily="34" charset="0"/>
              </a:rPr>
              <a:t> </a:t>
            </a:r>
            <a:r>
              <a:rPr lang="en-GB" sz="2000" dirty="0">
                <a:latin typeface="IBM Plex Sans Light" panose="020B0403050203000203" pitchFamily="34" charset="0"/>
              </a:rPr>
              <a:t>(nitrogen is plentiful in the air but does not diffuse into the blood)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b="1" dirty="0">
                <a:highlight>
                  <a:srgbClr val="E9F4FD"/>
                </a:highlight>
                <a:latin typeface="IBM Plex Sans Light" panose="020B0403050203000203" pitchFamily="34" charset="0"/>
              </a:rPr>
              <a:t>Thickness</a:t>
            </a:r>
            <a:r>
              <a:rPr lang="en-GB" sz="2000" dirty="0">
                <a:latin typeface="IBM Plex Sans Light" panose="020B0403050203000203" pitchFamily="34" charset="0"/>
              </a:rPr>
              <a:t> of the pulmonary membrane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13BB3D-C27B-DB7A-8516-446A3DB89DF7}"/>
              </a:ext>
            </a:extLst>
          </p:cNvPr>
          <p:cNvSpPr txBox="1"/>
          <p:nvPr/>
        </p:nvSpPr>
        <p:spPr>
          <a:xfrm>
            <a:off x="10246895" y="-759322"/>
            <a:ext cx="157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0" i="0" spc="300">
                <a:solidFill>
                  <a:srgbClr val="21242C"/>
                </a:solidFill>
                <a:effectLst/>
                <a:latin typeface="IBM Plex Mono" panose="020B0604020202020204" pitchFamily="49" charset="-18"/>
              </a:rPr>
              <a:t>PV=</a:t>
            </a:r>
            <a:r>
              <a:rPr lang="en-GB" sz="2400" spc="300" err="1">
                <a:solidFill>
                  <a:srgbClr val="21242C"/>
                </a:solidFill>
                <a:latin typeface="IBM Plex Mono" panose="020B0604020202020204" pitchFamily="49" charset="-18"/>
              </a:rPr>
              <a:t>n</a:t>
            </a:r>
            <a:r>
              <a:rPr lang="en-GB" sz="2400" b="0" i="0" spc="300" err="1">
                <a:solidFill>
                  <a:srgbClr val="21242C"/>
                </a:solidFill>
                <a:effectLst/>
                <a:latin typeface="IBM Plex Mono" panose="020B0604020202020204" pitchFamily="49" charset="-18"/>
              </a:rPr>
              <a:t>RT</a:t>
            </a:r>
            <a:endParaRPr lang="en-GB" sz="2400" spc="300">
              <a:latin typeface="IBM Plex Mono" panose="020B0604020202020204" pitchFamily="49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85542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2575</Words>
  <Application>Microsoft Office PowerPoint</Application>
  <PresentationFormat>Widescreen</PresentationFormat>
  <Paragraphs>294</Paragraphs>
  <Slides>35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Calibri Light</vt:lpstr>
      <vt:lpstr>IBM Plex Mono</vt:lpstr>
      <vt:lpstr>IBM Plex Mono Light</vt:lpstr>
      <vt:lpstr>IBM Plex Sans Light</vt:lpstr>
      <vt:lpstr>Times New Roman</vt:lpstr>
      <vt:lpstr>Wingdings</vt:lpstr>
      <vt:lpstr>Motiv systému Office</vt:lpstr>
      <vt:lpstr>Respiratory system</vt:lpstr>
      <vt:lpstr>Respiration</vt:lpstr>
      <vt:lpstr>External respiration</vt:lpstr>
      <vt:lpstr>Pulmonary ventilation</vt:lpstr>
      <vt:lpstr>Pulmonary ventilation</vt:lpstr>
      <vt:lpstr>Respiration</vt:lpstr>
      <vt:lpstr>Pulmonary ventilation</vt:lpstr>
      <vt:lpstr>Pulmonary diffusion</vt:lpstr>
      <vt:lpstr>Gases – partial pressure and exchange</vt:lpstr>
      <vt:lpstr>KEY POINTS – Pulmonary diffusion</vt:lpstr>
      <vt:lpstr>Po2 AND Pco2 IN BLOOD</vt:lpstr>
      <vt:lpstr>Partial Pressures of Respiratory Gases  at Sea Level</vt:lpstr>
      <vt:lpstr>Oxygen Transport</vt:lpstr>
      <vt:lpstr>Carbon Dioxide Transport</vt:lpstr>
      <vt:lpstr>Vital Capacity</vt:lpstr>
      <vt:lpstr>Vital Capacity</vt:lpstr>
      <vt:lpstr>Respiration and Exercise</vt:lpstr>
      <vt:lpstr>Signals for Ventilation Increase</vt:lpstr>
      <vt:lpstr>Pulmonary Ventilation Control</vt:lpstr>
      <vt:lpstr>Signals for Ventilation Increase</vt:lpstr>
      <vt:lpstr>A) Breathing frequency (BF) or Respiratory Rate (RR)</vt:lpstr>
      <vt:lpstr>B) Tidal volume (TV)</vt:lpstr>
      <vt:lpstr>C) Pulmonary ventilation (Minute Ventilation)</vt:lpstr>
      <vt:lpstr>Ventilatory Response to Exercise</vt:lpstr>
      <vt:lpstr>Breathing Terminology</vt:lpstr>
      <vt:lpstr>D) Ventilatory Equivalent for Oxygen</vt:lpstr>
      <vt:lpstr>E) Ventilatory Breakpoint</vt:lpstr>
      <vt:lpstr>F) Anaerobic Threshold</vt:lpstr>
      <vt:lpstr>F) Anaerobic Threshold</vt:lpstr>
      <vt:lpstr>Ventilatory Breakpoint, Anaerobic Threshold</vt:lpstr>
      <vt:lpstr>VO2 Adaptations to Training</vt:lpstr>
      <vt:lpstr>Factors Affecting VO2max</vt:lpstr>
      <vt:lpstr>Responses to Exercise – Overview</vt:lpstr>
      <vt:lpstr>Adaptations to Training – Overview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Tereza Brůžová</dc:creator>
  <cp:lastModifiedBy>Tereza Brůžová</cp:lastModifiedBy>
  <cp:revision>2</cp:revision>
  <dcterms:created xsi:type="dcterms:W3CDTF">2023-03-12T08:46:22Z</dcterms:created>
  <dcterms:modified xsi:type="dcterms:W3CDTF">2023-03-12T23:38:30Z</dcterms:modified>
</cp:coreProperties>
</file>