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6" r:id="rId6"/>
    <p:sldId id="261" r:id="rId7"/>
    <p:sldId id="262" r:id="rId8"/>
    <p:sldId id="268" r:id="rId9"/>
    <p:sldId id="267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9" r:id="rId19"/>
    <p:sldId id="263" r:id="rId20"/>
    <p:sldId id="264" r:id="rId21"/>
    <p:sldId id="265" r:id="rId22"/>
  </p:sldIdLst>
  <p:sldSz cx="12192000" cy="6858000"/>
  <p:notesSz cx="6858000" cy="9144000"/>
  <p:embeddedFontLst>
    <p:embeddedFont>
      <p:font typeface="Gill Sans" panose="020B0604020202020204" charset="0"/>
      <p:regular r:id="rId24"/>
      <p:bold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bVKw9v6Zi07KvLh1WhF1sX4Y0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3c50ffa2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3c50ffa2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3c50ffa2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3c50ffa2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3c50ffa2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13c50ffa2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feb0377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feb0377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5773bb8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5773bb8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1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marL="1371600" lvl="2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marL="1828800" lvl="3" indent="-298703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marL="2286000" lvl="4" indent="-298704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body" idx="1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dt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ft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sldNum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 b="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1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body" idx="3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body" idx="4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2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3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4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sz="2000" b="0"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body" idx="2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5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2400" b="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>
            <a:spLocks noGrp="1"/>
          </p:cNvSpPr>
          <p:nvPr>
            <p:ph type="pic" idx="2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" name="Google Shape;11;p16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6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6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360093@muni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kotakova@fsps.muni.cz" TargetMode="External"/><Relationship Id="rId5" Type="http://schemas.openxmlformats.org/officeDocument/2006/relationships/hyperlink" Target="mailto:jsemsen@post.cz" TargetMode="External"/><Relationship Id="rId4" Type="http://schemas.openxmlformats.org/officeDocument/2006/relationships/hyperlink" Target="mailto:zsvobodova@fsps.muni.cz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katerina.novotna@fortistraining.cz" TargetMode="External"/><Relationship Id="rId3" Type="http://schemas.openxmlformats.org/officeDocument/2006/relationships/hyperlink" Target="mailto:jsemsen@post.cz" TargetMode="External"/><Relationship Id="rId7" Type="http://schemas.openxmlformats.org/officeDocument/2006/relationships/hyperlink" Target="mailto:info@osprtk.cz" TargetMode="External"/><Relationship Id="rId2" Type="http://schemas.openxmlformats.org/officeDocument/2006/relationships/hyperlink" Target="mailto:info@gokidsacademy.s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kopek@spsch.cz" TargetMode="External"/><Relationship Id="rId5" Type="http://schemas.openxmlformats.org/officeDocument/2006/relationships/hyperlink" Target="mailto:milan.minarcik@zs.karolinka.cz" TargetMode="External"/><Relationship Id="rId10" Type="http://schemas.openxmlformats.org/officeDocument/2006/relationships/hyperlink" Target="mailto:dovaladavid@gmail.com" TargetMode="External"/><Relationship Id="rId4" Type="http://schemas.openxmlformats.org/officeDocument/2006/relationships/hyperlink" Target="mailto:stara.marketa@gmail.com" TargetMode="External"/><Relationship Id="rId9" Type="http://schemas.openxmlformats.org/officeDocument/2006/relationships/hyperlink" Target="mailto:reditel@svchumpolec.cz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</a:pPr>
            <a:r>
              <a:rPr lang="cs-CZ" dirty="0"/>
              <a:t>N4432 PRAXE 2</a:t>
            </a:r>
            <a:endParaRPr dirty="0"/>
          </a:p>
        </p:txBody>
      </p:sp>
      <p:sp>
        <p:nvSpPr>
          <p:cNvPr id="97" name="Google Shape;97;p1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00" cy="5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72"/>
              <a:buNone/>
            </a:pPr>
            <a:r>
              <a:rPr lang="cs-CZ" dirty="0"/>
              <a:t>ÚVODNÍ SCHŮZKA 23.2.2022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4AF58-DA68-4DD3-96CA-82A506B7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PRAXE V 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7DC341-5162-4A55-92DE-58C79D6E2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F555D760-3891-4036-A007-764128BA4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65" y="1935438"/>
            <a:ext cx="11844068" cy="2598151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2D7763F-19E9-476C-9BA3-B10F5038E577}"/>
              </a:ext>
            </a:extLst>
          </p:cNvPr>
          <p:cNvSpPr/>
          <p:nvPr/>
        </p:nvSpPr>
        <p:spPr>
          <a:xfrm>
            <a:off x="239697" y="3386831"/>
            <a:ext cx="1784412" cy="441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630038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428DB-A9DD-4092-ADE4-8733FBB8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70C0F1-96B6-490E-A088-80B0A897C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C0AF023-20C0-4C0E-B413-8C8536E30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563" y="329270"/>
            <a:ext cx="8097107" cy="61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50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C0EC7-F5F2-4918-BB8F-A4D8200D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62C9A0-0723-498C-8871-4494CE5CE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846" y="2338708"/>
            <a:ext cx="11029615" cy="367830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A1BD2265-54E4-46AE-B5F8-D480B0048736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426781" y="79404"/>
            <a:ext cx="8618717" cy="6622662"/>
          </a:xfrm>
        </p:spPr>
      </p:pic>
      <p:pic>
        <p:nvPicPr>
          <p:cNvPr id="5" name="Obrázek 7">
            <a:extLst>
              <a:ext uri="{FF2B5EF4-FFF2-40B4-BE49-F238E27FC236}">
                <a16:creationId xmlns:a16="http://schemas.microsoft.com/office/drawing/2014/main" id="{98B8F862-FBC0-41A0-8F64-B299E43B0724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629073" y="311376"/>
            <a:ext cx="8416425" cy="6467220"/>
          </a:xfrm>
        </p:spPr>
      </p:pic>
    </p:spTree>
    <p:extLst>
      <p:ext uri="{BB962C8B-B14F-4D97-AF65-F5344CB8AC3E}">
        <p14:creationId xmlns:p14="http://schemas.microsoft.com/office/powerpoint/2010/main" val="2103800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13474-AE0F-4880-AF40-603F98B0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DD164C-17DD-49E1-8003-BC4761835A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9CE3676D-0AC6-4C15-BC30-7E2914748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98" y="292964"/>
            <a:ext cx="5509798" cy="3283580"/>
          </a:xfrm>
          <a:prstGeom prst="rect">
            <a:avLst/>
          </a:prstGeom>
        </p:spPr>
      </p:pic>
      <p:pic>
        <p:nvPicPr>
          <p:cNvPr id="5" name="Obrázek 8">
            <a:extLst>
              <a:ext uri="{FF2B5EF4-FFF2-40B4-BE49-F238E27FC236}">
                <a16:creationId xmlns:a16="http://schemas.microsoft.com/office/drawing/2014/main" id="{E68AD451-B688-4BD3-8B2B-54C99F866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534" y="3067294"/>
            <a:ext cx="6351067" cy="349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98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DD7B1-2521-4A52-89B5-8E3EF80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4A082E-8BD7-45B3-9F74-878CE66A65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40A8A35B-F88F-4662-8350-D412ADA7D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1318304"/>
            <a:ext cx="11181914" cy="513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62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C6396-6CE6-4B6D-85E2-0D6CCE4C8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E7EAB5-BEB1-4ADD-ADF4-5D11E6AE0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10">
            <a:extLst>
              <a:ext uri="{FF2B5EF4-FFF2-40B4-BE49-F238E27FC236}">
                <a16:creationId xmlns:a16="http://schemas.microsoft.com/office/drawing/2014/main" id="{D4869B51-4ABE-4906-A544-F2CC3FF430FC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157642" y="230819"/>
            <a:ext cx="9658085" cy="6320901"/>
          </a:xfrm>
        </p:spPr>
      </p:pic>
    </p:spTree>
    <p:extLst>
      <p:ext uri="{BB962C8B-B14F-4D97-AF65-F5344CB8AC3E}">
        <p14:creationId xmlns:p14="http://schemas.microsoft.com/office/powerpoint/2010/main" val="3587896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0B8A9-66A5-46FD-BD98-62A50778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BDC399-C565-44C8-8ED9-4B314432B5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5995EA83-1039-4B81-ADD3-4ADCDFA55068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421278" y="221780"/>
            <a:ext cx="9051569" cy="6471983"/>
          </a:xfrm>
        </p:spPr>
      </p:pic>
    </p:spTree>
    <p:extLst>
      <p:ext uri="{BB962C8B-B14F-4D97-AF65-F5344CB8AC3E}">
        <p14:creationId xmlns:p14="http://schemas.microsoft.com/office/powerpoint/2010/main" val="4258939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67004-465A-4A0D-82A4-A0D8A051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0586EE-03C0-4F82-A75F-5B21E0B4D5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6">
            <a:extLst>
              <a:ext uri="{FF2B5EF4-FFF2-40B4-BE49-F238E27FC236}">
                <a16:creationId xmlns:a16="http://schemas.microsoft.com/office/drawing/2014/main" id="{B06874B1-E765-440F-A260-8A60C70C0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885" y="133165"/>
            <a:ext cx="9244527" cy="655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28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2A6E2-EE94-4C5B-B00F-04072EFB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A67E88-5A5B-48EE-9BF8-C7904EDF30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667CB36-14C7-43F7-802D-76484B425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258" y="130489"/>
            <a:ext cx="8237714" cy="663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44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/>
              <a:t>PREZENTACE REPORTU (květen)</a:t>
            </a:r>
            <a:endParaRPr dirty="0"/>
          </a:p>
        </p:txBody>
      </p:sp>
      <p:sp>
        <p:nvSpPr>
          <p:cNvPr id="139" name="Google Shape;139;p6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4614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06000" lvl="0" indent="-367468" algn="l" rtl="0">
              <a:spcBef>
                <a:spcPts val="0"/>
              </a:spcBef>
              <a:spcAft>
                <a:spcPts val="0"/>
              </a:spcAft>
              <a:buSzPts val="2624"/>
              <a:buChar char="◼"/>
            </a:pPr>
            <a:r>
              <a:rPr lang="cs-CZ" sz="2800" dirty="0"/>
              <a:t>termíny prezentace si vybere každý sám (</a:t>
            </a:r>
            <a:r>
              <a:rPr lang="cs-CZ" sz="2800" dirty="0" err="1"/>
              <a:t>IS→Praxe</a:t>
            </a:r>
            <a:r>
              <a:rPr lang="cs-CZ" sz="2800" dirty="0"/>
              <a:t> →zkušební termíny) – pátek 12.5. 10:30-13:00 B11/235; úterý 16.5. 13:00-15:30 E34/225; čtvrtek 18.5. 9:30-12:00 E34/225. </a:t>
            </a:r>
            <a:endParaRPr sz="2400" dirty="0"/>
          </a:p>
          <a:p>
            <a:pPr marL="306000" lvl="0" indent="-367468" algn="l" rtl="0">
              <a:spcBef>
                <a:spcPts val="1040"/>
              </a:spcBef>
              <a:spcAft>
                <a:spcPts val="0"/>
              </a:spcAft>
              <a:buSzPts val="2624"/>
              <a:buChar char="◼"/>
            </a:pPr>
            <a:r>
              <a:rPr lang="cs-CZ" sz="2800" dirty="0"/>
              <a:t>kapacita míst je omezena na 8 v každém termínu</a:t>
            </a:r>
            <a:endParaRPr sz="2400" dirty="0"/>
          </a:p>
          <a:p>
            <a:pPr marL="306000" lvl="0" indent="-367468" algn="l" rtl="0">
              <a:spcBef>
                <a:spcPts val="1040"/>
              </a:spcBef>
              <a:spcAft>
                <a:spcPts val="0"/>
              </a:spcAft>
              <a:buSzPts val="2624"/>
              <a:buChar char="◼"/>
            </a:pPr>
            <a:r>
              <a:rPr lang="cs-CZ" sz="2800" dirty="0"/>
              <a:t>délka prezentace max. 10 minut, spíše 7 minut + diskuze cca 5 minut</a:t>
            </a:r>
            <a:endParaRPr sz="2400" dirty="0"/>
          </a:p>
          <a:p>
            <a:pPr marL="306000" lvl="0" indent="-329368" algn="l" rtl="0">
              <a:spcBef>
                <a:spcPts val="1040"/>
              </a:spcBef>
              <a:spcAft>
                <a:spcPts val="0"/>
              </a:spcAft>
              <a:buSzPts val="2024"/>
              <a:buChar char="◼"/>
            </a:pPr>
            <a:r>
              <a:rPr lang="cs-CZ" sz="2800" dirty="0"/>
              <a:t>Report by měl obsahovat: vše o místě praxe – kde, jak často, co bylo náplní, zhodnocení z pohledu obsahu/didaktiky/doporučení.</a:t>
            </a:r>
            <a:endParaRPr sz="2600" dirty="0"/>
          </a:p>
          <a:p>
            <a:pPr marL="306000" lvl="0" indent="-200844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3c50ffa22_0_1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OBSAH PRAXE</a:t>
            </a:r>
            <a:endParaRPr/>
          </a:p>
        </p:txBody>
      </p:sp>
      <p:sp>
        <p:nvSpPr>
          <p:cNvPr id="103" name="Google Shape;103;g113c50ffa22_0_11"/>
          <p:cNvSpPr txBox="1">
            <a:spLocks noGrp="1"/>
          </p:cNvSpPr>
          <p:nvPr>
            <p:ph type="body" idx="1"/>
          </p:nvPr>
        </p:nvSpPr>
        <p:spPr>
          <a:xfrm>
            <a:off x="739675" y="2180500"/>
            <a:ext cx="10871100" cy="3678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práce se specifickými skupinami (3 oblasti) </a:t>
            </a:r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naplnění agendy PRAXE</a:t>
            </a:r>
            <a:endParaRPr sz="3400" dirty="0"/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průběžná konzultace s garantem praxí - Mgr. Marie Crhová, </a:t>
            </a:r>
            <a:r>
              <a:rPr lang="cs-CZ" sz="3400" u="sng" dirty="0">
                <a:solidFill>
                  <a:schemeClr val="hlink"/>
                </a:solidFill>
                <a:hlinkClick r:id="rId3"/>
              </a:rPr>
              <a:t>409415@mail.muni.cz</a:t>
            </a:r>
            <a:r>
              <a:rPr lang="cs-CZ" sz="3400" dirty="0"/>
              <a:t>, 607668665</a:t>
            </a:r>
            <a:endParaRPr sz="3400" dirty="0"/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závěrečná prezentace a diskuze ve skupině (květen)</a:t>
            </a:r>
            <a:endParaRPr sz="3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5773bb887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Shrnutí na závěr</a:t>
            </a:r>
            <a:endParaRPr/>
          </a:p>
        </p:txBody>
      </p:sp>
      <p:sp>
        <p:nvSpPr>
          <p:cNvPr id="145" name="Google Shape;145;g115773bb887_0_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500" cy="4433368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Práce se specifickými skupinami (3 oblasti) - 8-15hod, 6x smlouvy, dokumenty do IS – PRAXE – ÚKOLY!</a:t>
            </a:r>
          </a:p>
          <a:p>
            <a:pPr indent="-435356">
              <a:spcBef>
                <a:spcPts val="0"/>
              </a:spcBef>
              <a:buSzPts val="3256"/>
              <a:buFont typeface="Noto Sans Symbols"/>
              <a:buAutoNum type="arabicParenR"/>
            </a:pPr>
            <a:r>
              <a:rPr lang="cs-CZ" sz="3400" dirty="0"/>
              <a:t>Vložení reportů do IS - PRAXE – ÚKOLY!</a:t>
            </a:r>
            <a:endParaRPr sz="3400" dirty="0"/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Průběžná konzultace s garantem praxí - Mgr. Marie Crhová, </a:t>
            </a:r>
            <a:r>
              <a:rPr lang="cs-CZ" sz="3400" u="sng" dirty="0">
                <a:solidFill>
                  <a:schemeClr val="hlink"/>
                </a:solidFill>
                <a:hlinkClick r:id="rId3"/>
              </a:rPr>
              <a:t>409415@mail.muni.cz</a:t>
            </a:r>
            <a:r>
              <a:rPr lang="cs-CZ" sz="3400" dirty="0"/>
              <a:t>, 607668665</a:t>
            </a:r>
            <a:endParaRPr sz="3400" dirty="0"/>
          </a:p>
          <a:p>
            <a:pPr marL="457200" lvl="0" indent="-435356" algn="l" rtl="0">
              <a:spcBef>
                <a:spcPts val="0"/>
              </a:spcBef>
              <a:spcAft>
                <a:spcPts val="0"/>
              </a:spcAft>
              <a:buSzPts val="3256"/>
              <a:buAutoNum type="arabicParenR"/>
            </a:pPr>
            <a:r>
              <a:rPr lang="cs-CZ" sz="3400" dirty="0"/>
              <a:t>Závěrečná prezentace reportu a diskuze ve skupině (květen).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>
            <a:spLocks noGrp="1"/>
          </p:cNvSpPr>
          <p:nvPr>
            <p:ph type="title"/>
          </p:nvPr>
        </p:nvSpPr>
        <p:spPr>
          <a:xfrm>
            <a:off x="2832682" y="2730438"/>
            <a:ext cx="6526635" cy="1942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91825"/>
              </a:buClr>
              <a:buSzPts val="4000"/>
              <a:buFont typeface="Gill Sans"/>
              <a:buNone/>
            </a:pPr>
            <a:r>
              <a:rPr lang="cs-CZ" sz="4000">
                <a:solidFill>
                  <a:srgbClr val="591825"/>
                </a:solidFill>
              </a:rPr>
              <a:t>DĚKUJI ZA POZORNOST☺</a:t>
            </a:r>
            <a:br>
              <a:rPr lang="cs-CZ" sz="4000">
                <a:solidFill>
                  <a:srgbClr val="591825"/>
                </a:solidFill>
              </a:rPr>
            </a:br>
            <a:r>
              <a:rPr lang="cs-CZ" sz="4000">
                <a:solidFill>
                  <a:srgbClr val="591825"/>
                </a:solidFill>
              </a:rPr>
              <a:t>DOTAZY?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0" y="6196200"/>
            <a:ext cx="12192000" cy="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ctr" rtl="0">
              <a:spcBef>
                <a:spcPts val="360"/>
              </a:spcBef>
              <a:spcAft>
                <a:spcPts val="600"/>
              </a:spcAft>
              <a:buNone/>
            </a:pPr>
            <a:r>
              <a:rPr lang="cs-CZ" sz="3100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rPr>
              <a:t>Mgr. Marie Crhová, </a:t>
            </a:r>
            <a:r>
              <a:rPr lang="cs-CZ" sz="3100" u="sng">
                <a:solidFill>
                  <a:srgbClr val="828282"/>
                </a:solidFill>
                <a:latin typeface="Gill Sans"/>
                <a:ea typeface="Gill Sans"/>
                <a:cs typeface="Gill Sans"/>
                <a:sym typeface="Gill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409415@mail.muni.cz</a:t>
            </a:r>
            <a:r>
              <a:rPr lang="cs-CZ" sz="3100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rPr>
              <a:t>, 607668665</a:t>
            </a: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/>
              <a:t>PRÁCE SE SPECIFICKÝMI SKUPINAMI</a:t>
            </a:r>
          </a:p>
        </p:txBody>
      </p:sp>
      <p:sp>
        <p:nvSpPr>
          <p:cNvPr id="115" name="Google Shape;115;p2"/>
          <p:cNvSpPr txBox="1">
            <a:spLocks noGrp="1"/>
          </p:cNvSpPr>
          <p:nvPr>
            <p:ph type="body" idx="1"/>
          </p:nvPr>
        </p:nvSpPr>
        <p:spPr>
          <a:xfrm>
            <a:off x="581192" y="1596980"/>
            <a:ext cx="11029615" cy="4983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06000" lvl="0" indent="-325050" algn="l" rtl="0">
              <a:spcBef>
                <a:spcPts val="1000"/>
              </a:spcBef>
              <a:spcAft>
                <a:spcPts val="0"/>
              </a:spcAft>
              <a:buSzPts val="2140"/>
              <a:buChar char="◼"/>
            </a:pPr>
            <a:r>
              <a:rPr lang="cs-CZ" sz="2400" dirty="0"/>
              <a:t>Student volí </a:t>
            </a:r>
            <a:r>
              <a:rPr lang="cs-CZ" sz="2400" b="1" dirty="0"/>
              <a:t>3 oblasti</a:t>
            </a:r>
            <a:r>
              <a:rPr lang="cs-CZ" sz="2400" dirty="0"/>
              <a:t> ((obézní) děti, onkologičtí pacienti, senioři, se specifickými potřebami-nevidomí </a:t>
            </a:r>
            <a:r>
              <a:rPr lang="cs-CZ" sz="2400" dirty="0" err="1"/>
              <a:t>Avoy</a:t>
            </a:r>
            <a:r>
              <a:rPr lang="cs-CZ" sz="2400" dirty="0"/>
              <a:t>, </a:t>
            </a:r>
            <a:r>
              <a:rPr lang="cs-CZ" sz="2400" dirty="0" err="1"/>
              <a:t>těl.postižení-plavání</a:t>
            </a:r>
            <a:r>
              <a:rPr lang="cs-CZ" sz="2400" dirty="0"/>
              <a:t>, </a:t>
            </a:r>
            <a:r>
              <a:rPr lang="cs-CZ" sz="2400" dirty="0" err="1"/>
              <a:t>paravoltiž</a:t>
            </a:r>
            <a:r>
              <a:rPr lang="cs-CZ" sz="2400" dirty="0"/>
              <a:t>). </a:t>
            </a:r>
            <a:endParaRPr sz="2400" dirty="0"/>
          </a:p>
          <a:p>
            <a:pPr marL="306000" lvl="0" indent="-325050" algn="l" rtl="0">
              <a:spcBef>
                <a:spcPts val="1000"/>
              </a:spcBef>
              <a:spcAft>
                <a:spcPts val="0"/>
              </a:spcAft>
              <a:buSzPts val="2140"/>
              <a:buChar char="◼"/>
            </a:pPr>
            <a:r>
              <a:rPr lang="cs-CZ" sz="2400" dirty="0"/>
              <a:t>Kontaktování instituce, analýza aktuálního stavu a návrh doporučení pro zlepšení-z pohledu tréninku/cvičení!, asistence a vedení tréninků. </a:t>
            </a:r>
            <a:endParaRPr sz="2400" dirty="0"/>
          </a:p>
          <a:p>
            <a:pPr marL="306000" lvl="0" indent="-325050" algn="l" rtl="0">
              <a:spcBef>
                <a:spcPts val="1000"/>
              </a:spcBef>
              <a:spcAft>
                <a:spcPts val="0"/>
              </a:spcAft>
              <a:buSzPts val="2140"/>
              <a:buChar char="◼"/>
            </a:pPr>
            <a:r>
              <a:rPr lang="cs-CZ" sz="2400" dirty="0"/>
              <a:t>Student </a:t>
            </a:r>
            <a:r>
              <a:rPr lang="cs-CZ" sz="2400" u="sng" dirty="0"/>
              <a:t>v každé instituci</a:t>
            </a:r>
            <a:r>
              <a:rPr lang="cs-CZ" sz="2400" dirty="0"/>
              <a:t> stráví </a:t>
            </a:r>
            <a:r>
              <a:rPr lang="cs-CZ" sz="2400" b="1" dirty="0"/>
              <a:t>min. 8hod max. 15hod</a:t>
            </a:r>
            <a:r>
              <a:rPr lang="cs-CZ" sz="2400" dirty="0"/>
              <a:t>. </a:t>
            </a:r>
            <a:endParaRPr sz="2400" dirty="0"/>
          </a:p>
          <a:p>
            <a:pPr marL="306000" lvl="0" indent="-325050" algn="l" rtl="0">
              <a:spcBef>
                <a:spcPts val="1000"/>
              </a:spcBef>
              <a:spcAft>
                <a:spcPts val="0"/>
              </a:spcAft>
              <a:buSzPts val="2140"/>
              <a:buChar char="◼"/>
            </a:pPr>
            <a:r>
              <a:rPr lang="cs-CZ" sz="2400" dirty="0"/>
              <a:t>Student vypracuje 1 report z praxe - prezentace na závěrečné schůzi a diskuze se spolužáky nad tématem (květen).</a:t>
            </a:r>
            <a:endParaRPr sz="2400" dirty="0"/>
          </a:p>
          <a:p>
            <a:pPr marL="306000" lvl="0" indent="-335210" algn="l" rtl="0">
              <a:spcBef>
                <a:spcPts val="1000"/>
              </a:spcBef>
              <a:spcAft>
                <a:spcPts val="0"/>
              </a:spcAft>
              <a:buSzPts val="2300"/>
              <a:buChar char="◼"/>
            </a:pPr>
            <a:r>
              <a:rPr lang="cs-CZ" sz="2400" dirty="0"/>
              <a:t>Odevzdání reportu probíhá distanční do IS – PRAXE – ÚKOLY a to do 11.5.2023!</a:t>
            </a: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3c50ffa22_0_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Souhlas s umístěním studenta na praxi a Potvrzení o absolvování praxe </a:t>
            </a:r>
            <a:endParaRPr/>
          </a:p>
        </p:txBody>
      </p:sp>
      <p:sp>
        <p:nvSpPr>
          <p:cNvPr id="121" name="Google Shape;121;g113c50ffa22_0_1"/>
          <p:cNvSpPr txBox="1">
            <a:spLocks noGrp="1"/>
          </p:cNvSpPr>
          <p:nvPr>
            <p:ph type="body" idx="1"/>
          </p:nvPr>
        </p:nvSpPr>
        <p:spPr>
          <a:xfrm>
            <a:off x="581200" y="1971550"/>
            <a:ext cx="11029500" cy="4622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800" dirty="0"/>
              <a:t>Zvolíte si instituci a domluvíte se – ideálně ze seznamu v </a:t>
            </a:r>
            <a:r>
              <a:rPr lang="cs-CZ" sz="2800" dirty="0" err="1"/>
              <a:t>IS+Prezentace</a:t>
            </a:r>
            <a:r>
              <a:rPr lang="cs-CZ" sz="2800" dirty="0"/>
              <a:t>, pokud mimo, tak nechat podepsat </a:t>
            </a:r>
            <a:r>
              <a:rPr lang="cs-CZ" sz="2800" b="1" dirty="0"/>
              <a:t>Smlouvu o zajištění spolupráce při realizaci praxe studentů </a:t>
            </a:r>
            <a:r>
              <a:rPr lang="cs-CZ" sz="2800" dirty="0"/>
              <a:t>– IS (řešíte s garantem praxí).</a:t>
            </a:r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800" dirty="0"/>
              <a:t>Před nástupem na praxi si necháte podepsat </a:t>
            </a:r>
            <a:r>
              <a:rPr lang="cs-CZ" sz="2800" b="1" dirty="0"/>
              <a:t>Souhlas s umístěním na praxi </a:t>
            </a:r>
            <a:r>
              <a:rPr lang="cs-CZ" sz="2800" dirty="0"/>
              <a:t>– IS. Formulář potvrzuje Poskytovatel praxe. </a:t>
            </a:r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800" dirty="0"/>
              <a:t>V IS – PRAXE </a:t>
            </a:r>
            <a:r>
              <a:rPr lang="cs-CZ" sz="2800" b="1" dirty="0"/>
              <a:t>založíte svou praxi za každou instituci (3x)</a:t>
            </a:r>
            <a:r>
              <a:rPr lang="cs-CZ" sz="2800" dirty="0"/>
              <a:t>. V případě nutnosti využijte Nápovědu v IS.</a:t>
            </a:r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800" dirty="0"/>
              <a:t>Aktivně se podílíte na asistenci a vedení tréninků.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8F4A0-FD5C-42F4-AD4D-3603A5B95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F23106-191C-4342-9F89-D4A03100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2180496"/>
            <a:ext cx="11029615" cy="4430166"/>
          </a:xfrm>
        </p:spPr>
        <p:txBody>
          <a:bodyPr>
            <a:noAutofit/>
          </a:bodyPr>
          <a:lstStyle/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13445"/>
              <a:buFont typeface="Wingdings" panose="05000000000000000000" pitchFamily="2" charset="2"/>
              <a:buChar char="§"/>
            </a:pPr>
            <a:r>
              <a:rPr lang="cs-CZ" sz="2200" dirty="0"/>
              <a:t>Po odchození praxe si necháte vyplnit a podepsat </a:t>
            </a:r>
            <a:r>
              <a:rPr lang="cs-CZ" sz="2200" b="1" dirty="0"/>
              <a:t>Potvrzení o absolvování praxe</a:t>
            </a:r>
            <a:r>
              <a:rPr lang="cs-CZ" sz="2200" dirty="0"/>
              <a:t>. Formulář studentovi potvrdí školitel daného zařízení či sportovního klubu = vedoucí trenér nebo jiná pověřená osoba. </a:t>
            </a:r>
          </a:p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07394"/>
              <a:buFont typeface="Wingdings" panose="05000000000000000000" pitchFamily="2" charset="2"/>
              <a:buChar char="§"/>
            </a:pPr>
            <a:r>
              <a:rPr lang="cs-CZ" sz="2200" dirty="0"/>
              <a:t>Report vložíte do IS – PRAXE - úkoly!</a:t>
            </a:r>
          </a:p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07394"/>
              <a:buFont typeface="Wingdings" panose="05000000000000000000" pitchFamily="2" charset="2"/>
              <a:buChar char="§"/>
            </a:pPr>
            <a:r>
              <a:rPr lang="cs-CZ" sz="2200" dirty="0"/>
              <a:t>Jeden vybraný report odprezentujete spolužákům.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ct val="92000"/>
              <a:buNone/>
            </a:pPr>
            <a:endParaRPr lang="cs-CZ" sz="2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ct val="92000"/>
              <a:buNone/>
            </a:pPr>
            <a:r>
              <a:rPr lang="cs-CZ" sz="2200" dirty="0"/>
              <a:t>Student musí nejpozději do 11.5.2023 nahrát do IS - PRAXE – ÚKOLY:</a:t>
            </a:r>
          </a:p>
          <a:p>
            <a:pPr marL="514350" lvl="0" indent="-514350" algn="l" rtl="0">
              <a:spcBef>
                <a:spcPts val="1200"/>
              </a:spcBef>
              <a:spcAft>
                <a:spcPts val="0"/>
              </a:spcAft>
              <a:buSzPct val="92000"/>
              <a:buAutoNum type="arabicParenR"/>
            </a:pPr>
            <a:r>
              <a:rPr lang="cs-CZ" sz="2200" dirty="0"/>
              <a:t>Úkol č. 1: Report – 3x</a:t>
            </a:r>
          </a:p>
          <a:p>
            <a:pPr marL="514350" lvl="0" indent="-514350" algn="l" rtl="0">
              <a:spcBef>
                <a:spcPts val="1200"/>
              </a:spcBef>
              <a:spcAft>
                <a:spcPts val="600"/>
              </a:spcAft>
              <a:buSzPct val="92000"/>
              <a:buAutoNum type="arabicParenR"/>
            </a:pPr>
            <a:r>
              <a:rPr lang="cs-CZ" sz="2200" dirty="0"/>
              <a:t>Úkol č. 2: „Souhlas s umístěním studenta na praxi“ a „Potvrzení o absolvování praxe“ – 3x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296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/>
              <a:t>Možnosti oblastí-kam můžu jít? </a:t>
            </a:r>
            <a:endParaRPr/>
          </a:p>
        </p:txBody>
      </p:sp>
      <p:sp>
        <p:nvSpPr>
          <p:cNvPr id="127" name="Google Shape;127;p4"/>
          <p:cNvSpPr txBox="1">
            <a:spLocks noGrp="1"/>
          </p:cNvSpPr>
          <p:nvPr>
            <p:ph type="body" idx="1"/>
          </p:nvPr>
        </p:nvSpPr>
        <p:spPr>
          <a:xfrm>
            <a:off x="581200" y="1798200"/>
            <a:ext cx="11029500" cy="48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sz="2300" b="1" dirty="0"/>
              <a:t>1) Obézní děti – asistence a vedení tréninku obézních dětí </a:t>
            </a:r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Bc. Kateřina Strašilová, </a:t>
            </a:r>
            <a:r>
              <a:rPr lang="cs-CZ" sz="2300" u="sng" dirty="0">
                <a:solidFill>
                  <a:schemeClr val="hlink"/>
                </a:solidFill>
                <a:hlinkClick r:id="rId3"/>
              </a:rPr>
              <a:t>360093@muni.cz</a:t>
            </a:r>
            <a:r>
              <a:rPr lang="cs-CZ" sz="2300" dirty="0"/>
              <a:t>,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2860"/>
              <a:buNone/>
            </a:pPr>
            <a:r>
              <a:rPr lang="cs-CZ" sz="2300" b="1" dirty="0"/>
              <a:t>2) Onkologičtí pacienti – asistence a vedení tréninku pacientů </a:t>
            </a:r>
            <a:endParaRPr sz="2300" b="1" dirty="0"/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Zora Svobodová, Ph.D., </a:t>
            </a:r>
            <a:r>
              <a:rPr lang="cs-CZ" sz="2300" u="sng" dirty="0">
                <a:solidFill>
                  <a:schemeClr val="hlink"/>
                </a:solidFill>
                <a:hlinkClick r:id="rId4"/>
              </a:rPr>
              <a:t>zsvobodova@fsps.muni.cz</a:t>
            </a:r>
            <a:r>
              <a:rPr lang="cs-CZ" sz="2300" dirty="0"/>
              <a:t>,</a:t>
            </a:r>
            <a:endParaRPr sz="23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sz="2300" b="1" dirty="0"/>
              <a:t>3) Senioři – asistence a vedení tréninku seniorů</a:t>
            </a:r>
            <a:endParaRPr sz="2300" b="1" dirty="0"/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Lenka Svobodová, Ph.D., </a:t>
            </a:r>
            <a:r>
              <a:rPr lang="cs-CZ" sz="2300" u="sng" dirty="0">
                <a:solidFill>
                  <a:schemeClr val="hlink"/>
                </a:solidFill>
                <a:hlinkClick r:id="rId5"/>
              </a:rPr>
              <a:t>jsemsen@post.cz</a:t>
            </a:r>
            <a:r>
              <a:rPr lang="cs-CZ" sz="2300" u="sng" dirty="0">
                <a:solidFill>
                  <a:schemeClr val="hlink"/>
                </a:solidFill>
              </a:rPr>
              <a:t>,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2860"/>
              <a:buNone/>
            </a:pPr>
            <a:r>
              <a:rPr lang="cs-CZ" sz="2300" b="1" dirty="0"/>
              <a:t>4) Specifická skupina – asistence a vedení tréninku lidí se specifickými potřebami</a:t>
            </a:r>
            <a:r>
              <a:rPr lang="cs-CZ" sz="2300" dirty="0"/>
              <a:t> (nevidomí, mentálně či tělesně postižení aj.) ve spolupráci s Mgr. Alenou Skotákovou, Ph.D (</a:t>
            </a:r>
            <a:r>
              <a:rPr lang="cs-CZ" sz="2300" dirty="0">
                <a:hlinkClick r:id="rId6"/>
              </a:rPr>
              <a:t>skotakova@fsps.muni.cz</a:t>
            </a:r>
            <a:r>
              <a:rPr lang="cs-CZ" sz="2300" dirty="0"/>
              <a:t>).</a:t>
            </a:r>
            <a:endParaRPr sz="2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13c50ffa22_0_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4) Specifická skupina – asistence a vedení tréninku lidí se specifickými potřebami</a:t>
            </a:r>
            <a:endParaRPr/>
          </a:p>
        </p:txBody>
      </p:sp>
      <p:sp>
        <p:nvSpPr>
          <p:cNvPr id="133" name="Google Shape;133;g113c50ffa22_0_6"/>
          <p:cNvSpPr txBox="1">
            <a:spLocks noGrp="1"/>
          </p:cNvSpPr>
          <p:nvPr>
            <p:ph type="body" idx="1"/>
          </p:nvPr>
        </p:nvSpPr>
        <p:spPr>
          <a:xfrm>
            <a:off x="504675" y="2024400"/>
            <a:ext cx="11029500" cy="4624975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indent="-342900">
              <a:lnSpc>
                <a:spcPct val="80000"/>
              </a:lnSpc>
              <a:buSzPts val="1018"/>
              <a:buFont typeface="Wingdings" panose="05000000000000000000" pitchFamily="2" charset="2"/>
              <a:buChar char="§"/>
            </a:pPr>
            <a:r>
              <a:rPr lang="cs-CZ" sz="2065" b="1" dirty="0"/>
              <a:t>Fotbal nevidomých – AVOY Brno - stínování a vedení části tréninkové jednotky</a:t>
            </a:r>
            <a:endParaRPr sz="2065" b="1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 dirty="0"/>
              <a:t>Kontakt: Jitka </a:t>
            </a:r>
            <a:r>
              <a:rPr lang="cs-CZ" sz="2065" dirty="0" err="1"/>
              <a:t>Graclíková</a:t>
            </a:r>
            <a:r>
              <a:rPr lang="cs-CZ" sz="2065" dirty="0"/>
              <a:t> - graclikova@teiresias.muni.cz</a:t>
            </a:r>
            <a:endParaRPr sz="2065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endParaRPr sz="2065" dirty="0"/>
          </a:p>
          <a:p>
            <a:pPr marL="34290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Font typeface="Wingdings" panose="05000000000000000000" pitchFamily="2" charset="2"/>
              <a:buChar char="§"/>
            </a:pPr>
            <a:r>
              <a:rPr lang="cs-CZ" sz="2065" b="1" dirty="0"/>
              <a:t>Plavání osob s tělesným postižením Bb kontakt - asistence </a:t>
            </a:r>
            <a:endParaRPr sz="2065" b="1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 dirty="0"/>
              <a:t>Kontakt: Jan Sommer - sommer@sk-kb.cz, telefon 724 372773</a:t>
            </a:r>
            <a:endParaRPr sz="2065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 dirty="0"/>
              <a:t>Čas je na osobní domluvě, mají více možností.</a:t>
            </a:r>
            <a:endParaRPr sz="2065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endParaRPr sz="2065" dirty="0"/>
          </a:p>
          <a:p>
            <a:pPr marL="34290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Font typeface="Wingdings" panose="05000000000000000000" pitchFamily="2" charset="2"/>
              <a:buChar char="§"/>
            </a:pPr>
            <a:r>
              <a:rPr lang="cs-CZ" sz="2065" b="1" dirty="0" err="1"/>
              <a:t>Paravoltiž</a:t>
            </a:r>
            <a:r>
              <a:rPr lang="cs-CZ" sz="2065" b="1" dirty="0"/>
              <a:t> (gymnastika na koni) – převážně děti s mentálním postižením</a:t>
            </a:r>
            <a:endParaRPr sz="2065" b="1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018"/>
              <a:buNone/>
            </a:pPr>
            <a:r>
              <a:rPr lang="cs-CZ" sz="2065" dirty="0"/>
              <a:t>Kontakt:  Jana Sklenaříková - sklinka.j@seznam.cz, telefon 777946327</a:t>
            </a:r>
            <a:endParaRPr sz="2065" dirty="0"/>
          </a:p>
          <a:p>
            <a:pPr marL="0" lvl="0" indent="0" algn="l" rtl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ts val="1018"/>
              <a:buNone/>
            </a:pPr>
            <a:endParaRPr sz="206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22D2-D846-4DF4-94ED-3FFD84AE7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NEBO?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EC4C7FB-E4B8-4525-9A2C-ACA9EE80D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46302"/>
              </p:ext>
            </p:extLst>
          </p:nvPr>
        </p:nvGraphicFramePr>
        <p:xfrm>
          <a:off x="472951" y="1929302"/>
          <a:ext cx="11246097" cy="2749874"/>
        </p:xfrm>
        <a:graphic>
          <a:graphicData uri="http://schemas.openxmlformats.org/drawingml/2006/table">
            <a:tbl>
              <a:tblPr/>
              <a:tblGrid>
                <a:gridCol w="3969802">
                  <a:extLst>
                    <a:ext uri="{9D8B030D-6E8A-4147-A177-3AD203B41FA5}">
                      <a16:colId xmlns:a16="http://schemas.microsoft.com/office/drawing/2014/main" val="3900164646"/>
                    </a:ext>
                  </a:extLst>
                </a:gridCol>
                <a:gridCol w="1849224">
                  <a:extLst>
                    <a:ext uri="{9D8B030D-6E8A-4147-A177-3AD203B41FA5}">
                      <a16:colId xmlns:a16="http://schemas.microsoft.com/office/drawing/2014/main" val="448707479"/>
                    </a:ext>
                  </a:extLst>
                </a:gridCol>
                <a:gridCol w="723610">
                  <a:extLst>
                    <a:ext uri="{9D8B030D-6E8A-4147-A177-3AD203B41FA5}">
                      <a16:colId xmlns:a16="http://schemas.microsoft.com/office/drawing/2014/main" val="2529590862"/>
                    </a:ext>
                  </a:extLst>
                </a:gridCol>
                <a:gridCol w="1916225">
                  <a:extLst>
                    <a:ext uri="{9D8B030D-6E8A-4147-A177-3AD203B41FA5}">
                      <a16:colId xmlns:a16="http://schemas.microsoft.com/office/drawing/2014/main" val="831662719"/>
                    </a:ext>
                  </a:extLst>
                </a:gridCol>
                <a:gridCol w="2787236">
                  <a:extLst>
                    <a:ext uri="{9D8B030D-6E8A-4147-A177-3AD203B41FA5}">
                      <a16:colId xmlns:a16="http://schemas.microsoft.com/office/drawing/2014/main" val="3591082369"/>
                    </a:ext>
                  </a:extLst>
                </a:gridCol>
              </a:tblGrid>
              <a:tr h="2499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poskytovatel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Město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IČO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osoba -poskytovatel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kontakt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163023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GoKids</a:t>
                      </a:r>
                      <a:r>
                        <a:rPr lang="cs-CZ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9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Academy</a:t>
                      </a:r>
                      <a:endParaRPr lang="cs-CZ" sz="900" b="0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Pezinok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52568229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Juraj Miškovský</a:t>
                      </a:r>
                      <a:endParaRPr lang="cs-CZ" sz="900" b="0" i="0" u="none" strike="noStrike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info@gokidsacademy.sk</a:t>
                      </a:r>
                      <a:endParaRPr lang="cs-CZ" sz="8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293249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Jsemsen z.s.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Popůvky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09925864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Mgr.Lenka Svobodová,Ph.D.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jsemsen@post.cz</a:t>
                      </a:r>
                      <a:endParaRPr lang="cs-CZ" sz="8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229166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TJ Sokol Brno I. Dětské centrum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00557650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Markéta Stará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stara.marketa@gmail.com</a:t>
                      </a:r>
                      <a:endParaRPr lang="cs-CZ" sz="8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057099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Základní škola a Mateřská škola Karolinka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Karolinka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60990431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Milan Minarčík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milan.minarcik@zs.karolinka.cz </a:t>
                      </a:r>
                      <a:endParaRPr lang="cs-CZ" sz="11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72808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Střední průmyslová škola chemická Pardubice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Pardubice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48161179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Michal Škopek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skopek@spsch.cz</a:t>
                      </a:r>
                      <a:endParaRPr lang="cs-CZ" sz="11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24734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Občanský spolek pro podporu rozvoje tradičního karate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70435430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Martin Staníček, Václav Cetl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info@osprtk.cz </a:t>
                      </a:r>
                      <a:endParaRPr lang="cs-CZ" sz="11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685391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Fortis Training a.s.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03859517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Kateřina Novotná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katerina.novotna@fortistraining.cz</a:t>
                      </a:r>
                      <a:endParaRPr lang="cs-CZ" sz="8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533840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Středisko volného času Humpolec, U Nemocnice 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Humpolec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05243793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Miroslava Lisá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reditel@svchumpolec.cz</a:t>
                      </a:r>
                      <a:endParaRPr lang="cs-CZ" sz="1100" b="1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320867"/>
                  </a:ext>
                </a:extLst>
              </a:tr>
              <a:tr h="2777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IN MOTION Academy s.r.o.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04715161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David Dovala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sng" strike="noStrike" dirty="0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dovaladavid@gmail.com</a:t>
                      </a:r>
                      <a:endParaRPr lang="cs-CZ" sz="1100" b="1" i="0" u="sng" strike="noStrike" dirty="0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759145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F24ACF0-E08D-4383-86DF-3A8F6F93D852}"/>
              </a:ext>
            </a:extLst>
          </p:cNvPr>
          <p:cNvSpPr txBox="1"/>
          <p:nvPr/>
        </p:nvSpPr>
        <p:spPr>
          <a:xfrm>
            <a:off x="754602" y="5042517"/>
            <a:ext cx="1029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latin typeface="Gill Sans" panose="020B0604020202020204" charset="0"/>
              </a:rPr>
              <a:t>Seznam je dostupný v IS – studijní materiály.</a:t>
            </a:r>
          </a:p>
        </p:txBody>
      </p:sp>
    </p:spTree>
    <p:extLst>
      <p:ext uri="{BB962C8B-B14F-4D97-AF65-F5344CB8AC3E}">
        <p14:creationId xmlns:p14="http://schemas.microsoft.com/office/powerpoint/2010/main" val="3605553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0feb037732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SMLOUVU O ZAJIŠTĚNÍ SPOLUPRÁCE PŘI REALIZACI PRAXE STUDENTŮ</a:t>
            </a:r>
            <a:endParaRPr/>
          </a:p>
        </p:txBody>
      </p:sp>
      <p:sp>
        <p:nvSpPr>
          <p:cNvPr id="121" name="Google Shape;121;g20feb037732_0_0"/>
          <p:cNvSpPr txBox="1">
            <a:spLocks noGrp="1"/>
          </p:cNvSpPr>
          <p:nvPr>
            <p:ph type="body" idx="1"/>
          </p:nvPr>
        </p:nvSpPr>
        <p:spPr>
          <a:xfrm>
            <a:off x="581200" y="2180501"/>
            <a:ext cx="11029500" cy="423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97256" algn="l" rtl="0">
              <a:spcBef>
                <a:spcPts val="36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Stáhnout smlouvu z IS - studijní materiály.</a:t>
            </a:r>
            <a:endParaRPr sz="28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Vypsat žlutá pole.</a:t>
            </a:r>
            <a:endParaRPr sz="28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2x vytisknout.</a:t>
            </a:r>
            <a:endParaRPr sz="28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Donést do instituce k podpisu.</a:t>
            </a:r>
            <a:endParaRPr sz="28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Donést (poslat) zpět na fakultu - oba výtisky.</a:t>
            </a:r>
            <a:endParaRPr sz="2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dirty="0"/>
              <a:t>V případě zaslání poštou posílejte na:</a:t>
            </a:r>
            <a:endParaRPr sz="2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dirty="0"/>
              <a:t>Bc. Barbora Kopečková, Fakulta sportovních studií, Katedra pohybových aktivit a zdraví, Kamenice 753/5 | 625 00 Brno</a:t>
            </a:r>
            <a:endParaRPr sz="2800" dirty="0"/>
          </a:p>
          <a:p>
            <a:pPr marL="457200" lvl="0" indent="-397256" algn="l" rtl="0">
              <a:spcBef>
                <a:spcPts val="60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Fakulta zajistí podpis děkana a zaslání jednoho výtisku do instituce.</a:t>
            </a:r>
            <a:endParaRPr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1000</Words>
  <Application>Microsoft Office PowerPoint</Application>
  <PresentationFormat>Širokoúhlá obrazovka</PresentationFormat>
  <Paragraphs>119</Paragraphs>
  <Slides>21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Gill Sans</vt:lpstr>
      <vt:lpstr>Noto Sans Symbols</vt:lpstr>
      <vt:lpstr>Arial</vt:lpstr>
      <vt:lpstr>Wingdings</vt:lpstr>
      <vt:lpstr>Dividenda</vt:lpstr>
      <vt:lpstr>N4432 PRAXE 2</vt:lpstr>
      <vt:lpstr>OBSAH PRAXE</vt:lpstr>
      <vt:lpstr>PRÁCE SE SPECIFICKÝMI SKUPINAMI</vt:lpstr>
      <vt:lpstr>Souhlas s umístěním studenta na praxi a Potvrzení o absolvování praxe </vt:lpstr>
      <vt:lpstr>Prezentace aplikace PowerPoint</vt:lpstr>
      <vt:lpstr>Možnosti oblastí-kam můžu jít? </vt:lpstr>
      <vt:lpstr>4) Specifická skupina – asistence a vedení tréninku lidí se specifickými potřebami</vt:lpstr>
      <vt:lpstr>NEBO?</vt:lpstr>
      <vt:lpstr>SMLOUVU O ZAJIŠTĚNÍ SPOLUPRÁCE PŘI REALIZACI PRAXE STUDENTŮ</vt:lpstr>
      <vt:lpstr>ZALOŽENÍ PRAXE V IS</vt:lpstr>
      <vt:lpstr>VLOŽENÍ PRAXE </vt:lpstr>
      <vt:lpstr>VLOŽENÍ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REPORTU (květen)</vt:lpstr>
      <vt:lpstr>Shrnutí na závěr</vt:lpstr>
      <vt:lpstr>DĚKUJI ZA POZORNOST☺ 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N4432 PRAXE 2</dc:title>
  <dc:creator>Marie Crhová</dc:creator>
  <cp:lastModifiedBy>Marie Crhová</cp:lastModifiedBy>
  <cp:revision>41</cp:revision>
  <dcterms:created xsi:type="dcterms:W3CDTF">2021-10-13T11:45:28Z</dcterms:created>
  <dcterms:modified xsi:type="dcterms:W3CDTF">2023-02-23T11:20:35Z</dcterms:modified>
</cp:coreProperties>
</file>