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4" r:id="rId8"/>
    <p:sldId id="265" r:id="rId9"/>
    <p:sldId id="261" r:id="rId10"/>
    <p:sldId id="262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D73C1-E73D-4792-A30F-46C9F55531CA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743B1-D216-42E1-A8DD-0841F87217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4690-C756-4BD4-942E-E7F0737E24B7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6404-095B-4092-B5AE-21D78EA786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A9D7-1B35-48E8-A3E6-C6FCC42D8972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04257-752B-4351-BEC1-D019429D40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9EF6-3A09-46AF-8C76-9CCDA79A438D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93BC-5F71-447D-8591-1C6342970C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9D23-C4A1-4FA1-9305-BBBA357434DC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FD706-BF74-4074-8594-B0027F9EF6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AE6C-6C01-44C6-872C-EDA38F41AFBF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000F4-9370-4141-A9D3-5865617C4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EB8F-66C7-47D2-A448-852EC337679C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18D83-133E-47CE-A015-498585A032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779DB-AE88-4F4B-9322-570B186132A5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4FFF8-3701-40BA-83AC-DDAF7B4D4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2C33-64D8-4E0E-882C-A1D291CC459E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BAD9F-D383-4ECC-8848-A9F81D0EB7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B1173-95B9-457A-99B0-EF9391C214D3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CFB56-C30C-4A24-A65B-2AAC6A6BB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D3A9-0E0B-4456-839E-829BDF9E1E59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82BD-2C61-481D-B855-CB62B9DA8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B7A4B8-1C38-400A-AAE8-06FAA3A1A5D1}" type="datetimeFigureOut">
              <a:rPr lang="cs-CZ"/>
              <a:pPr>
                <a:defRPr/>
              </a:pPr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A05A5C-42D5-4FAB-85EF-D37B2500D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ugala@fsps.muni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3744912"/>
          </a:xfrm>
        </p:spPr>
        <p:txBody>
          <a:bodyPr/>
          <a:lstStyle/>
          <a:p>
            <a:br>
              <a:rPr lang="cs-CZ" dirty="0"/>
            </a:br>
            <a:r>
              <a:rPr lang="cs-CZ" sz="6000" b="1" dirty="0"/>
              <a:t>Didaktika sebeobrany</a:t>
            </a:r>
            <a:br>
              <a:rPr lang="cs-CZ" dirty="0"/>
            </a:br>
            <a:br>
              <a:rPr lang="cs-CZ" sz="1800" dirty="0"/>
            </a:br>
            <a:r>
              <a:rPr lang="cs-CZ" sz="2400" dirty="0" err="1"/>
              <a:t>nk</a:t>
            </a:r>
            <a:r>
              <a:rPr lang="cs-CZ" sz="2400" dirty="0"/>
              <a:t> 4723</a:t>
            </a:r>
            <a:br>
              <a:rPr lang="cs-CZ" sz="2400" dirty="0"/>
            </a:br>
            <a:br>
              <a:rPr lang="cs-CZ" sz="2400" dirty="0"/>
            </a:br>
            <a:r>
              <a:rPr lang="cs-CZ" sz="2400" dirty="0"/>
              <a:t>Jaro 2023</a:t>
            </a:r>
            <a:br>
              <a:rPr lang="cs-CZ" sz="2400" dirty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Práce s klienty,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Naplánovaný kurz </a:t>
            </a:r>
            <a:r>
              <a:rPr lang="cs-CZ" dirty="0" err="1"/>
              <a:t>vs</a:t>
            </a:r>
            <a:r>
              <a:rPr lang="cs-CZ" dirty="0"/>
              <a:t> realita,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Osobnost instruktora,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Kompetence instruktora,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83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3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3240087"/>
          </a:xfrm>
        </p:spPr>
        <p:txBody>
          <a:bodyPr/>
          <a:lstStyle/>
          <a:p>
            <a:pPr>
              <a:lnSpc>
                <a:spcPct val="150000"/>
              </a:lnSpc>
            </a:pPr>
            <a:br>
              <a:rPr lang="cs-CZ" dirty="0"/>
            </a:br>
            <a:r>
              <a:rPr lang="cs-CZ" dirty="0"/>
              <a:t>PhDr. Martin Bugala, Ph.D.</a:t>
            </a:r>
            <a:br>
              <a:rPr lang="cs-CZ" dirty="0"/>
            </a:br>
            <a:r>
              <a:rPr lang="cs-CZ" dirty="0">
                <a:hlinkClick r:id="rId2"/>
              </a:rPr>
              <a:t>bugala@fsps.muni.cz</a:t>
            </a:r>
            <a:br>
              <a:rPr lang="cs-CZ" dirty="0"/>
            </a:br>
            <a:r>
              <a:rPr lang="cs-CZ" dirty="0"/>
              <a:t>A33/335</a:t>
            </a:r>
            <a:br>
              <a:rPr lang="cs-CZ" dirty="0"/>
            </a:br>
            <a:br>
              <a:rPr lang="cs-CZ" dirty="0"/>
            </a:br>
            <a:br>
              <a:rPr lang="cs-CZ" sz="3600" dirty="0">
                <a:latin typeface="Arial" charset="0"/>
              </a:rPr>
            </a:br>
            <a:endParaRPr lang="cs-CZ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Rozvrh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20C0C8A-73AD-42CD-A791-8C0CBD0C2D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820023"/>
              </p:ext>
            </p:extLst>
          </p:nvPr>
        </p:nvGraphicFramePr>
        <p:xfrm>
          <a:off x="827584" y="2348880"/>
          <a:ext cx="7344816" cy="2808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3803">
                  <a:extLst>
                    <a:ext uri="{9D8B030D-6E8A-4147-A177-3AD203B41FA5}">
                      <a16:colId xmlns:a16="http://schemas.microsoft.com/office/drawing/2014/main" val="1756294547"/>
                    </a:ext>
                  </a:extLst>
                </a:gridCol>
                <a:gridCol w="2204877">
                  <a:extLst>
                    <a:ext uri="{9D8B030D-6E8A-4147-A177-3AD203B41FA5}">
                      <a16:colId xmlns:a16="http://schemas.microsoft.com/office/drawing/2014/main" val="1801247420"/>
                    </a:ext>
                  </a:extLst>
                </a:gridCol>
                <a:gridCol w="1574912">
                  <a:extLst>
                    <a:ext uri="{9D8B030D-6E8A-4147-A177-3AD203B41FA5}">
                      <a16:colId xmlns:a16="http://schemas.microsoft.com/office/drawing/2014/main" val="2804951944"/>
                    </a:ext>
                  </a:extLst>
                </a:gridCol>
                <a:gridCol w="1231295">
                  <a:extLst>
                    <a:ext uri="{9D8B030D-6E8A-4147-A177-3AD203B41FA5}">
                      <a16:colId xmlns:a16="http://schemas.microsoft.com/office/drawing/2014/main" val="2153859164"/>
                    </a:ext>
                  </a:extLst>
                </a:gridCol>
                <a:gridCol w="1259929">
                  <a:extLst>
                    <a:ext uri="{9D8B030D-6E8A-4147-A177-3AD203B41FA5}">
                      <a16:colId xmlns:a16="http://schemas.microsoft.com/office/drawing/2014/main" val="1421252341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Přednáška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17.02.2023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15:30:00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0876105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Seminář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10.03.2023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9:40:00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716991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Seminář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24.03.2023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14:40:00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35364756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Seminář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05.05.2023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10:30:00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22978609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Přednáška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05.05.2023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11:45:00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13:25:00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4654843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Přednáška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12.05.2023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14:40:00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16:20:00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177435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u="sng" dirty="0"/>
              <a:t>Zkouška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u="sng" dirty="0"/>
              <a:t>Didaktický výstup: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v délce trvání cca 15 minut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Pozn. v případě uvolnění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Písemně vypracovat přípravu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„</a:t>
            </a:r>
            <a:r>
              <a:rPr lang="cs-CZ" i="1" dirty="0"/>
              <a:t>Kurz sebeobrany pro dospělé</a:t>
            </a:r>
            <a:r>
              <a:rPr lang="cs-CZ" dirty="0"/>
              <a:t>“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10 lekcí na 4 – 5 stran A4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	-Z toho zpracovat jednu lekci a tuto odučit,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	-Zaslat na email min. týden před zkouškou.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Co je didaktika?</a:t>
            </a:r>
          </a:p>
          <a:p>
            <a:pPr marL="0" indent="0">
              <a:buNone/>
            </a:pPr>
            <a:r>
              <a:rPr lang="cs-CZ" dirty="0"/>
              <a:t>	- je teorií vzdělávání, zabývající se formami 	postupy a cíli vyučování.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Formy výuky </a:t>
            </a:r>
          </a:p>
          <a:p>
            <a:pPr marL="0" indent="0">
              <a:buNone/>
            </a:pPr>
            <a:r>
              <a:rPr lang="cs-CZ" dirty="0"/>
              <a:t>	- podle vztahu k osobnosti žáka,</a:t>
            </a:r>
          </a:p>
          <a:p>
            <a:pPr marL="0" indent="0">
              <a:buNone/>
            </a:pPr>
            <a:r>
              <a:rPr lang="cs-CZ" dirty="0"/>
              <a:t>	- podle charakteru výukového prostředí,</a:t>
            </a:r>
          </a:p>
          <a:p>
            <a:pPr marL="0" indent="0">
              <a:buNone/>
            </a:pPr>
            <a:r>
              <a:rPr lang="cs-CZ" dirty="0"/>
              <a:t>	- podle délky trvání.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874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8FB7E3-6EE1-4957-A813-17C2F0B7E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Podle vztahu k osobnosti žáka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34CAC-C679-4164-9723-F17EFA5B9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výuka individuální - výuka jednoho žáka jedním učitelem (domácí vzdělávání)</a:t>
            </a:r>
          </a:p>
          <a:p>
            <a:r>
              <a:rPr lang="cs-CZ" sz="2000" dirty="0"/>
              <a:t>výuka individualizovaná - zaměřuje se na svobodný rozvoj tvořivých možností dítěte a snaží se respektovat jeho potřeby, zvláštnosti a zájmy (Průcha, Walterová, Mareš, 2003)</a:t>
            </a:r>
          </a:p>
          <a:p>
            <a:r>
              <a:rPr lang="cs-CZ" sz="2000" dirty="0"/>
              <a:t>výuka skupinová - rozdělení žáků třídy do menších útvarů (skupin), charakteristická je dělba práce, vzájemná pomoc a odpovědnost všech členů skupiny za dosažené výsledky, hovoří se také o kooperativní výuce, která přispívá k rozvoji sociálních vztahů</a:t>
            </a:r>
          </a:p>
          <a:p>
            <a:r>
              <a:rPr lang="cs-CZ" sz="2000" dirty="0"/>
              <a:t>výuka hromadná (frontální, kolektivní) - převládala v začátcích institucionální výchovy, vyznačuje se jednotnou prací žáků ve velké skupině s dominantním postavením učitele, umožňuje sdělit žákům ve vymezeném čase uspořádaně a přehledně větší množství poznatků k zapamatování, ale žáci zůstávají pasivní, frontální výuka bývá často kritizována, ale přesto patří k nejrozšířenějším v naší škole</a:t>
            </a:r>
          </a:p>
        </p:txBody>
      </p:sp>
    </p:spTree>
    <p:extLst>
      <p:ext uri="{BB962C8B-B14F-4D97-AF65-F5344CB8AC3E}">
        <p14:creationId xmlns:p14="http://schemas.microsoft.com/office/powerpoint/2010/main" val="122683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8FB7E3-6EE1-4957-A813-17C2F0B7E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Podle charakteru výukového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34CAC-C679-4164-9723-F17EFA5B9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výuka ve třídě nebo v posluchárně</a:t>
            </a:r>
          </a:p>
          <a:p>
            <a:r>
              <a:rPr lang="cs-CZ" sz="2400" dirty="0"/>
              <a:t>    výuka v odborných učebnách a laboratořích</a:t>
            </a:r>
          </a:p>
          <a:p>
            <a:r>
              <a:rPr lang="cs-CZ" sz="2400" dirty="0"/>
              <a:t>    výuka v dílně</a:t>
            </a:r>
          </a:p>
          <a:p>
            <a:r>
              <a:rPr lang="cs-CZ" sz="2400" dirty="0"/>
              <a:t>    výuka na školním pozemku a v přírodě, terénu apod.</a:t>
            </a:r>
          </a:p>
          <a:p>
            <a:r>
              <a:rPr lang="cs-CZ" sz="2400" dirty="0"/>
              <a:t>    výuka v muzeu, apod.</a:t>
            </a:r>
          </a:p>
          <a:p>
            <a:r>
              <a:rPr lang="cs-CZ" sz="2400" dirty="0"/>
              <a:t>    vycházka a exkurze</a:t>
            </a:r>
          </a:p>
          <a:p>
            <a:r>
              <a:rPr lang="cs-CZ" sz="2400" dirty="0"/>
              <a:t>    domácí úlohy, úlohy pro samostatnou práci mimo výuku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8682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ABE644-1CCE-4416-B63E-C67ABF882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Podle délky trvání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A8330-22D4-4138-99A6-C8F8A530C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vyučovací hodina (základní výuková jednotka) - v naší škole 45 minut</a:t>
            </a:r>
          </a:p>
          <a:p>
            <a:r>
              <a:rPr lang="cs-CZ" sz="2800" dirty="0"/>
              <a:t>    zkrácená nebo prodloužená výuková jednotka - v alternativních koncepcích je hodina upravována podle věku žáka nebo vzhledem k povaze výukových činností (otevřené vyučování, flexibilní rozvrh hodin)</a:t>
            </a:r>
          </a:p>
          <a:p>
            <a:r>
              <a:rPr lang="cs-CZ" sz="2800" dirty="0"/>
              <a:t>    vysokoškolská přednáška, seminář, cvičení, speciální kurz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557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Didaktické postupy</a:t>
            </a:r>
          </a:p>
          <a:p>
            <a:pPr marL="0" indent="0">
              <a:buNone/>
            </a:pPr>
            <a:r>
              <a:rPr lang="cs-CZ" dirty="0"/>
              <a:t>	- Komplexní(v celku),</a:t>
            </a:r>
          </a:p>
          <a:p>
            <a:pPr marL="0" indent="0">
              <a:buNone/>
            </a:pPr>
            <a:r>
              <a:rPr lang="cs-CZ" dirty="0"/>
              <a:t>	- Analyticko-syntetický(od části k celku),</a:t>
            </a:r>
          </a:p>
          <a:p>
            <a:pPr marL="0" indent="0">
              <a:buNone/>
            </a:pPr>
            <a:r>
              <a:rPr lang="cs-CZ" dirty="0"/>
              <a:t>	- Synteticko-analytický (od celku k části).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Cíle vyučování</a:t>
            </a:r>
          </a:p>
          <a:p>
            <a:pPr marL="0" indent="0">
              <a:buNone/>
            </a:pPr>
            <a:r>
              <a:rPr lang="cs-CZ" dirty="0"/>
              <a:t>	- Obecné cíle (frekventant kurzu bude 	umět rozpoznávat potenciální hrozby),</a:t>
            </a:r>
          </a:p>
          <a:p>
            <a:pPr marL="0" indent="0">
              <a:buNone/>
            </a:pPr>
            <a:r>
              <a:rPr lang="cs-CZ" dirty="0"/>
              <a:t>	- Konkrétní (frekventant dokáže 	vyjmenovat fáze cyklu konfliktu.</a:t>
            </a:r>
          </a:p>
        </p:txBody>
      </p:sp>
    </p:spTree>
    <p:extLst>
      <p:ext uri="{BB962C8B-B14F-4D97-AF65-F5344CB8AC3E}">
        <p14:creationId xmlns:p14="http://schemas.microsoft.com/office/powerpoint/2010/main" val="3419259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510</Words>
  <Application>Microsoft Office PowerPoint</Application>
  <PresentationFormat>Předvádění na obrazovce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Motiv sady Office</vt:lpstr>
      <vt:lpstr> Didaktika sebeobrany  nk 4723  Jaro 2023 </vt:lpstr>
      <vt:lpstr> PhDr. Martin Bugala, Ph.D. bugala@fsps.muni.cz A33/335   </vt:lpstr>
      <vt:lpstr>Rozvrh</vt:lpstr>
      <vt:lpstr>Ukončení předmětu</vt:lpstr>
      <vt:lpstr>Teoretický základ</vt:lpstr>
      <vt:lpstr>Podle vztahu k osobnosti žáka</vt:lpstr>
      <vt:lpstr>Podle charakteru výukového prostředí</vt:lpstr>
      <vt:lpstr>Podle délky trvání</vt:lpstr>
      <vt:lpstr>Teoretický základ</vt:lpstr>
      <vt:lpstr>Praxe</vt:lpstr>
    </vt:vector>
  </TitlesOfParts>
  <Company>ČR GŘC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sebeobrany</dc:title>
  <dc:creator>S216</dc:creator>
  <cp:lastModifiedBy>Martin Bugala</cp:lastModifiedBy>
  <cp:revision>36</cp:revision>
  <dcterms:created xsi:type="dcterms:W3CDTF">2012-06-21T11:33:55Z</dcterms:created>
  <dcterms:modified xsi:type="dcterms:W3CDTF">2023-03-14T19:06:20Z</dcterms:modified>
</cp:coreProperties>
</file>