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373" r:id="rId7"/>
    <p:sldId id="374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70" r:id="rId22"/>
    <p:sldId id="371" r:id="rId23"/>
    <p:sldId id="372" r:id="rId24"/>
    <p:sldId id="281" r:id="rId25"/>
    <p:sldId id="282" r:id="rId26"/>
    <p:sldId id="286" r:id="rId27"/>
    <p:sldId id="287" r:id="rId28"/>
    <p:sldId id="288" r:id="rId29"/>
    <p:sldId id="289" r:id="rId30"/>
    <p:sldId id="285" r:id="rId31"/>
    <p:sldId id="283" r:id="rId32"/>
    <p:sldId id="290" r:id="rId33"/>
    <p:sldId id="291" r:id="rId34"/>
    <p:sldId id="292" r:id="rId35"/>
    <p:sldId id="294" r:id="rId36"/>
    <p:sldId id="296" r:id="rId37"/>
    <p:sldId id="295" r:id="rId38"/>
    <p:sldId id="293" r:id="rId39"/>
    <p:sldId id="284" r:id="rId40"/>
    <p:sldId id="297" r:id="rId41"/>
    <p:sldId id="298" r:id="rId42"/>
    <p:sldId id="301" r:id="rId43"/>
    <p:sldId id="300" r:id="rId44"/>
    <p:sldId id="299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55" r:id="rId80"/>
    <p:sldId id="356" r:id="rId81"/>
    <p:sldId id="357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75" r:id="rId1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46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53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49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7E38-E303-4F38-AE3A-8D06250F0F3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8884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FA613-AA9E-43C2-BCE9-083C348DD2C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2656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001E-B9A7-4F7E-9A82-8C79B15A694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AC72-EBD1-4D18-9087-92F51777F7B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4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329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Dvojitá šipk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09412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07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47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697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9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41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Dvojitá šipk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5156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C65FDDF-97CC-4D24-9060-E3AC717A2C0E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0CD2207-BD02-4CE9-9A87-858C372023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80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162155147-gymnastika/21147129724/" TargetMode="External"/><Relationship Id="rId2" Type="http://schemas.openxmlformats.org/officeDocument/2006/relationships/hyperlink" Target="https://www.youtube.com/watch?v=fHOsbA53_W8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youtube.com/watch?v=0a36XZmeY-A" TargetMode="External"/><Relationship Id="rId4" Type="http://schemas.openxmlformats.org/officeDocument/2006/relationships/hyperlink" Target="https://www.youtube.com/watch?v=j0j3WV3tkWY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YVhQM-IPrw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2_UtwpmK8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is.muni.cz/auth/do/rect/el/estud/fsps/js11/terminologie/web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impact/didaktika-gymnastiky-a-tance/zakladni-gymnastika/" TargetMode="External"/><Relationship Id="rId2" Type="http://schemas.openxmlformats.org/officeDocument/2006/relationships/hyperlink" Target="https://is.muni.cz/do/rect/el/estud/fsps/js11/terminologie/web/index.ht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impact/didaktika-gymnastiky-a-tance/rytmicka-gymnastika/" TargetMode="External"/><Relationship Id="rId2" Type="http://schemas.openxmlformats.org/officeDocument/2006/relationships/hyperlink" Target="https://www.fsps.muni.cz/impact/rytmicka-gymnastika-a-tance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impact/didaktika-gymnastiky-a-tance/olympijske-sporty/" TargetMode="External"/><Relationship Id="rId2" Type="http://schemas.openxmlformats.org/officeDocument/2006/relationships/hyperlink" Target="http://www.fsps.muni.cz/sdetmivpohode/kurzy/gymnastika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sps.muni.cz/sdetmivpohode/kurzy/gymnastika/" TargetMode="External"/><Relationship Id="rId3" Type="http://schemas.openxmlformats.org/officeDocument/2006/relationships/hyperlink" Target="http://www.fsps.muni.cz/impact/aktualni-formy-a-metody-gymnastickych-disciplin-a-tancu/" TargetMode="External"/><Relationship Id="rId7" Type="http://schemas.openxmlformats.org/officeDocument/2006/relationships/hyperlink" Target="http://is.muni.cz/do/1499/el/estud/fsps/ps09/tanec/web/index.html" TargetMode="External"/><Relationship Id="rId2" Type="http://schemas.openxmlformats.org/officeDocument/2006/relationships/hyperlink" Target="https://www.fsps.muni.cz/impact/didaktika-gymnastiky-a-tance/uvo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.muni.cz/elportal/katalog/FSpS/bp2006" TargetMode="External"/><Relationship Id="rId5" Type="http://schemas.openxmlformats.org/officeDocument/2006/relationships/hyperlink" Target="http://www.fsps.muni.cz/impact/rytmicka-gymnastika-a-tance/" TargetMode="External"/><Relationship Id="rId4" Type="http://schemas.openxmlformats.org/officeDocument/2006/relationships/hyperlink" Target="http://www.fsps.muni.cz/impact/gymnasticka-priprava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19" y="1422000"/>
            <a:ext cx="8398203" cy="5436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Didaktika gymnastiky – jaro 2021, 22, 23</a:t>
            </a:r>
            <a:br>
              <a:rPr lang="cs-CZ" dirty="0"/>
            </a:br>
            <a:r>
              <a:rPr lang="cs-CZ" dirty="0" err="1"/>
              <a:t>np,nk</a:t>
            </a:r>
            <a:r>
              <a:rPr lang="cs-CZ" dirty="0"/>
              <a:t> 4123</a:t>
            </a:r>
          </a:p>
        </p:txBody>
      </p:sp>
    </p:spTree>
    <p:extLst>
      <p:ext uri="{BB962C8B-B14F-4D97-AF65-F5344CB8AC3E}">
        <p14:creationId xmlns:p14="http://schemas.microsoft.com/office/powerpoint/2010/main" val="30180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 			</a:t>
            </a:r>
            <a:r>
              <a:rPr lang="cs-CZ" dirty="0">
                <a:solidFill>
                  <a:srgbClr val="FF66FF"/>
                </a:solidFill>
              </a:rPr>
              <a:t>Gymnastické druhy        	 </a:t>
            </a:r>
            <a:r>
              <a:rPr lang="cs-CZ" dirty="0">
                <a:solidFill>
                  <a:srgbClr val="0070C0"/>
                </a:solidFill>
              </a:rPr>
              <a:t>Gymnastické sporty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Diferenciace gymnastiky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703513" y="2132856"/>
          <a:ext cx="8784975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055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66FF"/>
                          </a:solidFill>
                        </a:rPr>
                        <a:t>Základní gymnastika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66FF"/>
                          </a:solidFill>
                        </a:rPr>
                        <a:t>Rytmická</a:t>
                      </a:r>
                    </a:p>
                    <a:p>
                      <a:r>
                        <a:rPr lang="cs-CZ" dirty="0">
                          <a:solidFill>
                            <a:srgbClr val="FF66FF"/>
                          </a:solidFill>
                        </a:rPr>
                        <a:t>gymnastika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66FF"/>
                          </a:solidFill>
                        </a:rPr>
                        <a:t>Aerobik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Olympijské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Neolympijské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Pořadová cvičení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Hudebně – pohybová cv.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Kondiční cv. bez náčiní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Sportovní</a:t>
                      </a:r>
                      <a:r>
                        <a:rPr lang="cs-CZ" sz="1600" baseline="0" dirty="0">
                          <a:solidFill>
                            <a:srgbClr val="0070C0"/>
                          </a:solidFill>
                        </a:rPr>
                        <a:t> gymnastika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Sportovní aerobik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Prostná</a:t>
                      </a:r>
                    </a:p>
                    <a:p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Cvičení bez náčiní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Kondiční cv. s náčiním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Moderní gymnastika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Sportovní akrobacie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Cvičení s náčiním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Cvičení s náčiním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Taneční choreografie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Skoky na trampolíně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TeamGym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Cvičení na nářadí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Tanec</a:t>
                      </a:r>
                    </a:p>
                    <a:p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Estetická skupinová 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Akrobatická cvičení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Fitness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FF66FF"/>
                          </a:solidFill>
                        </a:rPr>
                        <a:t>Cvičení užitá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Akrobatický</a:t>
                      </a:r>
                      <a:r>
                        <a:rPr lang="cs-CZ" sz="1600" baseline="0" dirty="0">
                          <a:solidFill>
                            <a:srgbClr val="0070C0"/>
                          </a:solidFill>
                        </a:rPr>
                        <a:t> rokenrol</a:t>
                      </a:r>
                      <a:endParaRPr lang="cs-CZ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rgbClr val="0070C0"/>
                          </a:solidFill>
                        </a:rPr>
                        <a:t>Sportovní kulturistika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6143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ukázky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https://www.youtube.com/watch?v=fHOsbA53_W8</a:t>
            </a:r>
            <a:endParaRPr lang="cs-CZ" dirty="0"/>
          </a:p>
          <a:p>
            <a:r>
              <a:rPr lang="cs-CZ" dirty="0">
                <a:hlinkClick r:id="rId3"/>
              </a:rPr>
              <a:t>https://www.ceskatelevize.cz/porady/10162155147-gymnastika/21147129724/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https://www.youtube.com/watch?v=j0j3WV3tkWY</a:t>
            </a:r>
            <a:endParaRPr lang="cs-CZ" dirty="0"/>
          </a:p>
          <a:p>
            <a:r>
              <a:rPr lang="cs-CZ" dirty="0">
                <a:hlinkClick r:id="rId5"/>
              </a:rPr>
              <a:t>https://www.youtube.com/watch?v=0a36XZmeY-A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5245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9800" y="714376"/>
            <a:ext cx="7772400" cy="15716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TEAMGYM</a:t>
            </a:r>
          </a:p>
        </p:txBody>
      </p:sp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>
          <a:xfrm>
            <a:off x="2855913" y="4365625"/>
            <a:ext cx="6400800" cy="1752600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/>
                </a:solidFill>
              </a:rPr>
              <a:t>Prezentace do předmětu </a:t>
            </a:r>
          </a:p>
          <a:p>
            <a:pPr eaLnBrk="1" hangingPunct="1"/>
            <a:r>
              <a:rPr lang="cs-CZ" sz="2000" dirty="0">
                <a:solidFill>
                  <a:schemeClr val="bg1"/>
                </a:solidFill>
              </a:rPr>
              <a:t>Teorie a didaktika gymnastiky a tance</a:t>
            </a:r>
            <a:endParaRPr lang="cs-CZ" sz="2000" i="1" dirty="0">
              <a:solidFill>
                <a:schemeClr val="bg1"/>
              </a:solidFill>
            </a:endParaRPr>
          </a:p>
          <a:p>
            <a:pPr eaLnBrk="1" hangingPunct="1"/>
            <a:endParaRPr lang="cs-CZ" sz="2000" i="1" dirty="0">
              <a:solidFill>
                <a:schemeClr val="bg1"/>
              </a:solidFill>
            </a:endParaRPr>
          </a:p>
          <a:p>
            <a:pPr eaLnBrk="1" hangingPunct="1"/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13315" name="Picture 2" descr="prev_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75" y="2565401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295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O </a:t>
            </a:r>
            <a:r>
              <a:rPr lang="cs-CZ" dirty="0" err="1">
                <a:solidFill>
                  <a:schemeClr val="accent6"/>
                </a:solidFill>
              </a:rPr>
              <a:t>teamgymu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dirty="0"/>
              <a:t>patří do kategorie všeobecné gymnastiky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vznik před 20 lety ve Skandinávii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b="1" u="sng" dirty="0"/>
              <a:t>zahrnuje 3 disciplíny:</a:t>
            </a:r>
          </a:p>
          <a:p>
            <a:pPr>
              <a:buNone/>
              <a:defRPr/>
            </a:pPr>
            <a:r>
              <a:rPr lang="cs-CZ" b="1" dirty="0"/>
              <a:t>	- </a:t>
            </a:r>
            <a:r>
              <a:rPr lang="cs-CZ" i="1" dirty="0"/>
              <a:t>pohybová skladba</a:t>
            </a:r>
          </a:p>
          <a:p>
            <a:pPr>
              <a:buNone/>
              <a:defRPr/>
            </a:pPr>
            <a:r>
              <a:rPr lang="cs-CZ" i="1" dirty="0"/>
              <a:t>	- akrobacie na </a:t>
            </a:r>
            <a:r>
              <a:rPr lang="cs-CZ" i="1" dirty="0" err="1"/>
              <a:t>tumblingu</a:t>
            </a:r>
            <a:endParaRPr lang="cs-CZ" i="1" dirty="0"/>
          </a:p>
          <a:p>
            <a:pPr>
              <a:spcAft>
                <a:spcPts val="600"/>
              </a:spcAft>
              <a:buNone/>
              <a:defRPr/>
            </a:pPr>
            <a:r>
              <a:rPr lang="cs-CZ" i="1" dirty="0"/>
              <a:t>	- skoky z malé trampolíny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dirty="0"/>
              <a:t>družstvo s nejvyšším počtem bodů ze všech třech disciplín se stává vítězem soutěže</a:t>
            </a:r>
            <a:endParaRPr lang="cs-CZ" b="1" dirty="0"/>
          </a:p>
          <a:p>
            <a:pPr>
              <a:buFont typeface="Arial" pitchFamily="34" charset="0"/>
              <a:buChar char="•"/>
              <a:defRPr/>
            </a:pPr>
            <a:r>
              <a:rPr lang="cs-CZ" b="1" u="sng" dirty="0"/>
              <a:t>Výhody </a:t>
            </a:r>
            <a:r>
              <a:rPr lang="cs-CZ" b="1" u="sng" dirty="0" err="1"/>
              <a:t>TeamGymu</a:t>
            </a:r>
            <a:r>
              <a:rPr lang="cs-CZ" b="1" u="sng" dirty="0"/>
              <a:t>:</a:t>
            </a:r>
          </a:p>
          <a:p>
            <a:pPr>
              <a:buNone/>
              <a:defRPr/>
            </a:pPr>
            <a:r>
              <a:rPr lang="cs-CZ" dirty="0"/>
              <a:t>	- je velice atraktivní pro diváky</a:t>
            </a:r>
          </a:p>
          <a:p>
            <a:pPr>
              <a:buNone/>
              <a:defRPr/>
            </a:pPr>
            <a:r>
              <a:rPr lang="cs-CZ" dirty="0"/>
              <a:t>	- cvičení v týmu je zábavnější</a:t>
            </a:r>
          </a:p>
          <a:p>
            <a:pPr>
              <a:buNone/>
              <a:defRPr/>
            </a:pPr>
            <a:r>
              <a:rPr lang="cs-CZ" dirty="0"/>
              <a:t>	- mohou ho cvičit závodníci každého věku a výkonnosti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6292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Pohybová skladba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757363"/>
          </a:xfrm>
        </p:spPr>
        <p:txBody>
          <a:bodyPr rtlCol="0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představují se všichni závodníci družstva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6 – 12 cvičenců (max. 2 náhradníci)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musí obsahovat povinné prvky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400" dirty="0"/>
              <a:t>hodnoceno provedení, obtížnost a kompozice (po sečtení 3 známek je určena výsledná známka)</a:t>
            </a:r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r>
              <a:rPr lang="cs-CZ" sz="2400" dirty="0"/>
              <a:t>	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75" y="4286250"/>
            <a:ext cx="28003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1585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Akrobacie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57425"/>
          </a:xfrm>
        </p:spPr>
        <p:txBody>
          <a:bodyPr rtlCol="0"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dirty="0"/>
              <a:t>Cvičí pouze šestice z celého týmu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Provádí celkem 3 série akrobatických prvků na pružné dráze (</a:t>
            </a:r>
            <a:r>
              <a:rPr lang="cs-CZ" dirty="0" err="1"/>
              <a:t>tumblingu</a:t>
            </a:r>
            <a:r>
              <a:rPr lang="cs-CZ" dirty="0"/>
              <a:t>), které se skládají nejméně ze 3 různých prvků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série musí obsahovat: sérii vpřed, sérii vzad a 1. sérii musí předvést celý tým stejnou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ostatní série se postupně zvyšují v obtížnosti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hodnotí se provedení a obtížnost</a:t>
            </a:r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0" y="4429126"/>
            <a:ext cx="28194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9686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Skoky z malé trampolíny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5500" y="1571625"/>
            <a:ext cx="8229600" cy="2643188"/>
          </a:xfrm>
        </p:spPr>
        <p:txBody>
          <a:bodyPr rtlCol="0"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dirty="0"/>
              <a:t>šestice gymnastů skáče 3 série skoků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1. sérii skáčou všichni gymnasté stejnou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2. a 3. série se skládá ze stejných nebo jiných skoků, které se postupně zvyšují o obtížnosti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nejméně 1 série musí být předvedena přes přeskokové nářadí (např. stůl)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šestice gymnastů se různě </a:t>
            </a:r>
            <a:r>
              <a:rPr lang="cs-CZ" dirty="0">
                <a:solidFill>
                  <a:schemeClr val="bg1"/>
                </a:solidFill>
              </a:rPr>
              <a:t>mění v jednotlivých sériích</a:t>
            </a:r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75" y="4429125"/>
            <a:ext cx="28384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3845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Soutěže </a:t>
            </a:r>
            <a:r>
              <a:rPr lang="cs-CZ" dirty="0" err="1">
                <a:solidFill>
                  <a:schemeClr val="accent6"/>
                </a:solidFill>
              </a:rPr>
              <a:t>Teamgymu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2625" y="1500188"/>
            <a:ext cx="8229600" cy="4525962"/>
          </a:xfrm>
        </p:spPr>
        <p:txBody>
          <a:bodyPr rtlCol="0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gymnastická soutěž </a:t>
            </a:r>
            <a:r>
              <a:rPr lang="cs-CZ" sz="2000" dirty="0" err="1"/>
              <a:t>TeamGym</a:t>
            </a:r>
            <a:r>
              <a:rPr lang="cs-CZ" sz="2000" dirty="0"/>
              <a:t> vznikla na půdě Evropské gymnastické federace UEG v roce 1994, tehdy ještě pod názvem </a:t>
            </a:r>
            <a:r>
              <a:rPr lang="cs-CZ" sz="2000" dirty="0" err="1"/>
              <a:t>Euroteam</a:t>
            </a:r>
            <a:endParaRPr lang="cs-CZ" sz="2000" dirty="0"/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tato nová soutěžní forma gymnastiky je určena pro družstva žen, mužů či družstva smíšená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od roku 1995 zaznamenává dynamický rozvoj ve všech evropských zemích, na mezinárodním poli je soutěž určena převážně pro závodníky dorostového věku a pro dospělé závodníky (minimální věková hranice pro mezinárodní soutěže je 16 let)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o atraktivnosti soutěže svědčí fakt, že v roce 2006 se mistrovství ČR zúčastnilo 34 družstev (400 soutěžících) z různých sportovních organizací ČR, včetně dvou družstev zahraničních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/>
              <a:t>Mistrovství Evropy </a:t>
            </a:r>
            <a:r>
              <a:rPr lang="cs-CZ" sz="2000" dirty="0" err="1"/>
              <a:t>Teamgymu</a:t>
            </a:r>
            <a:r>
              <a:rPr lang="cs-CZ" sz="2000" dirty="0"/>
              <a:t> se koná každé 2 roky (v roce 2006 se konalo v ČR v Ostravě)</a:t>
            </a:r>
          </a:p>
          <a:p>
            <a:pPr>
              <a:buNone/>
              <a:defRPr/>
            </a:pPr>
            <a:endParaRPr lang="cs-CZ" sz="1800" dirty="0"/>
          </a:p>
          <a:p>
            <a:pPr>
              <a:buFont typeface="Arial" pitchFamily="34" charset="0"/>
              <a:buChar char="•"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863937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Soutěže </a:t>
            </a:r>
            <a:r>
              <a:rPr lang="cs-CZ" dirty="0" err="1">
                <a:solidFill>
                  <a:schemeClr val="accent6"/>
                </a:solidFill>
              </a:rPr>
              <a:t>Teamgymu</a:t>
            </a:r>
            <a:r>
              <a:rPr lang="cs-CZ" dirty="0">
                <a:solidFill>
                  <a:schemeClr val="accent6"/>
                </a:solidFill>
              </a:rPr>
              <a:t>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4697413"/>
          </a:xfrm>
        </p:spPr>
        <p:txBody>
          <a:bodyPr rtlCol="0">
            <a:normAutofit fontScale="6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b="1" u="sng" dirty="0" err="1"/>
              <a:t>TeamGym</a:t>
            </a:r>
            <a:endParaRPr lang="cs-CZ" u="sng" dirty="0"/>
          </a:p>
          <a:p>
            <a:pPr>
              <a:buNone/>
              <a:defRPr/>
            </a:pPr>
            <a:r>
              <a:rPr lang="cs-CZ" dirty="0"/>
              <a:t>	- pro závodníky nad 16 let </a:t>
            </a:r>
          </a:p>
          <a:p>
            <a:pPr>
              <a:buNone/>
              <a:defRPr/>
            </a:pPr>
            <a:r>
              <a:rPr lang="cs-CZ" dirty="0"/>
              <a:t>	- je založen na mezinárodních pravidlech</a:t>
            </a:r>
          </a:p>
          <a:p>
            <a:pPr>
              <a:buNone/>
              <a:defRPr/>
            </a:pPr>
            <a:r>
              <a:rPr lang="cs-CZ" dirty="0"/>
              <a:t>	- v této soutěži se také konají mistrovství Evropy a další mezinárodní soutěže</a:t>
            </a:r>
          </a:p>
          <a:p>
            <a:pPr>
              <a:buNone/>
              <a:defRPr/>
            </a:pPr>
            <a:endParaRPr lang="cs-CZ" dirty="0"/>
          </a:p>
          <a:p>
            <a:pPr>
              <a:buFont typeface="Arial" pitchFamily="34" charset="0"/>
              <a:buChar char="•"/>
              <a:defRPr/>
            </a:pPr>
            <a:r>
              <a:rPr lang="cs-CZ" b="1" u="sng" dirty="0" err="1"/>
              <a:t>TeamGym</a:t>
            </a:r>
            <a:r>
              <a:rPr lang="cs-CZ" b="1" u="sng" dirty="0"/>
              <a:t> Junior</a:t>
            </a:r>
            <a:r>
              <a:rPr lang="cs-CZ" u="sng" dirty="0"/>
              <a:t> </a:t>
            </a:r>
          </a:p>
          <a:p>
            <a:pPr>
              <a:buNone/>
              <a:defRPr/>
            </a:pPr>
            <a:r>
              <a:rPr lang="cs-CZ" dirty="0"/>
              <a:t>	- zjednodušená forma </a:t>
            </a:r>
            <a:r>
              <a:rPr lang="cs-CZ" dirty="0" err="1"/>
              <a:t>Teamgymu</a:t>
            </a:r>
            <a:r>
              <a:rPr lang="cs-CZ" dirty="0"/>
              <a:t> pro širokou veřejnost (pravidla vychází ze soutěže </a:t>
            </a:r>
            <a:r>
              <a:rPr lang="cs-CZ" dirty="0" err="1"/>
              <a:t>TeamGym</a:t>
            </a:r>
            <a:r>
              <a:rPr lang="cs-CZ" dirty="0"/>
              <a:t>)</a:t>
            </a:r>
          </a:p>
          <a:p>
            <a:pPr>
              <a:buNone/>
              <a:defRPr/>
            </a:pPr>
            <a:r>
              <a:rPr lang="cs-CZ" dirty="0"/>
              <a:t>	- pro mladší závodníky a starší závodníky s nižší výkonností </a:t>
            </a:r>
          </a:p>
          <a:p>
            <a:pPr>
              <a:buNone/>
              <a:defRPr/>
            </a:pPr>
            <a:r>
              <a:rPr lang="cs-CZ" dirty="0"/>
              <a:t>	- v této soutěži se pravidelně konají mistrovství republiky a další soutěže</a:t>
            </a:r>
          </a:p>
          <a:p>
            <a:pPr>
              <a:buNone/>
              <a:defRPr/>
            </a:pPr>
            <a:endParaRPr lang="cs-CZ" b="1" dirty="0"/>
          </a:p>
          <a:p>
            <a:pPr>
              <a:buFont typeface="Arial" pitchFamily="34" charset="0"/>
              <a:buChar char="•"/>
              <a:defRPr/>
            </a:pPr>
            <a:r>
              <a:rPr lang="cs-CZ" b="1" u="sng" dirty="0"/>
              <a:t>Malý </a:t>
            </a:r>
            <a:r>
              <a:rPr lang="cs-CZ" b="1" u="sng" dirty="0" err="1"/>
              <a:t>TeamGym</a:t>
            </a:r>
            <a:r>
              <a:rPr lang="cs-CZ" b="1" dirty="0"/>
              <a:t> </a:t>
            </a:r>
          </a:p>
          <a:p>
            <a:pPr>
              <a:buNone/>
              <a:defRPr/>
            </a:pPr>
            <a:r>
              <a:rPr lang="cs-CZ" dirty="0"/>
              <a:t>	- vychází z pravidel a technických ustanovení pro soutěž </a:t>
            </a:r>
            <a:r>
              <a:rPr lang="cs-CZ" dirty="0" err="1"/>
              <a:t>TeamGym</a:t>
            </a:r>
            <a:r>
              <a:rPr lang="cs-CZ" dirty="0"/>
              <a:t> Junior</a:t>
            </a:r>
            <a:br>
              <a:rPr lang="cs-CZ" dirty="0"/>
            </a:br>
            <a:r>
              <a:rPr lang="cs-CZ" dirty="0"/>
              <a:t>- soutěže se nemohou zúčastnit závodníci, kteří startují v soutěži </a:t>
            </a:r>
            <a:r>
              <a:rPr lang="cs-CZ" dirty="0" err="1"/>
              <a:t>TeamGym</a:t>
            </a:r>
            <a:r>
              <a:rPr lang="cs-CZ" dirty="0"/>
              <a:t> Junior</a:t>
            </a:r>
          </a:p>
          <a:p>
            <a:pPr algn="ctr">
              <a:buNone/>
              <a:defRPr/>
            </a:pPr>
            <a:endParaRPr lang="cs-CZ" dirty="0"/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1112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Tréninková jednotka </a:t>
            </a:r>
            <a:r>
              <a:rPr lang="cs-CZ" dirty="0" err="1">
                <a:solidFill>
                  <a:schemeClr val="accent6"/>
                </a:solidFill>
              </a:rPr>
              <a:t>Teamgymu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414"/>
            <a:ext cx="8229600" cy="54006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ROZCVIČKA (15 – 20 minut)</a:t>
            </a:r>
            <a:endParaRPr lang="cs-CZ" sz="1800" dirty="0">
              <a:solidFill>
                <a:schemeClr val="tx1">
                  <a:lumMod val="8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Atletická abeceda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Protažení a zpevnění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Posilování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TUBLING (30 minut)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Opakování zvládnutých prvků (salta vpřed, vzad i s obraty)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Nácvik techniky nových prvků ( průpravná cvičení)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Opakování všech sérií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POHYBOVÁ  SKLADBA (30 minut)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Procvičení povinných prvků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Projití skladby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ZÁVĚR TRÉNINKU (10 minut)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>
                    <a:lumMod val="85000"/>
                  </a:schemeClr>
                </a:solidFill>
              </a:rPr>
              <a:t>protažení</a:t>
            </a:r>
          </a:p>
        </p:txBody>
      </p:sp>
    </p:spTree>
    <p:extLst>
      <p:ext uri="{BB962C8B-B14F-4D97-AF65-F5344CB8AC3E}">
        <p14:creationId xmlns:p14="http://schemas.microsoft.com/office/powerpoint/2010/main" val="18435646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6"/>
                </a:solidFill>
              </a:rPr>
              <a:t>Užitečné odkazy</a:t>
            </a:r>
          </a:p>
        </p:txBody>
      </p:sp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2135188" y="2060575"/>
            <a:ext cx="8158162" cy="3600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000" dirty="0"/>
              <a:t>http://www.teamgym.cz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http://gymnastika.cstv.cz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http://www.progym.cz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http://journey.euroteam.cz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/>
              <a:t>http://www.gymmedia.com</a:t>
            </a:r>
          </a:p>
          <a:p>
            <a:pPr>
              <a:lnSpc>
                <a:spcPct val="90000"/>
              </a:lnSpc>
            </a:pPr>
            <a:r>
              <a:rPr lang="cs-CZ" sz="3000" dirty="0">
                <a:hlinkClick r:id="rId2"/>
              </a:rPr>
              <a:t>https://www.youtube.com/watch?v=eYVhQM-IPrw</a:t>
            </a:r>
            <a:endParaRPr lang="cs-CZ" sz="3000" dirty="0"/>
          </a:p>
          <a:p>
            <a:pPr>
              <a:lnSpc>
                <a:spcPct val="90000"/>
              </a:lnSpc>
            </a:pPr>
            <a:endParaRPr lang="cs-CZ" sz="3000" dirty="0">
              <a:solidFill>
                <a:srgbClr val="D9D9D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16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Všestranně rozvíjející cvičení ovlivňující další pohybové aktivity, zdravotní pohybový program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Získání, udržení a zvýšení tělesné zdatnosti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Pohybová kultivace – technické a ekonomické provádění pohybového úkolu 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Zdravotní aspekty pohybu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</a:t>
            </a:r>
          </a:p>
        </p:txBody>
      </p:sp>
    </p:spTree>
    <p:extLst>
      <p:ext uri="{BB962C8B-B14F-4D97-AF65-F5344CB8AC3E}">
        <p14:creationId xmlns:p14="http://schemas.microsoft.com/office/powerpoint/2010/main" val="3529747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7E122-8C4E-468F-82CB-BE5C4876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288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Gymnastický aerobic</a:t>
            </a:r>
          </a:p>
        </p:txBody>
      </p:sp>
      <p:pic>
        <p:nvPicPr>
          <p:cNvPr id="5" name="Online médium 4" title="ČGF představuje: Gymnastický aerobik">
            <a:hlinkClick r:id="" action="ppaction://media"/>
            <a:extLst>
              <a:ext uri="{FF2B5EF4-FFF2-40B4-BE49-F238E27FC236}">
                <a16:creationId xmlns:a16="http://schemas.microsoft.com/office/drawing/2014/main" id="{3014D514-4E2F-43A3-9795-7443276386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7698" y="1321190"/>
            <a:ext cx="9456603" cy="53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</a:rPr>
              <a:t>Přirozené polohy a pohyby těla</a:t>
            </a:r>
          </a:p>
          <a:p>
            <a:r>
              <a:rPr lang="cs-CZ" sz="2800" dirty="0">
                <a:solidFill>
                  <a:srgbClr val="FF0000"/>
                </a:solidFill>
              </a:rPr>
              <a:t>Uměle vytvořené cviky</a:t>
            </a:r>
          </a:p>
          <a:p>
            <a:r>
              <a:rPr lang="cs-CZ" sz="2800" dirty="0">
                <a:solidFill>
                  <a:srgbClr val="FF0000"/>
                </a:solidFill>
              </a:rPr>
              <a:t>Odborné terminologické názvosloví </a:t>
            </a:r>
            <a:r>
              <a:rPr lang="cs-CZ" dirty="0">
                <a:hlinkClick r:id="rId2"/>
              </a:rPr>
              <a:t>https://is.muni.cz/auth/do/rect/el/estud/fsps/js11/terminologie/web/index.htm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cs-CZ" dirty="0"/>
              <a:t>obsah</a:t>
            </a:r>
          </a:p>
        </p:txBody>
      </p:sp>
      <p:pic>
        <p:nvPicPr>
          <p:cNvPr id="4" name="Picture 2" descr="C:\Users\Uživatel\Downloads\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645025"/>
            <a:ext cx="4393454" cy="2926717"/>
          </a:xfrm>
          <a:prstGeom prst="rect">
            <a:avLst/>
          </a:prstGeom>
          <a:noFill/>
        </p:spPr>
      </p:pic>
      <p:pic>
        <p:nvPicPr>
          <p:cNvPr id="5" name="Picture 4" descr="C:\Users\Uživatel\Downloads\img_4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3645024"/>
            <a:ext cx="4431403" cy="29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25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Držení těla – hodnocení, vypěstování návyku</a:t>
            </a:r>
          </a:p>
          <a:p>
            <a:r>
              <a:rPr lang="cs-CZ" dirty="0"/>
              <a:t>Rozcvičení –zahřátí, kloubně-mobilizační cvičení dynamický strečink</a:t>
            </a:r>
          </a:p>
          <a:p>
            <a:r>
              <a:rPr lang="cs-CZ" dirty="0"/>
              <a:t>Strečink – statický, dynamický, aktivní, pasivní, </a:t>
            </a:r>
            <a:r>
              <a:rPr lang="cs-CZ" dirty="0" err="1"/>
              <a:t>postizometrická</a:t>
            </a:r>
            <a:r>
              <a:rPr lang="cs-CZ" dirty="0"/>
              <a:t> relaxace (napínací reflex, ochranný útlum,..)</a:t>
            </a:r>
          </a:p>
          <a:p>
            <a:r>
              <a:rPr lang="cs-CZ" dirty="0"/>
              <a:t>Posilování – zásady, funkce hlubokého stabilizačního systému, funkce svalů a svalových skupin, dýchání (svaly převážně </a:t>
            </a:r>
            <a:r>
              <a:rPr lang="cs-CZ" dirty="0" err="1"/>
              <a:t>fázické</a:t>
            </a:r>
            <a:r>
              <a:rPr lang="cs-CZ" dirty="0"/>
              <a:t>, posturální)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323350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živatel\Downloads\žebři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1052736"/>
            <a:ext cx="2915816" cy="555791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Cvičení s náčiním</a:t>
            </a:r>
          </a:p>
          <a:p>
            <a:pPr>
              <a:buNone/>
            </a:pPr>
            <a:r>
              <a:rPr lang="cs-CZ" dirty="0"/>
              <a:t>	tyče, švihadla, míče, činky, overbally,</a:t>
            </a:r>
          </a:p>
          <a:p>
            <a:pPr>
              <a:buNone/>
            </a:pPr>
            <a:r>
              <a:rPr lang="cs-CZ" dirty="0"/>
              <a:t>  dynabendy, medicimbaly</a:t>
            </a:r>
          </a:p>
          <a:p>
            <a:r>
              <a:rPr lang="cs-CZ" u="sng" dirty="0">
                <a:solidFill>
                  <a:srgbClr val="FF0000"/>
                </a:solidFill>
              </a:rPr>
              <a:t>Cvičení na nářadí</a:t>
            </a:r>
          </a:p>
          <a:p>
            <a:pPr>
              <a:buNone/>
            </a:pPr>
            <a:r>
              <a:rPr lang="cs-CZ" dirty="0"/>
              <a:t>	lavičky, žebřiny, švédské bedny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Didaktické zásady, terminologie cvičení s …</a:t>
            </a:r>
          </a:p>
          <a:p>
            <a:r>
              <a:rPr lang="cs-CZ" dirty="0"/>
              <a:t>Výběr vhodného náčiní a nářadí 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Cílený rozvoj motorických schopností</a:t>
            </a:r>
          </a:p>
          <a:p>
            <a:r>
              <a:rPr lang="cs-CZ" dirty="0"/>
              <a:t>Využití náčiní a nářadí v regeneraci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cs-CZ" dirty="0"/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1273743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Motoricko-funkční příprava</a:t>
            </a:r>
          </a:p>
          <a:p>
            <a:r>
              <a:rPr lang="cs-CZ" dirty="0"/>
              <a:t>Zpevňovací příprava</a:t>
            </a:r>
          </a:p>
          <a:p>
            <a:r>
              <a:rPr lang="cs-CZ" dirty="0"/>
              <a:t>Podporová příprava</a:t>
            </a:r>
          </a:p>
          <a:p>
            <a:r>
              <a:rPr lang="cs-CZ" dirty="0"/>
              <a:t>Odrazová příprava</a:t>
            </a:r>
          </a:p>
          <a:p>
            <a:r>
              <a:rPr lang="cs-CZ" dirty="0" err="1"/>
              <a:t>Doskoková</a:t>
            </a:r>
            <a:r>
              <a:rPr lang="cs-CZ" dirty="0"/>
              <a:t> příprava</a:t>
            </a:r>
          </a:p>
          <a:p>
            <a:r>
              <a:rPr lang="cs-CZ" dirty="0"/>
              <a:t>Rotační příprava</a:t>
            </a:r>
          </a:p>
          <a:p>
            <a:endParaRPr lang="cs-CZ" dirty="0"/>
          </a:p>
          <a:p>
            <a:r>
              <a:rPr lang="cs-CZ" dirty="0"/>
              <a:t>Využití náčiní </a:t>
            </a:r>
          </a:p>
          <a:p>
            <a:pPr>
              <a:buNone/>
            </a:pPr>
            <a:r>
              <a:rPr lang="cs-CZ" dirty="0"/>
              <a:t>a nářadí v motoricko-funkční přípravě 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akrobatická příprava</a:t>
            </a:r>
          </a:p>
        </p:txBody>
      </p:sp>
      <p:pic>
        <p:nvPicPr>
          <p:cNvPr id="4" name="Picture 3" descr="C:\Users\Uživatel\Downloads\pol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2060848"/>
            <a:ext cx="464400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007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234475"/>
          </a:xfrm>
        </p:spPr>
        <p:txBody>
          <a:bodyPr/>
          <a:lstStyle/>
          <a:p>
            <a:r>
              <a:rPr lang="cs-CZ" dirty="0"/>
              <a:t>Organizace cvičenců</a:t>
            </a:r>
          </a:p>
          <a:p>
            <a:r>
              <a:rPr lang="cs-CZ" dirty="0"/>
              <a:t>Nástupy</a:t>
            </a:r>
          </a:p>
          <a:p>
            <a:r>
              <a:rPr lang="cs-CZ" dirty="0"/>
              <a:t>Postoje pohyby </a:t>
            </a:r>
          </a:p>
          <a:p>
            <a:r>
              <a:rPr lang="cs-CZ" dirty="0"/>
              <a:t>Obraty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 </a:t>
            </a:r>
            <a:br>
              <a:rPr lang="cs-CZ" dirty="0"/>
            </a:br>
            <a:r>
              <a:rPr lang="cs-CZ" dirty="0">
                <a:solidFill>
                  <a:srgbClr val="002060"/>
                </a:solidFill>
              </a:rPr>
              <a:t>pořadová cvičení</a:t>
            </a:r>
          </a:p>
        </p:txBody>
      </p:sp>
      <p:pic>
        <p:nvPicPr>
          <p:cNvPr id="3075" name="Picture 3" descr="C:\Users\Svobodová\Downloads\uvod_nastup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3212976"/>
            <a:ext cx="3780000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259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090459"/>
          </a:xfrm>
        </p:spPr>
        <p:txBody>
          <a:bodyPr/>
          <a:lstStyle/>
          <a:p>
            <a:r>
              <a:rPr lang="cs-CZ" dirty="0"/>
              <a:t>Běhání</a:t>
            </a:r>
          </a:p>
          <a:p>
            <a:r>
              <a:rPr lang="cs-CZ" dirty="0"/>
              <a:t>Skákání</a:t>
            </a:r>
          </a:p>
          <a:p>
            <a:r>
              <a:rPr lang="cs-CZ" dirty="0"/>
              <a:t>Lezení</a:t>
            </a:r>
          </a:p>
          <a:p>
            <a:r>
              <a:rPr lang="cs-CZ" dirty="0"/>
              <a:t>Nošení břemen</a:t>
            </a:r>
          </a:p>
          <a:p>
            <a:r>
              <a:rPr lang="cs-CZ" dirty="0"/>
              <a:t>Překonávání překážek</a:t>
            </a:r>
          </a:p>
          <a:p>
            <a:r>
              <a:rPr lang="cs-CZ" dirty="0"/>
              <a:t>Prvky průpravných úpolů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Základní gymnastika</a:t>
            </a:r>
            <a:br>
              <a:rPr lang="cs-CZ" dirty="0"/>
            </a:br>
            <a:r>
              <a:rPr lang="cs-CZ" dirty="0">
                <a:solidFill>
                  <a:srgbClr val="FFC000"/>
                </a:solidFill>
              </a:rPr>
              <a:t>užitá cvičení</a:t>
            </a:r>
          </a:p>
        </p:txBody>
      </p:sp>
    </p:spTree>
    <p:extLst>
      <p:ext uri="{BB962C8B-B14F-4D97-AF65-F5344CB8AC3E}">
        <p14:creationId xmlns:p14="http://schemas.microsoft.com/office/powerpoint/2010/main" val="3820486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524000" y="548680"/>
            <a:ext cx="8676456" cy="545842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Anatomie, funkční anatomie</a:t>
            </a:r>
          </a:p>
          <a:p>
            <a:r>
              <a:rPr lang="cs-CZ" dirty="0"/>
              <a:t>Fyziologie tělesných cvičení</a:t>
            </a:r>
          </a:p>
          <a:p>
            <a:r>
              <a:rPr lang="cs-CZ" dirty="0"/>
              <a:t>Odborná terminologie</a:t>
            </a:r>
          </a:p>
          <a:p>
            <a:r>
              <a:rPr lang="cs-CZ" dirty="0"/>
              <a:t>Teorie sportovního tréninku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sz="4800" dirty="0">
                <a:solidFill>
                  <a:srgbClr val="FF0000"/>
                </a:solidFill>
              </a:rPr>
              <a:t>Základní gymnastika</a:t>
            </a:r>
          </a:p>
          <a:p>
            <a:r>
              <a:rPr lang="cs-CZ" dirty="0"/>
              <a:t>Rytmická gymnastika</a:t>
            </a:r>
          </a:p>
          <a:p>
            <a:r>
              <a:rPr lang="cs-CZ" dirty="0"/>
              <a:t>Sportovní gymnastika</a:t>
            </a:r>
          </a:p>
          <a:p>
            <a:r>
              <a:rPr lang="cs-CZ" dirty="0"/>
              <a:t>Tance</a:t>
            </a:r>
          </a:p>
          <a:p>
            <a:r>
              <a:rPr lang="cs-CZ" dirty="0"/>
              <a:t>Zdravotní tělesná výchova</a:t>
            </a:r>
          </a:p>
          <a:p>
            <a:r>
              <a:rPr lang="cs-CZ" dirty="0"/>
              <a:t>Kompenzační cvičení</a:t>
            </a:r>
          </a:p>
          <a:p>
            <a:r>
              <a:rPr lang="cs-CZ" dirty="0"/>
              <a:t>Úpolové sporty</a:t>
            </a:r>
          </a:p>
          <a:p>
            <a:r>
              <a:rPr lang="cs-CZ" dirty="0"/>
              <a:t>Sportovní hry</a:t>
            </a:r>
          </a:p>
          <a:p>
            <a:r>
              <a:rPr lang="cs-CZ" dirty="0"/>
              <a:t>Atletika</a:t>
            </a:r>
          </a:p>
          <a:p>
            <a:r>
              <a:rPr lang="cs-CZ" dirty="0"/>
              <a:t>Plavání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674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Nejpropracovanější metoda hudebně pohybové výchovy s gymnastickým zaměřením</a:t>
            </a:r>
          </a:p>
          <a:p>
            <a:endParaRPr lang="cs-CZ" dirty="0"/>
          </a:p>
          <a:p>
            <a:r>
              <a:rPr lang="cs-CZ" dirty="0"/>
              <a:t>Spojení pohybu s hudbou nebo jiným rytmickým doprovodem</a:t>
            </a:r>
          </a:p>
          <a:p>
            <a:endParaRPr lang="cs-CZ" dirty="0"/>
          </a:p>
          <a:p>
            <a:r>
              <a:rPr lang="cs-CZ" dirty="0"/>
              <a:t>Základem - záměrné utváření </a:t>
            </a:r>
            <a:r>
              <a:rPr lang="cs-CZ" dirty="0" err="1"/>
              <a:t>esteticko</a:t>
            </a:r>
            <a:r>
              <a:rPr lang="cs-CZ" dirty="0"/>
              <a:t> -koordinačních dovedností založených na osvojování uvědomělého řízeného estetického a optimálně rytmizovaného pohybu s cílem formování kultivovaného pohybového projevu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966FF"/>
                </a:solidFill>
              </a:rPr>
              <a:t>Rytmická gymnastika</a:t>
            </a:r>
          </a:p>
        </p:txBody>
      </p:sp>
    </p:spTree>
    <p:extLst>
      <p:ext uri="{BB962C8B-B14F-4D97-AF65-F5344CB8AC3E}">
        <p14:creationId xmlns:p14="http://schemas.microsoft.com/office/powerpoint/2010/main" val="34884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Odborná terminologie </a:t>
            </a:r>
            <a:r>
              <a:rPr lang="cs-CZ" dirty="0"/>
              <a:t>tělesných cvičení</a:t>
            </a:r>
          </a:p>
          <a:p>
            <a:r>
              <a:rPr lang="cs-CZ" b="1" dirty="0"/>
              <a:t>Gymnastické druhy </a:t>
            </a:r>
          </a:p>
          <a:p>
            <a:r>
              <a:rPr lang="cs-CZ" b="1" dirty="0"/>
              <a:t>Gymnastické olympijské sporty</a:t>
            </a:r>
          </a:p>
          <a:p>
            <a:r>
              <a:rPr lang="cs-CZ" b="1" dirty="0"/>
              <a:t>Gymnastické neolympijské sporty </a:t>
            </a:r>
          </a:p>
          <a:p>
            <a:r>
              <a:rPr lang="cs-CZ" b="1" dirty="0"/>
              <a:t>Aktualizace gymnastických sportů i druhů</a:t>
            </a:r>
            <a:endParaRPr lang="cs-CZ" dirty="0"/>
          </a:p>
          <a:p>
            <a:r>
              <a:rPr lang="cs-CZ" b="1" dirty="0"/>
              <a:t>Zachycení nových trendů a aplikace do pedagogického procesu</a:t>
            </a:r>
          </a:p>
          <a:p>
            <a:r>
              <a:rPr lang="cs-CZ" b="1" dirty="0"/>
              <a:t>Didaktické postupy výuky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Obsah předmětu</a:t>
            </a:r>
          </a:p>
        </p:txBody>
      </p:sp>
    </p:spTree>
    <p:extLst>
      <p:ext uri="{BB962C8B-B14F-4D97-AF65-F5344CB8AC3E}">
        <p14:creationId xmlns:p14="http://schemas.microsoft.com/office/powerpoint/2010/main" val="339903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Funkce hudební předlohy: motivační, regulační a dramatickou</a:t>
            </a:r>
          </a:p>
          <a:p>
            <a:r>
              <a:rPr lang="cs-CZ" dirty="0"/>
              <a:t>Myšlenkový a emocionální obsah hudební předlohy ovlivňuje výběr pohybového řešení</a:t>
            </a:r>
          </a:p>
          <a:p>
            <a:r>
              <a:rPr lang="cs-CZ" dirty="0"/>
              <a:t>Rytmus pohybu – důležitá součást správného provedení cviků </a:t>
            </a:r>
          </a:p>
          <a:p>
            <a:r>
              <a:rPr lang="cs-CZ" dirty="0"/>
              <a:t>Rytmizaci pohybu musíme při cvičení sladit s rytmem vdechu a výdechu, uspořádat střídání napětí a uvolnění, zátěže a odpočinku</a:t>
            </a:r>
          </a:p>
          <a:p>
            <a:r>
              <a:rPr lang="cs-CZ" dirty="0"/>
              <a:t>Rytmická gymnastika - vytváří základ pro tanec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9966FF"/>
                </a:solidFill>
              </a:rPr>
              <a:t>Rytmická gymnastika</a:t>
            </a:r>
          </a:p>
        </p:txBody>
      </p:sp>
    </p:spTree>
    <p:extLst>
      <p:ext uri="{BB962C8B-B14F-4D97-AF65-F5344CB8AC3E}">
        <p14:creationId xmlns:p14="http://schemas.microsoft.com/office/powerpoint/2010/main" val="38351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A72C59-F600-496E-944F-EF9724BB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750"/>
            <a:ext cx="121920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702D4C0-ABD2-4E18-AA62-A79969F8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2324779"/>
            <a:ext cx="1762125" cy="26003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9ED4A1F-9A6B-407D-9ED2-52982459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67" y="2510329"/>
            <a:ext cx="2657475" cy="2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D27E6A6-2202-4050-8B60-EEE12CCCE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639" y="119742"/>
            <a:ext cx="1091293" cy="10034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164D25B-CE03-4DA3-8780-6568BE68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971" y="1436915"/>
            <a:ext cx="1285875" cy="118241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11CBBA4-214D-45F9-A5E6-5E69AB9A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248" y="3127605"/>
            <a:ext cx="1362074" cy="12524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E738A1-37C1-48A5-8552-E250E4BAA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70" y="3080658"/>
            <a:ext cx="1365622" cy="12558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742666-77A5-41CC-B1CA-E2D0074B6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70" y="5076171"/>
            <a:ext cx="1365622" cy="12558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181B23-A625-4BCF-8EF5-5FA7D7660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944" y="-95357"/>
            <a:ext cx="880948" cy="13016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A192232-E203-4CF5-83E7-48824D75B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27" y="1337901"/>
            <a:ext cx="1066005" cy="15750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40D01E-84F4-475E-A944-2FD94C392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032" y="5204185"/>
            <a:ext cx="877900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živatel\Downloads\rozcvičení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Gymnastika</a:t>
            </a:r>
          </a:p>
        </p:txBody>
      </p:sp>
      <p:sp>
        <p:nvSpPr>
          <p:cNvPr id="5" name="Obdélník 4"/>
          <p:cNvSpPr/>
          <p:nvPr/>
        </p:nvSpPr>
        <p:spPr>
          <a:xfrm>
            <a:off x="1991544" y="472514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Lucida Sans Unicode"/>
              </a:rPr>
              <a:t>Gymnastika není účelem, ale prostředkem jak výcvikem těla zušlechtit a zdokonalit člověka, aby byl tělesně a duševně harmonický.</a:t>
            </a:r>
          </a:p>
          <a:p>
            <a:r>
              <a:rPr lang="cs-CZ" dirty="0">
                <a:solidFill>
                  <a:prstClr val="black"/>
                </a:solidFill>
                <a:latin typeface="Lucida Sans Unicode"/>
              </a:rPr>
              <a:t>				Jan Krištof </a:t>
            </a:r>
            <a:r>
              <a:rPr lang="cs-CZ" dirty="0" err="1">
                <a:solidFill>
                  <a:prstClr val="black"/>
                </a:solidFill>
                <a:latin typeface="Lucida Sans Unicode"/>
              </a:rPr>
              <a:t>Guts</a:t>
            </a:r>
            <a:r>
              <a:rPr lang="cs-CZ" dirty="0">
                <a:solidFill>
                  <a:prstClr val="black"/>
                </a:solidFill>
                <a:latin typeface="Lucida Sans Unicode"/>
              </a:rPr>
              <a:t>-</a:t>
            </a:r>
            <a:r>
              <a:rPr lang="cs-CZ" dirty="0" err="1">
                <a:solidFill>
                  <a:prstClr val="black"/>
                </a:solidFill>
                <a:latin typeface="Lucida Sans Unicode"/>
              </a:rPr>
              <a:t>Muts</a:t>
            </a:r>
            <a:r>
              <a:rPr lang="cs-CZ" dirty="0">
                <a:solidFill>
                  <a:prstClr val="black"/>
                </a:solidFill>
                <a:latin typeface="Lucida Sans Unicode"/>
              </a:rPr>
              <a:t> (1815)</a:t>
            </a:r>
          </a:p>
        </p:txBody>
      </p:sp>
    </p:spTree>
    <p:extLst>
      <p:ext uri="{BB962C8B-B14F-4D97-AF65-F5344CB8AC3E}">
        <p14:creationId xmlns:p14="http://schemas.microsoft.com/office/powerpoint/2010/main" val="26849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5" y="1138237"/>
            <a:ext cx="4733925" cy="3152775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Nářadí mužského šestiboje</a:t>
            </a:r>
            <a:r>
              <a:rPr lang="cs-CZ" dirty="0"/>
              <a:t>: prostná, kůň našíř,</a:t>
            </a:r>
          </a:p>
          <a:p>
            <a:pPr marL="109728" indent="0">
              <a:buNone/>
            </a:pPr>
            <a:r>
              <a:rPr lang="cs-CZ" dirty="0"/>
              <a:t>	kruhy, přeskok, bradla, hrazda.</a:t>
            </a:r>
          </a:p>
          <a:p>
            <a:r>
              <a:rPr lang="cs-CZ" b="1" dirty="0"/>
              <a:t>Nářadí ženského čtyřboje:</a:t>
            </a:r>
            <a:r>
              <a:rPr lang="cs-CZ" dirty="0"/>
              <a:t> přeskok, </a:t>
            </a:r>
          </a:p>
          <a:p>
            <a:pPr marL="109728" indent="0">
              <a:buNone/>
            </a:pPr>
            <a:r>
              <a:rPr lang="cs-CZ" dirty="0"/>
              <a:t>	bradla o nestejné výši žerdí, kladina, prostná.</a:t>
            </a:r>
          </a:p>
          <a:p>
            <a:endParaRPr lang="cs-CZ" dirty="0"/>
          </a:p>
          <a:p>
            <a:r>
              <a:rPr lang="cs-CZ" dirty="0"/>
              <a:t>Systém soutěží v ČR</a:t>
            </a:r>
          </a:p>
          <a:p>
            <a:pPr lvl="1"/>
            <a:r>
              <a:rPr lang="cs-CZ" dirty="0"/>
              <a:t>Jaro – závody jednotlivců</a:t>
            </a:r>
          </a:p>
          <a:p>
            <a:pPr lvl="1"/>
            <a:r>
              <a:rPr lang="cs-CZ" dirty="0"/>
              <a:t>Podzim – závody družstev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Olympijské sporty – sportovní gymnastika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11" y="3921919"/>
            <a:ext cx="3743325" cy="28074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154" y="3405187"/>
            <a:ext cx="3150393" cy="31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4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" t="12336" b="7645"/>
          <a:stretch/>
        </p:blipFill>
        <p:spPr>
          <a:xfrm>
            <a:off x="-40659" y="1417638"/>
            <a:ext cx="12273318" cy="544036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Národní organizace - ČGF</a:t>
            </a:r>
          </a:p>
        </p:txBody>
      </p:sp>
    </p:spTree>
    <p:extLst>
      <p:ext uri="{BB962C8B-B14F-4D97-AF65-F5344CB8AC3E}">
        <p14:creationId xmlns:p14="http://schemas.microsoft.com/office/powerpoint/2010/main" val="1036013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682" t="25391" r="2856" b="7812"/>
          <a:stretch/>
        </p:blipFill>
        <p:spPr>
          <a:xfrm>
            <a:off x="0" y="285750"/>
            <a:ext cx="11901156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06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7087" t="27735" r="3404" b="5664"/>
          <a:stretch/>
        </p:blipFill>
        <p:spPr>
          <a:xfrm>
            <a:off x="328594" y="271462"/>
            <a:ext cx="11494242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Hodnocení se skládá ze dvou částí, </a:t>
            </a:r>
            <a:r>
              <a:rPr lang="cs-CZ" b="1" dirty="0"/>
              <a:t>D známky (za obtížnost) </a:t>
            </a:r>
            <a:r>
              <a:rPr lang="cs-CZ" dirty="0"/>
              <a:t>a </a:t>
            </a:r>
            <a:r>
              <a:rPr lang="cs-CZ" b="1" dirty="0"/>
              <a:t>E známky (za provedení). </a:t>
            </a:r>
          </a:p>
          <a:p>
            <a:r>
              <a:rPr lang="cs-CZ" dirty="0"/>
              <a:t>Známka D – </a:t>
            </a:r>
            <a:r>
              <a:rPr lang="cs-CZ" b="1" dirty="0"/>
              <a:t>hodnoty prvků/cviků </a:t>
            </a:r>
            <a:r>
              <a:rPr lang="pt-BR" dirty="0"/>
              <a:t>A = 0,10</a:t>
            </a:r>
            <a:r>
              <a:rPr lang="cs-CZ" dirty="0"/>
              <a:t>;</a:t>
            </a:r>
            <a:r>
              <a:rPr lang="pt-BR" dirty="0"/>
              <a:t> B = 0,20</a:t>
            </a:r>
            <a:r>
              <a:rPr lang="cs-CZ" dirty="0"/>
              <a:t>;</a:t>
            </a:r>
            <a:r>
              <a:rPr lang="pt-BR" dirty="0"/>
              <a:t> C = 0,30</a:t>
            </a:r>
            <a:r>
              <a:rPr lang="cs-CZ" dirty="0"/>
              <a:t>;</a:t>
            </a:r>
            <a:r>
              <a:rPr lang="pt-BR" dirty="0"/>
              <a:t> D = 0,40</a:t>
            </a:r>
            <a:r>
              <a:rPr lang="cs-CZ" dirty="0"/>
              <a:t>;</a:t>
            </a:r>
            <a:r>
              <a:rPr lang="pt-BR" dirty="0"/>
              <a:t> E = 0,50</a:t>
            </a:r>
            <a:r>
              <a:rPr lang="cs-CZ" dirty="0"/>
              <a:t>;</a:t>
            </a:r>
            <a:r>
              <a:rPr lang="pt-BR" dirty="0"/>
              <a:t> F = 0,60</a:t>
            </a:r>
            <a:r>
              <a:rPr lang="cs-CZ" dirty="0"/>
              <a:t>;</a:t>
            </a:r>
            <a:r>
              <a:rPr lang="pt-BR" dirty="0"/>
              <a:t> G = 0,70</a:t>
            </a:r>
            <a:r>
              <a:rPr lang="cs-CZ" dirty="0"/>
              <a:t>;</a:t>
            </a:r>
            <a:r>
              <a:rPr lang="pt-BR" dirty="0"/>
              <a:t> H = 0,80</a:t>
            </a:r>
            <a:r>
              <a:rPr lang="cs-CZ" dirty="0"/>
              <a:t>; </a:t>
            </a:r>
            <a:r>
              <a:rPr lang="pt-BR" dirty="0"/>
              <a:t>I = 0,90 </a:t>
            </a:r>
            <a:endParaRPr lang="cs-CZ" dirty="0"/>
          </a:p>
          <a:p>
            <a:r>
              <a:rPr lang="cs-CZ" dirty="0"/>
              <a:t>Známka E – </a:t>
            </a:r>
            <a:r>
              <a:rPr lang="cs-CZ" b="1" dirty="0"/>
              <a:t>srážky za chyby </a:t>
            </a:r>
            <a:r>
              <a:rPr lang="cs-CZ" dirty="0"/>
              <a:t>malé střední velké - 0,10; 0,30; 0,50;1,00 a vyšší</a:t>
            </a:r>
          </a:p>
          <a:p>
            <a:r>
              <a:rPr lang="cs-CZ" b="1" dirty="0"/>
              <a:t>Výsledná známka </a:t>
            </a:r>
            <a:r>
              <a:rPr lang="cs-CZ" dirty="0"/>
              <a:t>je určena součtem známky D a E a odečtením neutrálních srážek, tato známka je poté zveřejněna. </a:t>
            </a:r>
          </a:p>
          <a:p>
            <a:r>
              <a:rPr lang="cs-CZ" dirty="0"/>
              <a:t>Je-li to možné, měla by být ukázána známka D, E i výsledná známka.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</a:t>
            </a:r>
          </a:p>
        </p:txBody>
      </p:sp>
    </p:spTree>
    <p:extLst>
      <p:ext uri="{BB962C8B-B14F-4D97-AF65-F5344CB8AC3E}">
        <p14:creationId xmlns:p14="http://schemas.microsoft.com/office/powerpoint/2010/main" val="3063143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Základní gymnastika</a:t>
            </a:r>
          </a:p>
          <a:p>
            <a:pPr lvl="1"/>
            <a:r>
              <a:rPr lang="cs-CZ" i="1" dirty="0"/>
              <a:t>Schopnost vytvoření </a:t>
            </a:r>
            <a:r>
              <a:rPr lang="cs-CZ" b="1" i="1" dirty="0"/>
              <a:t>zásobníku cviků</a:t>
            </a:r>
            <a:r>
              <a:rPr lang="cs-CZ" b="1" dirty="0"/>
              <a:t> </a:t>
            </a:r>
            <a:r>
              <a:rPr lang="cs-CZ" dirty="0"/>
              <a:t>- bez náčiní, s náčiním, zaměřeným na posílení a protažení konkrétních svalových skupin, se správným terminologickým popisem. Př. Stoj spojný – vzpažit: hluboký předklon – vzpor </a:t>
            </a:r>
            <a:r>
              <a:rPr lang="cs-CZ" dirty="0" err="1"/>
              <a:t>stojmo</a:t>
            </a:r>
            <a:r>
              <a:rPr lang="cs-CZ" dirty="0"/>
              <a:t> (protažení </a:t>
            </a:r>
            <a:r>
              <a:rPr lang="cs-CZ" dirty="0" err="1"/>
              <a:t>hamstringů</a:t>
            </a:r>
            <a:r>
              <a:rPr lang="cs-CZ" dirty="0"/>
              <a:t>).</a:t>
            </a:r>
          </a:p>
          <a:p>
            <a:pPr lvl="1"/>
            <a:r>
              <a:rPr lang="cs-CZ" i="1" dirty="0"/>
              <a:t>Znát a umět aplikovat různé </a:t>
            </a:r>
            <a:r>
              <a:rPr lang="cs-CZ" b="1" i="1" dirty="0"/>
              <a:t>typy rozcvičení</a:t>
            </a:r>
            <a:r>
              <a:rPr lang="cs-CZ" b="1" dirty="0"/>
              <a:t> </a:t>
            </a:r>
            <a:r>
              <a:rPr lang="cs-CZ" dirty="0"/>
              <a:t>(s počítáním, s hudebním doprovodem)</a:t>
            </a:r>
          </a:p>
          <a:p>
            <a:endParaRPr lang="cs-CZ" dirty="0"/>
          </a:p>
          <a:p>
            <a:r>
              <a:rPr lang="cs-CZ" dirty="0"/>
              <a:t>Studijní materiály k dostudování </a:t>
            </a:r>
          </a:p>
          <a:p>
            <a:r>
              <a:rPr lang="cs-CZ" sz="1900" dirty="0"/>
              <a:t>Terminologie tělesných cvičení</a:t>
            </a:r>
          </a:p>
          <a:p>
            <a:r>
              <a:rPr lang="cs-CZ" sz="1700" dirty="0">
                <a:hlinkClick r:id="rId2"/>
              </a:rPr>
              <a:t>https://is.muni.cz/do/rect/el/estud/fsps/js11/terminologie/web/index.htm</a:t>
            </a:r>
            <a:endParaRPr lang="cs-CZ" sz="1700" dirty="0"/>
          </a:p>
          <a:p>
            <a:r>
              <a:rPr lang="cs-CZ" sz="1700" dirty="0"/>
              <a:t>Základní gymnastika</a:t>
            </a:r>
          </a:p>
          <a:p>
            <a:r>
              <a:rPr lang="cs-CZ" sz="1700" dirty="0">
                <a:hlinkClick r:id="rId3"/>
              </a:rPr>
              <a:t>https://www.fsps.muni.cz/impact/didaktika-gymnastiky-a-tance/zakladni-gymnastika/</a:t>
            </a:r>
            <a:endParaRPr lang="cs-CZ" sz="1700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2">
                    <a:lumMod val="50000"/>
                  </a:schemeClr>
                </a:solidFill>
                <a:effectLst/>
              </a:rPr>
              <a:t>Nezbytné dovednosti pro předmět Didaktika gymnastiky </a:t>
            </a:r>
            <a:endParaRPr lang="cs-CZ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39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70" y="4256676"/>
            <a:ext cx="3443287" cy="2582465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kruhy, nízká </a:t>
            </a:r>
            <a:r>
              <a:rPr lang="cs-CZ" dirty="0" err="1"/>
              <a:t>kladinka</a:t>
            </a:r>
            <a:r>
              <a:rPr lang="cs-CZ" dirty="0"/>
              <a:t>, hrazda, koberec, můstek, trampolínka, lano, žebřiny, švédské bedny, lavičky, nakloněná rovina, žíněnky atd.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85750" y="274638"/>
            <a:ext cx="1129665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Využití nářadí a vedlejšího nářadí pro školní TV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3590925"/>
            <a:ext cx="3352800" cy="3055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897" y="3143250"/>
            <a:ext cx="3475660" cy="3714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6687"/>
            <a:ext cx="3332454" cy="33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1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37" y="1643061"/>
            <a:ext cx="5024437" cy="5024437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ženský sport esteticko-koordinační </a:t>
            </a:r>
            <a:r>
              <a:rPr lang="cs-CZ" sz="2800" b="1" dirty="0"/>
              <a:t>-  kombinuje prvky baletu, gymnastiky, scénického tance a akrobacie</a:t>
            </a:r>
            <a:r>
              <a:rPr lang="cs-CZ" sz="2800" dirty="0"/>
              <a:t>, a to jak s náčiním, tak bez něj. </a:t>
            </a:r>
          </a:p>
          <a:p>
            <a:pPr marL="109728" indent="0">
              <a:buNone/>
            </a:pPr>
            <a:endParaRPr lang="cs-CZ" sz="2800" dirty="0"/>
          </a:p>
          <a:p>
            <a:r>
              <a:rPr lang="cs-CZ" sz="2800" dirty="0"/>
              <a:t>Náčiní -  míč, obruč, kužele, </a:t>
            </a:r>
          </a:p>
          <a:p>
            <a:pPr marL="109728" indent="0">
              <a:buNone/>
            </a:pPr>
            <a:r>
              <a:rPr lang="cs-CZ" sz="2800" dirty="0"/>
              <a:t>		stuha a švihadlo.</a:t>
            </a:r>
          </a:p>
          <a:p>
            <a:pPr marL="109728" indent="0">
              <a:buNone/>
            </a:pPr>
            <a:endParaRPr lang="cs-CZ" sz="2800" dirty="0"/>
          </a:p>
          <a:p>
            <a:pPr marL="109728" indent="0">
              <a:buNone/>
            </a:pPr>
            <a:r>
              <a:rPr lang="cs-CZ" sz="2800" dirty="0"/>
              <a:t>Národní organizace – ČSMG</a:t>
            </a:r>
          </a:p>
          <a:p>
            <a:pPr marL="109728" indent="0">
              <a:buNone/>
            </a:pPr>
            <a:r>
              <a:rPr lang="cs-CZ" sz="2800" dirty="0"/>
              <a:t>Světová organizace - FIG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Olympijské sporty – moderní gymnastika</a:t>
            </a:r>
          </a:p>
        </p:txBody>
      </p:sp>
    </p:spTree>
    <p:extLst>
      <p:ext uri="{BB962C8B-B14F-4D97-AF65-F5344CB8AC3E}">
        <p14:creationId xmlns:p14="http://schemas.microsoft.com/office/powerpoint/2010/main" val="318544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Tři úrovně (něco jako 1., 2. a 3. liga) pro soutěž jednotlivkyň a dvě úrovně (výkonnostní stupně) pro společné skladby. </a:t>
            </a:r>
          </a:p>
          <a:p>
            <a:pPr fontAlgn="base"/>
            <a:endParaRPr lang="cs-CZ" b="1" dirty="0"/>
          </a:p>
          <a:p>
            <a:pPr fontAlgn="base"/>
            <a:r>
              <a:rPr lang="cs-CZ" b="1" dirty="0"/>
              <a:t>Jednotlivkyně:</a:t>
            </a:r>
            <a:endParaRPr lang="cs-CZ" dirty="0"/>
          </a:p>
          <a:p>
            <a:pPr fontAlgn="base"/>
            <a:r>
              <a:rPr lang="cs-CZ" u="sng" dirty="0"/>
              <a:t>základní program</a:t>
            </a:r>
            <a:r>
              <a:rPr lang="cs-CZ" dirty="0"/>
              <a:t> – pouze národní pro ČR </a:t>
            </a:r>
          </a:p>
          <a:p>
            <a:pPr lvl="1" fontAlgn="base"/>
            <a:r>
              <a:rPr lang="cs-CZ" dirty="0"/>
              <a:t>jedná se o pouze povinné sestavy</a:t>
            </a:r>
          </a:p>
          <a:p>
            <a:pPr lvl="1" fontAlgn="base"/>
            <a:r>
              <a:rPr lang="cs-CZ" dirty="0"/>
              <a:t>v rámci tohoto stupně se závodnice dále dělí do kategorií dle věku (0.-4. kategorie)</a:t>
            </a:r>
          </a:p>
          <a:p>
            <a:pPr lvl="1" fontAlgn="base"/>
            <a:r>
              <a:rPr lang="cs-CZ" dirty="0"/>
              <a:t>pro každou kategorii je přímo stanovené náčiní a vypsané popisy sestavy gymnastickým názvoslovím a daná povinná hudba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Soutěžní program v ČR</a:t>
            </a:r>
          </a:p>
        </p:txBody>
      </p:sp>
    </p:spTree>
    <p:extLst>
      <p:ext uri="{BB962C8B-B14F-4D97-AF65-F5344CB8AC3E}">
        <p14:creationId xmlns:p14="http://schemas.microsoft.com/office/powerpoint/2010/main" val="109220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cs-CZ" b="1" dirty="0"/>
              <a:t>Jednotlivkyně:</a:t>
            </a:r>
            <a:endParaRPr lang="cs-CZ" dirty="0"/>
          </a:p>
          <a:p>
            <a:pPr fontAlgn="base"/>
            <a:r>
              <a:rPr lang="cs-CZ" u="sng" dirty="0"/>
              <a:t>kombinovaný program</a:t>
            </a:r>
            <a:r>
              <a:rPr lang="cs-CZ" dirty="0"/>
              <a:t> – pouze národní pro ČR </a:t>
            </a:r>
          </a:p>
          <a:p>
            <a:pPr fontAlgn="base"/>
            <a:r>
              <a:rPr lang="cs-CZ" dirty="0"/>
              <a:t>kombinace jedné povinné sestavy a jedné volné sestavy</a:t>
            </a:r>
          </a:p>
          <a:p>
            <a:pPr fontAlgn="base"/>
            <a:r>
              <a:rPr lang="cs-CZ" dirty="0"/>
              <a:t>pro každou kategorii je přímo stanovené náčiní a vypsané popisy sestavy gymnastickým názvoslovím a daná povinná hudba pro povinnou sestavu</a:t>
            </a:r>
          </a:p>
          <a:p>
            <a:pPr fontAlgn="base"/>
            <a:r>
              <a:rPr lang="cs-CZ" dirty="0"/>
              <a:t>v rámci tohoto stupně se závodnice dále dělí do kategorií dle věku a výkonnostní třídy</a:t>
            </a:r>
          </a:p>
          <a:p>
            <a:pPr fontAlgn="base"/>
            <a:r>
              <a:rPr lang="cs-CZ" dirty="0"/>
              <a:t>kombinovaný program využívá tabulek prvků z mezinárodních pravidel FIG, ale pro tuto výkonnostní úroveň je povoleno využívat jen prvky hodnoty A </a:t>
            </a:r>
            <a:r>
              <a:rPr lang="cs-CZ" dirty="0" err="1"/>
              <a:t>a</a:t>
            </a:r>
            <a:r>
              <a:rPr lang="cs-CZ" dirty="0"/>
              <a:t> B</a:t>
            </a:r>
          </a:p>
          <a:p>
            <a:pPr fontAlgn="base"/>
            <a:r>
              <a:rPr lang="cs-CZ" dirty="0"/>
              <a:t>prvky jsou rozděleny do kategorií (skoky, rotace a rovnováhy)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Soutěžní program v ČR</a:t>
            </a:r>
          </a:p>
        </p:txBody>
      </p:sp>
    </p:spTree>
    <p:extLst>
      <p:ext uri="{BB962C8B-B14F-4D97-AF65-F5344CB8AC3E}">
        <p14:creationId xmlns:p14="http://schemas.microsoft.com/office/powerpoint/2010/main" val="2576771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b="1" dirty="0"/>
              <a:t>Jednotlivkyně:</a:t>
            </a:r>
            <a:endParaRPr lang="cs-CZ" dirty="0"/>
          </a:p>
          <a:p>
            <a:pPr fontAlgn="base"/>
            <a:r>
              <a:rPr lang="cs-CZ" u="sng" dirty="0"/>
              <a:t>volný program</a:t>
            </a:r>
            <a:r>
              <a:rPr lang="cs-CZ" dirty="0"/>
              <a:t> – jedná se o pouze volné sestavy </a:t>
            </a:r>
          </a:p>
          <a:p>
            <a:pPr fontAlgn="base"/>
            <a:r>
              <a:rPr lang="cs-CZ" dirty="0"/>
              <a:t>závodnice se dále dělí do kategorií dle věku (naděje nejmladší, naděje mladší, naděje starší, juniorky a seniorky)</a:t>
            </a:r>
          </a:p>
          <a:p>
            <a:pPr fontAlgn="base"/>
            <a:r>
              <a:rPr lang="cs-CZ" dirty="0"/>
              <a:t>juniorky a seniorky se mohou účastnit zahraničních závodů, mistrovství a olympiád - jsou řízeny mezinárodními pravidly</a:t>
            </a:r>
          </a:p>
          <a:p>
            <a:pPr fontAlgn="base"/>
            <a:r>
              <a:rPr lang="cs-CZ" dirty="0"/>
              <a:t>pro sestavy lze použít libovolnou hudební nahrávku v délce 1:15-1:30</a:t>
            </a:r>
          </a:p>
          <a:p>
            <a:pPr fontAlgn="base"/>
            <a:r>
              <a:rPr lang="cs-CZ" dirty="0"/>
              <a:t>v každé sestavě musí být přesný počet prvků, jejichž poměr se liší dle náčiní (skoky, rotace a rovnováhy) 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Soutěžní program v ČR</a:t>
            </a:r>
          </a:p>
        </p:txBody>
      </p:sp>
    </p:spTree>
    <p:extLst>
      <p:ext uri="{BB962C8B-B14F-4D97-AF65-F5344CB8AC3E}">
        <p14:creationId xmlns:p14="http://schemas.microsoft.com/office/powerpoint/2010/main" val="4103337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 ČR rozděleny - dvě linie A </a:t>
            </a:r>
            <a:r>
              <a:rPr lang="cs-CZ" dirty="0" err="1"/>
              <a:t>a</a:t>
            </a:r>
            <a:r>
              <a:rPr lang="cs-CZ" dirty="0"/>
              <a:t> B.</a:t>
            </a:r>
          </a:p>
          <a:p>
            <a:r>
              <a:rPr lang="cs-CZ" dirty="0"/>
              <a:t>Linie B je především pro závodnice základního a kombinovaného programu. Počet gymnastek v družstvu je 4–6. </a:t>
            </a:r>
          </a:p>
          <a:p>
            <a:r>
              <a:rPr lang="cs-CZ" dirty="0"/>
              <a:t>Linie A je pro závodnice volného programu. Počet gymnastek je 4–6 pro mladší kategorie, pro kategorie naděje starší, juniorky a seniorky je určen počet členek družstva na 5. Povolena je jedna náhradnice. Obtížnost těchto sestav se řídí dle pravidel pro volný program. V rámci tohoto stupně se závodnice dále dělí do kategorií dle věku.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Společné skladby</a:t>
            </a:r>
          </a:p>
        </p:txBody>
      </p:sp>
    </p:spTree>
    <p:extLst>
      <p:ext uri="{BB962C8B-B14F-4D97-AF65-F5344CB8AC3E}">
        <p14:creationId xmlns:p14="http://schemas.microsoft.com/office/powerpoint/2010/main" val="1385532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42020" t="43359" r="20973" b="23828"/>
          <a:stretch/>
        </p:blipFill>
        <p:spPr>
          <a:xfrm>
            <a:off x="828675" y="985837"/>
            <a:ext cx="10398836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86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5453" t="24614" r="13481" b="16575"/>
          <a:stretch/>
        </p:blipFill>
        <p:spPr>
          <a:xfrm>
            <a:off x="769915" y="0"/>
            <a:ext cx="10451480" cy="6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03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503" t="37147" r="21564" b="29900"/>
          <a:stretch/>
        </p:blipFill>
        <p:spPr>
          <a:xfrm>
            <a:off x="824436" y="1271585"/>
            <a:ext cx="10543127" cy="5436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</a:t>
            </a:r>
          </a:p>
        </p:txBody>
      </p:sp>
    </p:spTree>
    <p:extLst>
      <p:ext uri="{BB962C8B-B14F-4D97-AF65-F5344CB8AC3E}">
        <p14:creationId xmlns:p14="http://schemas.microsoft.com/office/powerpoint/2010/main" val="3413587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Od roku 2000 jsou skoky na trampolíně součástí olympijských her jako třetí gymnastický sport.</a:t>
            </a:r>
          </a:p>
          <a:p>
            <a:r>
              <a:rPr lang="cs-CZ" dirty="0"/>
              <a:t>Jednotliví závodníci předvádějí akrobatické prvky, prováděné v poloze skrčmo, schylmo, toporně, a to v podobě jednoduchých skoků či složitějších kombinací, jednoduchých i vícenásobných salt vpřed, vzad a vrutů ve výšce až 7 metrů. </a:t>
            </a:r>
          </a:p>
          <a:p>
            <a:r>
              <a:rPr lang="cs-CZ" dirty="0"/>
              <a:t>Rozměry trampolíny 3 x 5 m, výška 1,1 m. </a:t>
            </a:r>
          </a:p>
          <a:p>
            <a:r>
              <a:rPr lang="cs-CZ" dirty="0"/>
              <a:t>Soutěží se v povinných a volných sestavách v kategoriích žen a mužů</a:t>
            </a:r>
          </a:p>
          <a:p>
            <a:pPr lvl="1"/>
            <a:r>
              <a:rPr lang="cs-CZ" dirty="0"/>
              <a:t>v jednotlivcích, synchronních dvojicích a družstvech.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Olympijské sporty – skoky na trampolíně </a:t>
            </a:r>
          </a:p>
        </p:txBody>
      </p:sp>
    </p:spTree>
    <p:extLst>
      <p:ext uri="{BB962C8B-B14F-4D97-AF65-F5344CB8AC3E}">
        <p14:creationId xmlns:p14="http://schemas.microsoft.com/office/powerpoint/2010/main" val="383452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Rytmická gymnastika</a:t>
            </a:r>
          </a:p>
          <a:p>
            <a:pPr lvl="1"/>
            <a:r>
              <a:rPr lang="cs-CZ" i="1" dirty="0"/>
              <a:t>Schopnost předvedení </a:t>
            </a:r>
            <a:r>
              <a:rPr lang="cs-CZ" b="1" i="1" dirty="0"/>
              <a:t>tanečních kroků</a:t>
            </a:r>
            <a:r>
              <a:rPr lang="cs-CZ" b="1" dirty="0"/>
              <a:t> </a:t>
            </a:r>
            <a:r>
              <a:rPr lang="cs-CZ" dirty="0"/>
              <a:t>- polky, valčíku a street </a:t>
            </a:r>
            <a:r>
              <a:rPr lang="cs-CZ" dirty="0" err="1"/>
              <a:t>dance</a:t>
            </a:r>
            <a:r>
              <a:rPr lang="cs-CZ" dirty="0"/>
              <a:t> s hudebním doprovodem</a:t>
            </a:r>
          </a:p>
          <a:p>
            <a:pPr marL="393192" lvl="1" indent="0">
              <a:buNone/>
            </a:pPr>
            <a:endParaRPr lang="cs-CZ" dirty="0"/>
          </a:p>
          <a:p>
            <a:pPr marL="393192" lvl="1" indent="0">
              <a:buNone/>
            </a:pPr>
            <a:r>
              <a:rPr lang="cs-CZ" dirty="0"/>
              <a:t>Studijní materiály k dostudování</a:t>
            </a:r>
          </a:p>
          <a:p>
            <a:pPr marL="393192" lvl="1" indent="0">
              <a:buNone/>
            </a:pPr>
            <a:r>
              <a:rPr lang="cs-CZ" dirty="0">
                <a:hlinkClick r:id="rId2"/>
              </a:rPr>
              <a:t>https://www.fsps.muni.cz/impact/rytmicka-gymnastika-a-tance/</a:t>
            </a:r>
            <a:endParaRPr lang="cs-CZ" dirty="0"/>
          </a:p>
          <a:p>
            <a:pPr marL="393192" lvl="1" indent="0">
              <a:buNone/>
            </a:pPr>
            <a:r>
              <a:rPr lang="cs-CZ" dirty="0">
                <a:hlinkClick r:id="rId3"/>
              </a:rPr>
              <a:t>https://www.fsps.muni.cz/impact/didaktika-gymnastiky-a-tance/rytmicka-gymnastika/</a:t>
            </a:r>
            <a:endParaRPr lang="cs-CZ" dirty="0"/>
          </a:p>
          <a:p>
            <a:pPr marL="393192" lvl="1" indent="0">
              <a:buNone/>
            </a:pPr>
            <a:endParaRPr lang="cs-CZ" dirty="0"/>
          </a:p>
          <a:p>
            <a:pPr marL="393192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chemeClr val="bg2">
                    <a:lumMod val="50000"/>
                  </a:schemeClr>
                </a:solidFill>
                <a:effectLst/>
              </a:rPr>
              <a:t>Nezbytné dovednosti pro předmět Didaktika gymnastiky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09833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Sestavy jsou složeny z deseti akrobatických prvků. </a:t>
            </a:r>
          </a:p>
          <a:p>
            <a:r>
              <a:rPr lang="cs-CZ" dirty="0"/>
              <a:t>Povinné sestavy obsahují deset prvků, které jsou určeny pořádající asociací. </a:t>
            </a:r>
          </a:p>
          <a:p>
            <a:r>
              <a:rPr lang="cs-CZ" dirty="0"/>
              <a:t>Ve volných sestavách se prvky nesmí opakovat. </a:t>
            </a:r>
          </a:p>
          <a:p>
            <a:r>
              <a:rPr lang="cs-CZ" dirty="0"/>
              <a:t>Tato sportovní disciplína je charakteristická skupinou skoků, a to skoky přímými (bez rotace), skoky se saltovou rotací (podél osy příčné), skoky s </a:t>
            </a:r>
            <a:r>
              <a:rPr lang="cs-CZ" dirty="0" err="1"/>
              <a:t>vrutovou</a:t>
            </a:r>
            <a:r>
              <a:rPr lang="cs-CZ" dirty="0"/>
              <a:t> rotací (podél osy svislé) a skoky s kombinovanou rotací (kombinace saltových a </a:t>
            </a:r>
            <a:r>
              <a:rPr lang="cs-CZ" dirty="0" err="1"/>
              <a:t>vrutových</a:t>
            </a:r>
            <a:r>
              <a:rPr lang="cs-CZ" dirty="0"/>
              <a:t> rotací).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Skoky na trampolíně</a:t>
            </a:r>
          </a:p>
        </p:txBody>
      </p:sp>
    </p:spTree>
    <p:extLst>
      <p:ext uri="{BB962C8B-B14F-4D97-AF65-F5344CB8AC3E}">
        <p14:creationId xmlns:p14="http://schemas.microsoft.com/office/powerpoint/2010/main" val="763036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Hodnocení skoků na trampolíně - posuzování obtížnosti a kvality provedení jednotlivých prvků v sestavách. </a:t>
            </a:r>
          </a:p>
          <a:p>
            <a:r>
              <a:rPr lang="cs-CZ" dirty="0"/>
              <a:t>Pravidla přitom mají vést skokany k tomu, aby na závodech zařazovali jen takové prvky, které mají bezpečně zvládnuté z tréninku.</a:t>
            </a:r>
          </a:p>
          <a:p>
            <a:r>
              <a:rPr lang="cs-CZ" dirty="0"/>
              <a:t>Provedení sestav jednotlivců hodnotí 5 rozhodčích, provedení sestav synchronních dvojic 6 rozhodčích (3 pro každou trampolínu). Maximální známka je 10 bodů. V každém předvedeném prvku může rozhodčí za chyby a nedostatky v provedení a jistotě skoku udělit srážku 0,1–0,5 bodu. Nejvyšší a nejnižší známka rozhodčího provedení se škrtá, ostatní se sečtou.</a:t>
            </a:r>
          </a:p>
          <a:p>
            <a:r>
              <a:rPr lang="cs-CZ" dirty="0"/>
              <a:t>Při soutěži synchronních dvojic cvičí synchronní dvojice žen nebo synchronní dvojice mužů na dvou trampolínách shodné sestavy ve shodném rytmu.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</a:t>
            </a:r>
          </a:p>
        </p:txBody>
      </p:sp>
    </p:spTree>
    <p:extLst>
      <p:ext uri="{BB962C8B-B14F-4D97-AF65-F5344CB8AC3E}">
        <p14:creationId xmlns:p14="http://schemas.microsoft.com/office/powerpoint/2010/main" val="302407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Mezinárodní federace skoků na trampolíně vydala oficiální mezinárodní číselný systém označení jednotlivých prvků:</a:t>
            </a:r>
          </a:p>
          <a:p>
            <a:r>
              <a:rPr lang="cs-CZ" dirty="0"/>
              <a:t>první číslo – záznam počtu čtvrtin salta (90 stupňů)</a:t>
            </a:r>
          </a:p>
          <a:p>
            <a:r>
              <a:rPr lang="cs-CZ" dirty="0"/>
              <a:t>druhé číslo – záznam počtu půlvrutů (180 stupňů) v prvním saltu</a:t>
            </a:r>
          </a:p>
          <a:p>
            <a:r>
              <a:rPr lang="cs-CZ" dirty="0"/>
              <a:t>třetí číslo – záznam počtu půlvrutů ve druhém saltu</a:t>
            </a:r>
          </a:p>
          <a:p>
            <a:r>
              <a:rPr lang="cs-CZ" dirty="0"/>
              <a:t>čtvrté číslo – záznam počtu půlvrutů ve třetím saltu</a:t>
            </a:r>
          </a:p>
          <a:p>
            <a:r>
              <a:rPr lang="cs-CZ" dirty="0"/>
              <a:t>Další možná čísla vypovídají o počtu půlvrutů v následujících saltech prvku. Poslední symbol uvedený za číslem znázorňuje zaujatou polohu těla: skrčmo, schylmo nebo toporně.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</a:t>
            </a:r>
          </a:p>
        </p:txBody>
      </p:sp>
    </p:spTree>
    <p:extLst>
      <p:ext uri="{BB962C8B-B14F-4D97-AF65-F5344CB8AC3E}">
        <p14:creationId xmlns:p14="http://schemas.microsoft.com/office/powerpoint/2010/main" val="1629010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Skoky na trampolíně jsou nejen samostatným olympijským sportem</a:t>
            </a:r>
            <a:r>
              <a:rPr lang="cs-CZ" i="1" dirty="0"/>
              <a:t>, ale také nezbytnou složkou speciální přípravy sportovních gymnastů, skokanů do vody, akrobatických lyžařů, parašutistů a dalších.</a:t>
            </a:r>
          </a:p>
          <a:p>
            <a:r>
              <a:rPr lang="cs-CZ" dirty="0"/>
              <a:t>Obecně můžeme říci, že skoky na trampolíně napomáhají ke zlepšení kondice, posílení svalstva dolních končetin, zpevnění trupu, nácviku koordinace rychlých a rytmických pohybů a nácviku orientace v prostoru. Pozitivním aspektem je malá zátěž na kloubní aparát, odrazy a doskoky jsou tlumeny trampolínou.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Skoky na trampolíně </a:t>
            </a:r>
          </a:p>
        </p:txBody>
      </p:sp>
    </p:spTree>
    <p:extLst>
      <p:ext uri="{BB962C8B-B14F-4D97-AF65-F5344CB8AC3E}">
        <p14:creationId xmlns:p14="http://schemas.microsoft.com/office/powerpoint/2010/main" val="1396313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 tělovýchovnou a sportovní činnost ve školách, mateřských školách a tělovýchovných jednotách je určena malá trampolína</a:t>
            </a:r>
            <a:r>
              <a:rPr lang="cs-CZ" b="1" dirty="0"/>
              <a:t>. </a:t>
            </a:r>
            <a:r>
              <a:rPr lang="cs-CZ" dirty="0"/>
              <a:t>Používá se jako náhrada běžných odrazových můstků s podstatně větším odrazovým efektem a k náskokům při cvičení na velké trampolíně.</a:t>
            </a:r>
          </a:p>
          <a:p>
            <a:r>
              <a:rPr lang="cs-CZ" dirty="0"/>
              <a:t>Spodní věková hranice je omezená částečně hmotností dítěte, aby bylo schopné svou vahou napnout pružiny trampolíny. Dalším kritériem je bezpečnost.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Skoky na trampolíně ve školní TV</a:t>
            </a:r>
          </a:p>
        </p:txBody>
      </p:sp>
    </p:spTree>
    <p:extLst>
      <p:ext uri="{BB962C8B-B14F-4D97-AF65-F5344CB8AC3E}">
        <p14:creationId xmlns:p14="http://schemas.microsoft.com/office/powerpoint/2010/main" val="2784790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2875" y="274638"/>
            <a:ext cx="11901488" cy="1682750"/>
          </a:xfrm>
        </p:spPr>
        <p:txBody>
          <a:bodyPr>
            <a:normAutofit/>
          </a:bodyPr>
          <a:lstStyle/>
          <a:p>
            <a:r>
              <a:rPr lang="cs-CZ" sz="3200" b="0" dirty="0">
                <a:effectLst/>
              </a:rPr>
              <a:t>Základní prvky – přímý skok, skrčka, schylka, roznožka, sedy, lehy na břicho, na záda, salta vpřed i vzad.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260" y="1818000"/>
            <a:ext cx="99855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64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Parkour</a:t>
            </a:r>
            <a:r>
              <a:rPr lang="cs-CZ" dirty="0"/>
              <a:t> (PK)</a:t>
            </a:r>
          </a:p>
        </p:txBody>
      </p:sp>
      <p:sp>
        <p:nvSpPr>
          <p:cNvPr id="3" name="Obdélník 2"/>
          <p:cNvSpPr/>
          <p:nvPr/>
        </p:nvSpPr>
        <p:spPr>
          <a:xfrm>
            <a:off x="744582" y="1282061"/>
            <a:ext cx="1050253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Definice - metoda zdolávání přirozených překážek, kterými se lze přesunout co nejefektivněji z místa na místo. </a:t>
            </a:r>
            <a:r>
              <a:rPr lang="cs-CZ" dirty="0" err="1"/>
              <a:t>Parkour</a:t>
            </a:r>
            <a:r>
              <a:rPr lang="cs-CZ" dirty="0"/>
              <a:t> je možno provozovat ve městě i v přírodě. Člověk, provozující </a:t>
            </a:r>
            <a:r>
              <a:rPr lang="cs-CZ" dirty="0" err="1"/>
              <a:t>parkour</a:t>
            </a:r>
            <a:r>
              <a:rPr lang="cs-CZ" dirty="0"/>
              <a:t> se možná překvapivě nazývá </a:t>
            </a:r>
            <a:r>
              <a:rPr lang="cs-CZ" dirty="0" err="1"/>
              <a:t>traceur</a:t>
            </a:r>
            <a:r>
              <a:rPr lang="cs-CZ" dirty="0"/>
              <a:t>. </a:t>
            </a:r>
            <a:r>
              <a:rPr lang="cs-CZ" dirty="0" err="1"/>
              <a:t>Traceur</a:t>
            </a:r>
            <a:r>
              <a:rPr lang="cs-CZ" dirty="0"/>
              <a:t> nepoužívá k překonávání překážek žádné pomůcky, ale pouze své vlastní tělo. </a:t>
            </a:r>
          </a:p>
          <a:p>
            <a:r>
              <a:rPr lang="cs-CZ" dirty="0" err="1"/>
              <a:t>Parkour</a:t>
            </a:r>
            <a:r>
              <a:rPr lang="cs-CZ" dirty="0"/>
              <a:t> by se dal charakterizovat slovy efektivita, přímost a spotřeba co nejmenšího množství energie. Mohlo by se zdát, že se jedná o disciplínu zaměřenou čistě na fyzickou zdatnost, sílu a obratnost, nicméně je zde velmi důležitá i mysl a sebedůvěra, jelikož </a:t>
            </a:r>
            <a:r>
              <a:rPr lang="cs-CZ" dirty="0" err="1"/>
              <a:t>traceur</a:t>
            </a:r>
            <a:r>
              <a:rPr lang="cs-CZ" dirty="0"/>
              <a:t> se neustále dostává do situací, ve kterých musí být naprosto koncentrovaný, sebejistý a  klidný.  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</a:rPr>
              <a:t>Parkour</a:t>
            </a:r>
            <a:r>
              <a:rPr lang="cs-CZ" dirty="0">
                <a:latin typeface="arial" panose="020B0604020202020204" pitchFamily="34" charset="0"/>
              </a:rPr>
              <a:t> -  sportovní disciplínou od roku 2018. 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Oficiální závody se pořádají na ploše o velikosti 8x40m. </a:t>
            </a:r>
            <a:r>
              <a:rPr lang="cs-CZ" dirty="0" err="1">
                <a:latin typeface="arial" panose="020B0604020202020204" pitchFamily="34" charset="0"/>
              </a:rPr>
              <a:t>Parkourista</a:t>
            </a:r>
            <a:r>
              <a:rPr lang="cs-CZ" dirty="0">
                <a:latin typeface="arial" panose="020B0604020202020204" pitchFamily="34" charset="0"/>
              </a:rPr>
              <a:t> má za úkol překonat dráhu 2x40m a zdolat na své cestě 20 překážek. Překážky jsou různého charakteru - boxy, </a:t>
            </a:r>
            <a:r>
              <a:rPr lang="cs-CZ" dirty="0" err="1">
                <a:latin typeface="arial" panose="020B0604020202020204" pitchFamily="34" charset="0"/>
              </a:rPr>
              <a:t>raily</a:t>
            </a:r>
            <a:r>
              <a:rPr lang="cs-CZ" dirty="0">
                <a:latin typeface="arial" panose="020B0604020202020204" pitchFamily="34" charset="0"/>
              </a:rPr>
              <a:t>, výběhy, přeskoky, atd.</a:t>
            </a:r>
          </a:p>
          <a:p>
            <a:endParaRPr lang="cs-CZ" b="1" i="1" dirty="0">
              <a:latin typeface="arial" panose="020B0604020202020204" pitchFamily="34" charset="0"/>
            </a:endParaRPr>
          </a:p>
          <a:p>
            <a:r>
              <a:rPr lang="cs-CZ" b="1" i="1" dirty="0">
                <a:latin typeface="arial" panose="020B0604020202020204" pitchFamily="34" charset="0"/>
              </a:rPr>
              <a:t>					Disciplíny:</a:t>
            </a:r>
            <a:endParaRPr lang="cs-CZ" dirty="0">
              <a:latin typeface="arial" panose="020B0604020202020204" pitchFamily="34" charset="0"/>
            </a:endParaRPr>
          </a:p>
          <a:p>
            <a:pPr lvl="8">
              <a:buFont typeface="+mj-lt"/>
              <a:buAutoNum type="arabicPeriod"/>
            </a:pPr>
            <a:r>
              <a:rPr lang="cs-CZ" i="1" dirty="0">
                <a:latin typeface="arial" panose="020B0604020202020204" pitchFamily="34" charset="0"/>
              </a:rPr>
              <a:t>Speed-Run</a:t>
            </a:r>
            <a:endParaRPr lang="cs-CZ" dirty="0">
              <a:latin typeface="arial" panose="020B0604020202020204" pitchFamily="34" charset="0"/>
            </a:endParaRPr>
          </a:p>
          <a:p>
            <a:pPr lvl="8">
              <a:buFont typeface="+mj-lt"/>
              <a:buAutoNum type="arabicPeriod"/>
            </a:pPr>
            <a:r>
              <a:rPr lang="cs-CZ" i="1" dirty="0">
                <a:latin typeface="arial" panose="020B0604020202020204" pitchFamily="34" charset="0"/>
              </a:rPr>
              <a:t>Freestyle </a:t>
            </a:r>
            <a:endParaRPr lang="cs-CZ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92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cs-CZ" b="1" i="1" dirty="0"/>
          </a:p>
          <a:p>
            <a:r>
              <a:rPr lang="cs-CZ" b="1" i="1" dirty="0"/>
              <a:t>Speed-Run</a:t>
            </a:r>
            <a:r>
              <a:rPr lang="cs-CZ" i="1" dirty="0"/>
              <a:t> </a:t>
            </a:r>
            <a:r>
              <a:rPr lang="cs-CZ" dirty="0"/>
              <a:t>je soutěž na rychlost - hlavním úkolem </a:t>
            </a:r>
            <a:r>
              <a:rPr lang="cs-CZ" dirty="0" err="1"/>
              <a:t>parkouristy</a:t>
            </a:r>
            <a:r>
              <a:rPr lang="cs-CZ" dirty="0"/>
              <a:t> je co nejrychleji se dostat z bodu A do bodu B (40m tam a 40m zpět). Hodnotícím kritériem je pouze čas a přitom se kontroluje, zda jsou překážky překonány správně.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cs-CZ" b="1" i="1" dirty="0"/>
          </a:p>
          <a:p>
            <a:r>
              <a:rPr lang="cs-CZ" b="1" i="1" dirty="0" err="1"/>
              <a:t>FreeStyle</a:t>
            </a:r>
            <a:r>
              <a:rPr lang="cs-CZ" dirty="0"/>
              <a:t> je soutěž v akrobacii - </a:t>
            </a:r>
            <a:r>
              <a:rPr lang="cs-CZ" dirty="0" err="1"/>
              <a:t>parkourista</a:t>
            </a:r>
            <a:r>
              <a:rPr lang="cs-CZ" dirty="0"/>
              <a:t> se snaží (na stejné dráze jako u SR) u každé překážky předvést nějaký trik. Triky jsou seřazeny v pravidlech - </a:t>
            </a:r>
            <a:r>
              <a:rPr lang="cs-CZ" dirty="0" err="1"/>
              <a:t>code</a:t>
            </a:r>
            <a:r>
              <a:rPr lang="cs-CZ" dirty="0"/>
              <a:t> of </a:t>
            </a:r>
            <a:r>
              <a:rPr lang="cs-CZ" dirty="0" err="1"/>
              <a:t>points</a:t>
            </a:r>
            <a:r>
              <a:rPr lang="cs-CZ" dirty="0"/>
              <a:t>, kde je uvedená známka za obtížnost. Hodnotí se obtížnost triků, </a:t>
            </a:r>
            <a:r>
              <a:rPr lang="cs-CZ" dirty="0" err="1"/>
              <a:t>flow</a:t>
            </a:r>
            <a:r>
              <a:rPr lang="cs-CZ" dirty="0"/>
              <a:t>, bezpečnost a dodržení maximálního časového limitu 90s.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Disciplíny</a:t>
            </a:r>
          </a:p>
        </p:txBody>
      </p:sp>
    </p:spTree>
    <p:extLst>
      <p:ext uri="{BB962C8B-B14F-4D97-AF65-F5344CB8AC3E}">
        <p14:creationId xmlns:p14="http://schemas.microsoft.com/office/powerpoint/2010/main" val="2439066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Sportovní disciplína</a:t>
            </a:r>
          </a:p>
        </p:txBody>
      </p:sp>
      <p:sp>
        <p:nvSpPr>
          <p:cNvPr id="3" name="Obdélník 2"/>
          <p:cNvSpPr/>
          <p:nvPr/>
        </p:nvSpPr>
        <p:spPr>
          <a:xfrm>
            <a:off x="1149531" y="2413338"/>
            <a:ext cx="98624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>
                <a:latin typeface="arial" panose="020B0604020202020204" pitchFamily="34" charset="0"/>
              </a:rPr>
              <a:t>Parkour</a:t>
            </a:r>
            <a:r>
              <a:rPr lang="cs-CZ" sz="2800" dirty="0">
                <a:latin typeface="arial" panose="020B0604020202020204" pitchFamily="34" charset="0"/>
              </a:rPr>
              <a:t> - zařazen mezi gymnastické disciplíny, součást světové organizaci FIG. FIG sdružuje dnes 146 zemí světa a má několika milionovou základnu sportovců. Díky tomuto kroku dostal </a:t>
            </a:r>
            <a:r>
              <a:rPr lang="cs-CZ" sz="2800" dirty="0" err="1">
                <a:latin typeface="arial" panose="020B0604020202020204" pitchFamily="34" charset="0"/>
              </a:rPr>
              <a:t>Parkour</a:t>
            </a:r>
            <a:r>
              <a:rPr lang="cs-CZ" sz="2800" dirty="0">
                <a:latin typeface="arial" panose="020B0604020202020204" pitchFamily="34" charset="0"/>
              </a:rPr>
              <a:t>, jako jedna z nejrychleji se rozvíjejících aktivit, šanci být v budoucnu zařazen mezi olympijské disciplíny.</a:t>
            </a:r>
          </a:p>
          <a:p>
            <a:r>
              <a:rPr lang="cs-CZ" sz="2800" dirty="0" err="1">
                <a:latin typeface="arial" panose="020B0604020202020204" pitchFamily="34" charset="0"/>
              </a:rPr>
              <a:t>Parkour</a:t>
            </a:r>
            <a:r>
              <a:rPr lang="cs-CZ" sz="2800" dirty="0">
                <a:latin typeface="arial" panose="020B0604020202020204" pitchFamily="34" charset="0"/>
              </a:rPr>
              <a:t> v ČR – součást ČGF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0512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Pravidla </a:t>
            </a:r>
            <a:r>
              <a:rPr lang="cs-CZ" dirty="0" err="1"/>
              <a:t>Parkouru</a:t>
            </a:r>
            <a:r>
              <a:rPr lang="cs-CZ" dirty="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74616" y="1417638"/>
            <a:ext cx="11347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Volnočasový a soutěžní městský sport (vnitřní i venkovní) sestávající se z dostání se z jednoho místa na jiné překonáním (bez pomocného vybavení) různých překážek nejrychlejším, nejbezpečnějším a nejefektivnějším možným způsobem, pomocí hbitých pohybů a technik.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30435" y="256063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Speed-run (PKS) - s</a:t>
            </a:r>
            <a:r>
              <a:rPr lang="cs-CZ" dirty="0"/>
              <a:t>outěžní disciplína, jejíž cílem je, dostat se efektivně v co nejkratším čase z místa A do místa B s využitím specifických </a:t>
            </a:r>
            <a:r>
              <a:rPr lang="cs-CZ" dirty="0" err="1"/>
              <a:t>parkourových</a:t>
            </a:r>
            <a:r>
              <a:rPr lang="cs-CZ" dirty="0"/>
              <a:t> prvků k překonání překážek. </a:t>
            </a:r>
          </a:p>
          <a:p>
            <a:r>
              <a:rPr lang="cs-CZ" b="1" dirty="0"/>
              <a:t>Freestyle (PKF) - s</a:t>
            </a:r>
            <a:r>
              <a:rPr lang="cs-CZ" dirty="0"/>
              <a:t>outěžní disciplína skládající se z běhu, kde je cílem, dostat se v časovém limitu 90 sekund z místa A do místa B s důrazem na styl, plynulost a dokonalém ovládání těla za pomocí: – Specifických </a:t>
            </a:r>
            <a:r>
              <a:rPr lang="cs-CZ" dirty="0" err="1"/>
              <a:t>parkourových</a:t>
            </a:r>
            <a:r>
              <a:rPr lang="cs-CZ" dirty="0"/>
              <a:t> prvků k překonání překážek, – Akrobatických prvků ve specifických částech (zónách) běhu, aby byla ukázána tvořivost a dokonalé ovládání pohybu. </a:t>
            </a:r>
          </a:p>
          <a:p>
            <a:r>
              <a:rPr lang="cs-CZ" dirty="0" err="1"/>
              <a:t>All-Around</a:t>
            </a:r>
            <a:r>
              <a:rPr lang="cs-CZ" dirty="0"/>
              <a:t> (PAA) Celkový hodnotící žebříček skládající se ze sportovců účastnících se PKS a PKF</a:t>
            </a:r>
          </a:p>
        </p:txBody>
      </p:sp>
    </p:spTree>
    <p:extLst>
      <p:ext uri="{BB962C8B-B14F-4D97-AF65-F5344CB8AC3E}">
        <p14:creationId xmlns:p14="http://schemas.microsoft.com/office/powerpoint/2010/main" val="688610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Sportovní gymnastika</a:t>
            </a:r>
          </a:p>
          <a:p>
            <a:pPr lvl="1"/>
            <a:r>
              <a:rPr lang="cs-CZ" i="1" dirty="0"/>
              <a:t>Schopnost předvedení gymnastických prvků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Akrobacie - stoj na rukou – kotoul vpřed - přemet stranou </a:t>
            </a:r>
          </a:p>
          <a:p>
            <a:pPr lvl="2"/>
            <a:r>
              <a:rPr lang="cs-CZ" dirty="0"/>
              <a:t>Hrazda - výmyk – toč vzad – podmet</a:t>
            </a:r>
          </a:p>
          <a:p>
            <a:endParaRPr lang="cs-CZ" dirty="0"/>
          </a:p>
          <a:p>
            <a:r>
              <a:rPr lang="cs-CZ" dirty="0"/>
              <a:t>Studijní materiály k dostudování</a:t>
            </a:r>
          </a:p>
          <a:p>
            <a:pPr lvl="1"/>
            <a:r>
              <a:rPr lang="cs-CZ" sz="1800" u="sng" dirty="0">
                <a:hlinkClick r:id="rId2"/>
              </a:rPr>
              <a:t>http://www.fsps.muni.cz/sdetmivpohode/kurzy/gymnastika/</a:t>
            </a:r>
            <a:endParaRPr lang="cs-CZ" sz="1800" dirty="0"/>
          </a:p>
          <a:p>
            <a:pPr lvl="1"/>
            <a:r>
              <a:rPr lang="cs-CZ" sz="1800" dirty="0">
                <a:hlinkClick r:id="rId3"/>
              </a:rPr>
              <a:t>https://www.fsps.muni.cz/impact/didaktika-gymnastiky-a-tance/olympijske-sporty/</a:t>
            </a:r>
            <a:endParaRPr lang="cs-CZ" sz="1800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chemeClr val="bg2">
                    <a:lumMod val="50000"/>
                  </a:schemeClr>
                </a:solidFill>
                <a:effectLst/>
              </a:rPr>
              <a:t>Nezbytné dovednosti pro předmět Didaktika gymnastiky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64313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Bezpečnost</a:t>
            </a:r>
          </a:p>
        </p:txBody>
      </p:sp>
      <p:sp>
        <p:nvSpPr>
          <p:cNvPr id="3" name="Obdélník 2"/>
          <p:cNvSpPr/>
          <p:nvPr/>
        </p:nvSpPr>
        <p:spPr>
          <a:xfrm>
            <a:off x="953589" y="1417638"/>
            <a:ext cx="1051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Sportovci musí po celou dobu cvičit a podávat výkon v naprostém bezpečí a v nejvyšším stupni dokonalého technického ovládání. </a:t>
            </a:r>
          </a:p>
          <a:p>
            <a:endParaRPr lang="cs-CZ" dirty="0"/>
          </a:p>
          <a:p>
            <a:r>
              <a:rPr lang="cs-CZ" dirty="0"/>
              <a:t>Osobní bezpečí a vyhodnocení rizik musí být nejvyšší zodpovědností každého sportovce. </a:t>
            </a:r>
          </a:p>
          <a:p>
            <a:endParaRPr lang="cs-CZ" dirty="0"/>
          </a:p>
          <a:p>
            <a:r>
              <a:rPr lang="cs-CZ" dirty="0"/>
              <a:t>Pokud sportovec nadměrně riskuje ve Freestyle soutěži, rozhodčí může odečíst 4 body z celkového bodování rozhodčích.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89165" y="3725962"/>
            <a:ext cx="8948057" cy="258532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dirty="0"/>
              <a:t>Soutěžní oděv musí být takový, že tělesná linie a sportovní postavení </a:t>
            </a:r>
            <a:r>
              <a:rPr lang="cs-CZ" dirty="0" err="1"/>
              <a:t>parkourového</a:t>
            </a:r>
            <a:r>
              <a:rPr lang="cs-CZ" dirty="0"/>
              <a:t> sportovce je rozpoznatelné. Všeobecný dojem musí být čistý a sportovní (bez děr, roztrhaného a rozedraného oděvu). Soutěžní oděv za žádných okolností nesmí překážet sportovci v jeho výkonu. Volné a doplňkové předměty nejsou povoleny. Sportovci mohou nosit trička, polokošile, trikoty, svetry s rukávy nebo bez rukávů. Je dovoleno nosit kraťasy, krátké kalhoty, tepláky nebo kalhoty (ne příliš široké, nesmí ohrozit bezpečnost sportovce) a legíny. Sportovci musí nosit vyhovující sportovní nebo běžeckou obuv dle vlastního výběru.</a:t>
            </a:r>
          </a:p>
        </p:txBody>
      </p:sp>
    </p:spTree>
    <p:extLst>
      <p:ext uri="{BB962C8B-B14F-4D97-AF65-F5344CB8AC3E}">
        <p14:creationId xmlns:p14="http://schemas.microsoft.com/office/powerpoint/2010/main" val="1207765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84217" y="1859340"/>
            <a:ext cx="102282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Panel rozhodčích </a:t>
            </a:r>
          </a:p>
          <a:p>
            <a:endParaRPr lang="cs-CZ" b="1" dirty="0"/>
          </a:p>
          <a:p>
            <a:r>
              <a:rPr lang="cs-CZ" dirty="0"/>
              <a:t>Speed-run: </a:t>
            </a:r>
          </a:p>
          <a:p>
            <a:r>
              <a:rPr lang="cs-CZ" dirty="0"/>
              <a:t>1 předseda panelu rozhodčích (CJP). </a:t>
            </a:r>
          </a:p>
          <a:p>
            <a:r>
              <a:rPr lang="cs-CZ" dirty="0"/>
              <a:t>1 časový rozhodčí a rozhodčí na startovní čáře (ST). </a:t>
            </a:r>
          </a:p>
          <a:p>
            <a:r>
              <a:rPr lang="cs-CZ" dirty="0"/>
              <a:t>1 až 3 kontrolní rozhodčí (CP) - záleží na dráze, počet bude určen CJP </a:t>
            </a:r>
          </a:p>
          <a:p>
            <a:endParaRPr lang="cs-CZ" dirty="0"/>
          </a:p>
          <a:p>
            <a:r>
              <a:rPr lang="cs-CZ" dirty="0"/>
              <a:t>Freestyle: </a:t>
            </a:r>
          </a:p>
          <a:p>
            <a:r>
              <a:rPr lang="cs-CZ" dirty="0"/>
              <a:t>Jeden tým 3 až 5 rozhodčích, kdy jeden z nich také figuruje jako CJP hodnotící:  	Provedení, bezpečnost a dokonalé provedení (ES)  </a:t>
            </a:r>
          </a:p>
          <a:p>
            <a:r>
              <a:rPr lang="cs-CZ" dirty="0"/>
              <a:t>	Využití dráhy a tvořivost (CC) </a:t>
            </a:r>
          </a:p>
          <a:p>
            <a:r>
              <a:rPr lang="cs-CZ" dirty="0"/>
              <a:t>	Obtížnost (D) </a:t>
            </a:r>
          </a:p>
          <a:p>
            <a:endParaRPr lang="cs-CZ" dirty="0"/>
          </a:p>
          <a:p>
            <a:r>
              <a:rPr lang="cs-CZ" dirty="0"/>
              <a:t>Mistrovství světa a </a:t>
            </a:r>
            <a:r>
              <a:rPr lang="cs-CZ" dirty="0" err="1"/>
              <a:t>multi</a:t>
            </a:r>
            <a:r>
              <a:rPr lang="cs-CZ" dirty="0"/>
              <a:t>-sportovní hry: 5 rozhodčích </a:t>
            </a:r>
          </a:p>
          <a:p>
            <a:r>
              <a:rPr lang="cs-CZ" dirty="0"/>
              <a:t>Světové poháry: 4 až 5 rozhodčích </a:t>
            </a:r>
          </a:p>
          <a:p>
            <a:r>
              <a:rPr lang="cs-CZ" dirty="0"/>
              <a:t>Všechny ostatní soutěže: 3 až 5 rozhodčích</a:t>
            </a:r>
          </a:p>
        </p:txBody>
      </p:sp>
    </p:spTree>
    <p:extLst>
      <p:ext uri="{BB962C8B-B14F-4D97-AF65-F5344CB8AC3E}">
        <p14:creationId xmlns:p14="http://schemas.microsoft.com/office/powerpoint/2010/main" val="1288553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Hodnotící kritéria</a:t>
            </a:r>
          </a:p>
        </p:txBody>
      </p:sp>
      <p:sp>
        <p:nvSpPr>
          <p:cNvPr id="3" name="Obdélník 2"/>
          <p:cNvSpPr/>
          <p:nvPr/>
        </p:nvSpPr>
        <p:spPr>
          <a:xfrm>
            <a:off x="705393" y="1320919"/>
            <a:ext cx="107376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Freestyle </a:t>
            </a:r>
          </a:p>
          <a:p>
            <a:endParaRPr lang="cs-CZ" dirty="0"/>
          </a:p>
          <a:p>
            <a:r>
              <a:rPr lang="cs-CZ" dirty="0"/>
              <a:t>5, 4 nebo 3 rozhodčí hodnotí výkon sportovce podle následujících tří kritérií, kdy udělují 1 až 10 bodů za každé kritérium. Maximální skóre je tudíž 3 x 10 = 30 bodů. Rozhodčí mohou také udělovat půl bodu (např. 7,5 bodu) </a:t>
            </a:r>
          </a:p>
          <a:p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ES Provedení, bezpečnost a dokonalé zvládnutí – Bezpečnost, čistý promyšlený dopad na zem (Byla bezpečnost na úkor podívané?) – Plynulost, bez zaváhání nebo trhavé pohyby – Amplituda </a:t>
            </a:r>
          </a:p>
          <a:p>
            <a:pPr marL="342900" indent="-342900">
              <a:buAutoNum type="arabicPeriod"/>
            </a:pPr>
            <a:r>
              <a:rPr lang="cs-CZ" dirty="0"/>
              <a:t>CC Kompozice užití dráhy a tvořivost – Použití překážek (kolik překážek bylo použito?) – Využití (unikátní a/nebo obratné použití dráhy či překážky) o Byly překážky použity k podpoře triku nebo pouze k jejímu překonání. o Použití více typů/velikostí/úhlů překážek během běhu. o Provedení triků přes/pod/skrz překážku nebo z překážky na překážku. – Propojení (unikátní a/nebo obratné spojení pohybů), např. uvědomělost nebo zvážení kroků, pečlivé umístění</a:t>
            </a:r>
          </a:p>
          <a:p>
            <a:pPr marL="342900" indent="-342900">
              <a:buAutoNum type="arabicPeriod"/>
            </a:pPr>
            <a:r>
              <a:rPr lang="cs-CZ" dirty="0"/>
              <a:t>D Obtížnost: – Jak jsou triky všeobecně obtížné (přihlédnutí jak k obtížnosti triků, tak také kdy a jak je trik proveden/vykonán). – Jak obtížný je běh jako celkový. – Rozmanitost typů pohybů.</a:t>
            </a:r>
          </a:p>
        </p:txBody>
      </p:sp>
    </p:spTree>
    <p:extLst>
      <p:ext uri="{BB962C8B-B14F-4D97-AF65-F5344CB8AC3E}">
        <p14:creationId xmlns:p14="http://schemas.microsoft.com/office/powerpoint/2010/main" val="1181427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Bodovací stupnice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731520" y="1417638"/>
            <a:ext cx="99538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 každé z výše zmíněných tří kritérií, rozhodčí přidělují body následovně: </a:t>
            </a:r>
          </a:p>
          <a:p>
            <a:endParaRPr lang="cs-CZ" dirty="0"/>
          </a:p>
          <a:p>
            <a:r>
              <a:rPr lang="cs-CZ" dirty="0"/>
              <a:t>	8 až 10 bodů		   4 až 7 bodů  		       1 až 3 body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48" y="1920791"/>
            <a:ext cx="643738" cy="6656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913476"/>
            <a:ext cx="672998" cy="6729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16" y="1946586"/>
            <a:ext cx="669874" cy="614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6362" t="51698" r="33501" b="18124"/>
          <a:stretch/>
        </p:blipFill>
        <p:spPr>
          <a:xfrm>
            <a:off x="3512264" y="3423914"/>
            <a:ext cx="7824652" cy="22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2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Ukázka</a:t>
            </a:r>
          </a:p>
          <a:p>
            <a:endParaRPr lang="cs-CZ" dirty="0"/>
          </a:p>
          <a:p>
            <a:r>
              <a:rPr lang="cs-CZ" b="1" dirty="0"/>
              <a:t>Speed-run</a:t>
            </a:r>
            <a:r>
              <a:rPr lang="cs-CZ" dirty="0"/>
              <a:t> https://www.youtube.com/watch?v=YEn2pKcJcik</a:t>
            </a:r>
          </a:p>
          <a:p>
            <a:r>
              <a:rPr lang="cs-CZ" b="1" dirty="0"/>
              <a:t>Freestyle </a:t>
            </a:r>
            <a:r>
              <a:rPr lang="cs-CZ" dirty="0"/>
              <a:t>https://www.youtube.com/watch?v=4rtrmFy98E4</a:t>
            </a:r>
          </a:p>
          <a:p>
            <a:pPr marL="109728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Parkour</a:t>
            </a:r>
            <a:r>
              <a:rPr lang="cs-CZ" dirty="0"/>
              <a:t> v TV</a:t>
            </a:r>
          </a:p>
          <a:p>
            <a:endParaRPr lang="cs-CZ" dirty="0"/>
          </a:p>
          <a:p>
            <a:r>
              <a:rPr lang="cs-CZ" dirty="0"/>
              <a:t>Návrhy</a:t>
            </a:r>
          </a:p>
          <a:p>
            <a:endParaRPr lang="cs-CZ" dirty="0"/>
          </a:p>
          <a:p>
            <a:r>
              <a:rPr lang="cs-CZ" dirty="0"/>
              <a:t>Příprava materiálu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Parkour</a:t>
            </a:r>
            <a:r>
              <a:rPr lang="cs-CZ" dirty="0"/>
              <a:t> (PK)</a:t>
            </a:r>
          </a:p>
        </p:txBody>
      </p:sp>
    </p:spTree>
    <p:extLst>
      <p:ext uri="{BB962C8B-B14F-4D97-AF65-F5344CB8AC3E}">
        <p14:creationId xmlns:p14="http://schemas.microsoft.com/office/powerpoint/2010/main" val="3675158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1557339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Estetická skupinová gymnastika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3979863"/>
            <a:ext cx="65532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5070" dirty="0"/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4055284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Historie ESG</a:t>
            </a:r>
          </a:p>
        </p:txBody>
      </p:sp>
      <p:sp>
        <p:nvSpPr>
          <p:cNvPr id="4099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981200" y="1600201"/>
            <a:ext cx="8229600" cy="3705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Vznikla ve Finsku v polovině 90. let 20.st. a rozšiřovala se zejména ve Skandinávii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První závody na mezinárodním poli se konaly v roce 1996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První MS se uskutečnilo v roce 2000 ve Finsku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Vznik svazů ESG: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Mezinárodní federace ESG -  IFAGG	     Český svaz ESG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</p:txBody>
      </p:sp>
      <p:pic>
        <p:nvPicPr>
          <p:cNvPr id="4100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4221163"/>
            <a:ext cx="1428750" cy="1022350"/>
          </a:xfrm>
          <a:noFill/>
        </p:spPr>
      </p:pic>
      <p:pic>
        <p:nvPicPr>
          <p:cNvPr id="4101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221164"/>
            <a:ext cx="1079500" cy="1368425"/>
          </a:xfrm>
          <a:noFill/>
        </p:spPr>
      </p:pic>
    </p:spTree>
    <p:extLst>
      <p:ext uri="{BB962C8B-B14F-4D97-AF65-F5344CB8AC3E}">
        <p14:creationId xmlns:p14="http://schemas.microsoft.com/office/powerpoint/2010/main" val="1300935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Pravidla soutěže</a:t>
            </a:r>
          </a:p>
        </p:txBody>
      </p:sp>
      <p:sp>
        <p:nvSpPr>
          <p:cNvPr id="512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100"/>
              <a:t>Soutěžní sport určený výhradně ženám a dívkám </a:t>
            </a:r>
          </a:p>
          <a:p>
            <a:pPr eaLnBrk="1" hangingPunct="1"/>
            <a:r>
              <a:rPr lang="cs-CZ" altLang="cs-CZ" sz="2100"/>
              <a:t>Soutěž se skládá z pódiové skladby cvičené  6-14 gymnastkami</a:t>
            </a:r>
          </a:p>
          <a:p>
            <a:pPr eaLnBrk="1" hangingPunct="1"/>
            <a:r>
              <a:rPr lang="cs-CZ" altLang="cs-CZ" sz="2100"/>
              <a:t>Skladby jsou spojením prvků moderní gymnastiky a tance</a:t>
            </a:r>
          </a:p>
          <a:p>
            <a:pPr eaLnBrk="1" hangingPunct="1"/>
            <a:r>
              <a:rPr lang="cs-CZ" altLang="cs-CZ" sz="2100"/>
              <a:t>Ve skladbách je povoleno ztvárnění myšlenky, příběhu </a:t>
            </a:r>
          </a:p>
        </p:txBody>
      </p:sp>
      <p:pic>
        <p:nvPicPr>
          <p:cNvPr id="5124" name="Picture 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3" y="3716338"/>
            <a:ext cx="2735262" cy="2087562"/>
          </a:xfrm>
          <a:noFill/>
        </p:spPr>
      </p:pic>
    </p:spTree>
    <p:extLst>
      <p:ext uri="{BB962C8B-B14F-4D97-AF65-F5344CB8AC3E}">
        <p14:creationId xmlns:p14="http://schemas.microsoft.com/office/powerpoint/2010/main" val="3221824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Srovnání MG a ESG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/>
              <a:t>ESG neklade takový důraz na flexibilitu páteře, kyčelního a ramenního kloubu a na fyziologické předpoklady závodnic </a:t>
            </a:r>
          </a:p>
          <a:p>
            <a:pPr eaLnBrk="1" hangingPunct="1"/>
            <a:r>
              <a:rPr lang="cs-CZ" altLang="cs-CZ" sz="2000"/>
              <a:t>Klade důraz na plynulost a plasticitu pohybu, sladění pohybu s hudbou a především přesnost provedení </a:t>
            </a:r>
          </a:p>
          <a:p>
            <a:pPr eaLnBrk="1" hangingPunct="1"/>
            <a:r>
              <a:rPr lang="cs-CZ" altLang="cs-CZ" sz="2000"/>
              <a:t>Základní myšlenkou je prosazovat ženskost a ladnost bez apelace na maximální kloubní pohyblivost 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3933826"/>
            <a:ext cx="2466975" cy="1857375"/>
          </a:xfrm>
          <a:noFill/>
        </p:spPr>
      </p:pic>
    </p:spTree>
    <p:extLst>
      <p:ext uri="{BB962C8B-B14F-4D97-AF65-F5344CB8AC3E}">
        <p14:creationId xmlns:p14="http://schemas.microsoft.com/office/powerpoint/2010/main" val="1287743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Obsah skladeb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</a:pPr>
            <a:r>
              <a:rPr lang="cs-CZ" altLang="cs-CZ" sz="2000" u="sng"/>
              <a:t>Skladby musí obsahovat rozmanité pohyby těla:</a:t>
            </a:r>
          </a:p>
          <a:p>
            <a:pPr marL="609600" indent="-609600">
              <a:buNone/>
            </a:pPr>
            <a:r>
              <a:rPr lang="cs-CZ" altLang="cs-CZ" sz="2000"/>
              <a:t>1. Speciální pohyby těla - swingy, kontrakce, vlny</a:t>
            </a:r>
          </a:p>
          <a:p>
            <a:pPr marL="609600" indent="-609600">
              <a:buNone/>
            </a:pPr>
            <a:r>
              <a:rPr lang="cs-CZ" altLang="cs-CZ" sz="2000"/>
              <a:t>2. Rovnovážné tvary – rovnovážné prvky</a:t>
            </a:r>
          </a:p>
          <a:p>
            <a:pPr marL="609600" indent="-609600">
              <a:buNone/>
            </a:pPr>
            <a:r>
              <a:rPr lang="cs-CZ" altLang="cs-CZ" sz="2000"/>
              <a:t>3. Skoky a poskoky </a:t>
            </a:r>
          </a:p>
          <a:p>
            <a:pPr marL="609600" indent="-609600">
              <a:buNone/>
            </a:pPr>
            <a:r>
              <a:rPr lang="cs-CZ" altLang="cs-CZ" sz="2000"/>
              <a:t>4. Ostatní pohyby</a:t>
            </a:r>
          </a:p>
          <a:p>
            <a:pPr marL="609600" indent="-609600">
              <a:buNone/>
            </a:pPr>
            <a:r>
              <a:rPr lang="cs-CZ" altLang="cs-CZ" sz="2000"/>
              <a:t>- pohyby paží</a:t>
            </a:r>
          </a:p>
          <a:p>
            <a:pPr marL="609600" indent="-609600">
              <a:buNone/>
            </a:pPr>
            <a:r>
              <a:rPr lang="cs-CZ" altLang="cs-CZ" sz="2000"/>
              <a:t>- pohyby dolních končetin</a:t>
            </a:r>
          </a:p>
          <a:p>
            <a:pPr marL="609600" indent="-609600">
              <a:buNone/>
            </a:pPr>
            <a:r>
              <a:rPr lang="cs-CZ" altLang="cs-CZ" sz="2000"/>
              <a:t>- kroky a jejich kombinace</a:t>
            </a:r>
          </a:p>
          <a:p>
            <a:pPr marL="609600" indent="-609600">
              <a:buNone/>
            </a:pPr>
            <a:endParaRPr lang="cs-CZ" altLang="cs-CZ" sz="200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3068639"/>
            <a:ext cx="1582737" cy="2308225"/>
          </a:xfrm>
          <a:noFill/>
        </p:spPr>
      </p:pic>
    </p:spTree>
    <p:extLst>
      <p:ext uri="{BB962C8B-B14F-4D97-AF65-F5344CB8AC3E}">
        <p14:creationId xmlns:p14="http://schemas.microsoft.com/office/powerpoint/2010/main" val="177160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03512" y="1481329"/>
            <a:ext cx="8784976" cy="4525963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Aktivita</a:t>
            </a:r>
            <a:r>
              <a:rPr lang="cs-CZ" dirty="0"/>
              <a:t>					     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Ukončení</a:t>
            </a:r>
          </a:p>
          <a:p>
            <a:pPr marL="109728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	aktivní účast v hodinách (2 povolené absence)				%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	vedení rozcvičky + příprava na rozcvičení					%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	sportovní gymnastika – předvedení cviků, metodický postup,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	dopomoc – vylosované cviky 						%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	tance - didaktický výstup – vlastní hudba a taneční variace (cca 8x8 dob)		%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	hodnocení výstupu spolužáka						%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	aktivní účast na přednáškách s prezentací (2 absence)		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nebo závěrečný písemný test pro ověření znalostí				%</a:t>
            </a:r>
          </a:p>
          <a:p>
            <a:pPr marL="201168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09728" indent="0">
              <a:buNone/>
            </a:pPr>
            <a:r>
              <a:rPr lang="cs-CZ" dirty="0"/>
              <a:t>			            	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Podmínky pro ukončení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6679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Rovnovážné tvary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/>
              <a:t>Rovnováhy obtížnosti A:</a:t>
            </a:r>
            <a:r>
              <a:rPr lang="cs-CZ" altLang="cs-CZ" sz="2000"/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1. rovnováha na jedné noze, přednožení, unožení, zanožení v horizontální poloze min. 90°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2. stoj jednonož, přednožení nebo unožení (min. 135°), volná noha je držena jednou nebo oběma  rukama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3. pohyb těla prováděný jednonož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4. rovnováha na jednom koleni (bez opory rukou), přednožení, unožení, zanožení v horizontální poloze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5. obrat o 360° provedený na výponu či na celém chodidle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6. podmetenka -rozsah kyčelních kloubů je menší než 180° nebo se cvičenka během prvku dotkne dlaní země </a:t>
            </a:r>
          </a:p>
        </p:txBody>
      </p:sp>
    </p:spTree>
    <p:extLst>
      <p:ext uri="{BB962C8B-B14F-4D97-AF65-F5344CB8AC3E}">
        <p14:creationId xmlns:p14="http://schemas.microsoft.com/office/powerpoint/2010/main" val="3386529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Rovnovážné tvary</a:t>
            </a:r>
          </a:p>
        </p:txBody>
      </p:sp>
      <p:sp>
        <p:nvSpPr>
          <p:cNvPr id="9219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52988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/>
              <a:t>Rovnováhy obtížnosti B: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1. rovnováha na jedné noze, unožení nebo přednožení, min 135°, tělo vzpřímené, pouze jedna noha pokrčena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2. pohyb těla nebo pohybová kombinace prováděná ve stoji jednonož, přednožit, unožit, zanožit (min. 90°) druhou, pouze jedna noha pokrčená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3. obrat o 360°, volná noha napjatá, pokrčená nebo skrčená v horizontální poloze (min. 90o) s nebo bez pomocí rukou  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4. obrat na jedné noze o 720°(provedený na výponu nebo na celém chodidle),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5. pohyb těla během obratu o 360°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6. podmetenka, jestliže rozsah je 180° a během prvku se gymnastka nedotkne dlaní země</a:t>
            </a:r>
          </a:p>
        </p:txBody>
      </p:sp>
    </p:spTree>
    <p:extLst>
      <p:ext uri="{BB962C8B-B14F-4D97-AF65-F5344CB8AC3E}">
        <p14:creationId xmlns:p14="http://schemas.microsoft.com/office/powerpoint/2010/main" val="38191483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Příklady skoků a poskoků</a:t>
            </a:r>
          </a:p>
        </p:txBody>
      </p:sp>
      <p:sp>
        <p:nvSpPr>
          <p:cNvPr id="10243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1. skok se skrčením přednožmo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2. skok pokrčmo přednožmo střižný (čertík)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3. skok skrčený přednožmo (kufr)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4. skok s přednožením,se zanožením,s unožením (min do 90°)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5. kozácký skok, a)volná noha vpřed,b) stranou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6. výskok s čelným roznožením, vzpažit zevnitř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7. výskok s prohnutím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8. dálkový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9. štika – skok s čelným roznožením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10. jelení skok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11. skok s příklepem (vpřed, stranou, vzad)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/>
              <a:t>12. skoky a výskoky s rotací</a:t>
            </a:r>
          </a:p>
          <a:p>
            <a:pPr marL="609600" indent="-609600">
              <a:lnSpc>
                <a:spcPct val="80000"/>
              </a:lnSpc>
              <a:buFontTx/>
              <a:buChar char="•"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3204397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Soutěžní kategorie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41438"/>
            <a:ext cx="8229600" cy="38163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cs-CZ" altLang="cs-CZ" sz="2000"/>
              <a:t>Soutěže jsou dle pravidel IFAGG rozděleny dle věku na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altLang="cs-CZ" sz="2000"/>
              <a:t>tyto kategorie: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sz="2000" u="sng"/>
              <a:t>Seniorky 16 a starší</a:t>
            </a:r>
            <a:r>
              <a:rPr lang="cs-CZ" altLang="cs-CZ" sz="2000"/>
              <a:t> – maximálně dvě gymnastky mohou být o 1 rok mladší než činí věková hranice kategorie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sz="2000" u="sng"/>
              <a:t>Juniorky 14-16 let</a:t>
            </a:r>
            <a:r>
              <a:rPr lang="cs-CZ" altLang="cs-CZ" sz="2000"/>
              <a:t> – dvě gymnastky mohou být o 1 rok mladší než udává věková hranice kategorie, nebo jedna gymnastka o 1 rok starší a jedna o 1 rok mladší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sz="2000" u="sng"/>
              <a:t>Kategorie dětí:</a:t>
            </a:r>
          </a:p>
          <a:p>
            <a:pPr marL="609600" indent="-609600">
              <a:lnSpc>
                <a:spcPct val="90000"/>
              </a:lnSpc>
              <a:buFontTx/>
              <a:buChar char="-"/>
            </a:pPr>
            <a:r>
              <a:rPr lang="cs-CZ" altLang="cs-CZ" sz="2000"/>
              <a:t>8 let a mladší-  může být jedna gymnastka družstva o jeden rok starší než je daná věková hranice</a:t>
            </a:r>
          </a:p>
          <a:p>
            <a:pPr marL="609600" indent="-609600">
              <a:lnSpc>
                <a:spcPct val="90000"/>
              </a:lnSpc>
              <a:buFontTx/>
              <a:buChar char="-"/>
            </a:pPr>
            <a:r>
              <a:rPr lang="cs-CZ" altLang="cs-CZ" sz="2000"/>
              <a:t>10-12 let a 12-14 let - mohou být dvě členky družstva o jeden rok mladší než stanoví věková hranice kategorie</a:t>
            </a:r>
          </a:p>
        </p:txBody>
      </p:sp>
      <p:pic>
        <p:nvPicPr>
          <p:cNvPr id="1126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8" y="5157789"/>
            <a:ext cx="4267200" cy="981075"/>
          </a:xfrm>
          <a:noFill/>
        </p:spPr>
      </p:pic>
    </p:spTree>
    <p:extLst>
      <p:ext uri="{BB962C8B-B14F-4D97-AF65-F5344CB8AC3E}">
        <p14:creationId xmlns:p14="http://schemas.microsoft.com/office/powerpoint/2010/main" val="3962706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Soutěže seniorek a juniorek</a:t>
            </a:r>
          </a:p>
        </p:txBody>
      </p:sp>
      <p:sp>
        <p:nvSpPr>
          <p:cNvPr id="1229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6635750" cy="4530725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None/>
            </a:pPr>
            <a:r>
              <a:rPr lang="cs-CZ" altLang="cs-CZ" sz="2000" u="sng"/>
              <a:t>Sestava musí obsahovat tyto komponenty:</a:t>
            </a:r>
          </a:p>
          <a:p>
            <a:pPr marL="609600" indent="-609600">
              <a:buNone/>
            </a:pPr>
            <a:r>
              <a:rPr lang="cs-CZ" altLang="cs-CZ" sz="2000"/>
              <a:t>1. </a:t>
            </a:r>
            <a:r>
              <a:rPr lang="cs-CZ" altLang="cs-CZ" sz="2000" b="1"/>
              <a:t>Speciální pohyby těla</a:t>
            </a:r>
            <a:r>
              <a:rPr lang="cs-CZ" altLang="cs-CZ" sz="2000"/>
              <a:t> - 2 druhy vln, 2 druhy swingových pohybů, 2 kombinace dvou různých prvků obtížnosti A, 2 kombinace tří různých prvků obtížnosti B</a:t>
            </a:r>
          </a:p>
          <a:p>
            <a:pPr marL="609600" indent="-609600">
              <a:buNone/>
            </a:pPr>
            <a:r>
              <a:rPr lang="cs-CZ" altLang="cs-CZ" sz="2000"/>
              <a:t>2. </a:t>
            </a:r>
            <a:r>
              <a:rPr lang="cs-CZ" altLang="cs-CZ" sz="2000" b="1"/>
              <a:t>Rovnovážné tvary</a:t>
            </a:r>
            <a:r>
              <a:rPr lang="cs-CZ" altLang="cs-CZ" sz="2000"/>
              <a:t> - 2 druhy rovnováhy, 1 kombinace dvou rovnovážných prvků obtížnosti A nebo B</a:t>
            </a:r>
          </a:p>
          <a:p>
            <a:pPr marL="609600" indent="-609600">
              <a:buNone/>
            </a:pPr>
            <a:r>
              <a:rPr lang="cs-CZ" altLang="cs-CZ" sz="2000"/>
              <a:t>3. </a:t>
            </a:r>
            <a:r>
              <a:rPr lang="cs-CZ" altLang="cs-CZ" sz="2000" b="1"/>
              <a:t>Skoky a poskoky</a:t>
            </a:r>
            <a:r>
              <a:rPr lang="cs-CZ" altLang="cs-CZ" sz="2000"/>
              <a:t> - 2 druhy skoků, poskoků, 1 kombinace dvou různých skoků, poskoků</a:t>
            </a:r>
          </a:p>
          <a:p>
            <a:pPr marL="609600" indent="-609600">
              <a:buNone/>
            </a:pPr>
            <a:r>
              <a:rPr lang="cs-CZ" altLang="cs-CZ" sz="2000"/>
              <a:t>4. </a:t>
            </a:r>
            <a:r>
              <a:rPr lang="cs-CZ" altLang="cs-CZ" sz="2000" b="1"/>
              <a:t>Ostatní pohyby</a:t>
            </a:r>
          </a:p>
          <a:p>
            <a:pPr marL="609600" indent="-609600">
              <a:buNone/>
            </a:pPr>
            <a:r>
              <a:rPr lang="cs-CZ" altLang="cs-CZ" sz="2000"/>
              <a:t>Pohyby paží (swingy, vlny, osmy, oblouky atd.)</a:t>
            </a:r>
          </a:p>
          <a:p>
            <a:pPr marL="609600" indent="-609600">
              <a:buNone/>
            </a:pPr>
            <a:r>
              <a:rPr lang="cs-CZ" altLang="cs-CZ" sz="2000"/>
              <a:t>Pohyby dolních končetin (swingy, švihy, podřepy atd.)</a:t>
            </a:r>
          </a:p>
          <a:p>
            <a:pPr marL="609600" indent="-609600">
              <a:buNone/>
            </a:pPr>
            <a:r>
              <a:rPr lang="cs-CZ" altLang="cs-CZ" sz="2000"/>
              <a:t>Kroky a poskoky (chůze, běhy, taneční a rytmické kroky)</a:t>
            </a:r>
          </a:p>
        </p:txBody>
      </p:sp>
      <p:pic>
        <p:nvPicPr>
          <p:cNvPr id="12292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8026" y="692150"/>
            <a:ext cx="1819275" cy="1347788"/>
          </a:xfrm>
          <a:noFill/>
        </p:spPr>
      </p:pic>
    </p:spTree>
    <p:extLst>
      <p:ext uri="{BB962C8B-B14F-4D97-AF65-F5344CB8AC3E}">
        <p14:creationId xmlns:p14="http://schemas.microsoft.com/office/powerpoint/2010/main" val="4041540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Soutěže seniorek a juniorek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663575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000"/>
              <a:t>Skladby musí dále splňovat výměnu minimálně 6 formací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000" b="1"/>
              <a:t>Zakázané akrobatické prvky</a:t>
            </a:r>
            <a:r>
              <a:rPr lang="cs-CZ" altLang="cs-CZ" sz="2000"/>
              <a:t>: stoj na rukou, most, stoj na hlavě, stoj na předloktí, salto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Oblečení gymnastek</a:t>
            </a:r>
            <a:r>
              <a:rPr lang="cs-CZ" altLang="cs-CZ" sz="2000"/>
              <a:t> družstva musí být jednotné: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/>
              <a:t>kritéria: neprůhledný materiál (mimo paží, zad a hrudi), přiměřený výstřih, vykrojení trikotu nepřesahuje záhyb v třísle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000"/>
              <a:t>Soutěže se konají na koberci o rozměrech 13x13m.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Délka sestavy</a:t>
            </a:r>
            <a:r>
              <a:rPr lang="cs-CZ" altLang="cs-CZ" sz="2000"/>
              <a:t> se pohybuje v rozmezí 2min.15s. a 2min. a 45s.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Samotná skladba je s libovolným hudebním doprovodem (je dovolen i zpěv)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2850" y="2422526"/>
            <a:ext cx="1162050" cy="1908175"/>
          </a:xfrm>
          <a:noFill/>
        </p:spPr>
      </p:pic>
    </p:spTree>
    <p:extLst>
      <p:ext uri="{BB962C8B-B14F-4D97-AF65-F5344CB8AC3E}">
        <p14:creationId xmlns:p14="http://schemas.microsoft.com/office/powerpoint/2010/main" val="3470343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Soutěže seniorek a juniorek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900" b="1"/>
              <a:t>Hodnocení: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/>
              <a:t>Technická hodnota (TV)</a:t>
            </a:r>
            <a:r>
              <a:rPr lang="cs-CZ" altLang="cs-CZ" sz="1900"/>
              <a:t> je dána předepsanými prvky obtížnosti (max 3,8 bodu) a doplňkovou obtížností(max 2,1 bodů) + bonifikace (0,1)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/>
              <a:t>Umělecká hodnota (AV)</a:t>
            </a:r>
            <a:r>
              <a:rPr lang="cs-CZ" altLang="cs-CZ" sz="1900"/>
              <a:t> (max 4 body) hodnotí se - gymnastická kvalita v kompozici, struktura kompozice, umělecký dojem,  srážky (zdravotní aspekt, zakázaný prvek, hudební doprovod,..)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/>
              <a:t>Provedení</a:t>
            </a:r>
            <a:r>
              <a:rPr lang="cs-CZ" altLang="cs-CZ" sz="1900"/>
              <a:t> – (max 10 bodů) hodnotí se: gymnastická kvalita, soulad skupiny,  pohyby těla, rovnováhy, skoky a poskoky,  přesuny mezi formacemi, přesnost pohybů, soulad pohybu s hudbou, technické chyby u více než 3 gymnastek, bonifikace atd.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9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/>
              <a:t>Výpočet celkové známky</a:t>
            </a:r>
            <a:r>
              <a:rPr lang="cs-CZ" altLang="cs-CZ" sz="1900"/>
              <a:t>: součet 3 známek (provedení + TV + AV)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/>
              <a:t>- maximální hodnota může dosáhnout 20 bodů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/>
              <a:t>- nejnižší a nejvyšší známka se škrtá a spočítá se průměr zbylých známek</a:t>
            </a:r>
          </a:p>
        </p:txBody>
      </p:sp>
    </p:spTree>
    <p:extLst>
      <p:ext uri="{BB962C8B-B14F-4D97-AF65-F5344CB8AC3E}">
        <p14:creationId xmlns:p14="http://schemas.microsoft.com/office/powerpoint/2010/main" val="476603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Soutěže dětských kategorií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641985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u="sng"/>
              <a:t>Pravidla pro sestavy dětských kategorií</a:t>
            </a:r>
            <a:r>
              <a:rPr lang="cs-CZ" altLang="cs-CZ" sz="2000"/>
              <a:t>:</a:t>
            </a:r>
          </a:p>
          <a:p>
            <a:pPr eaLnBrk="1" hangingPunct="1"/>
            <a:r>
              <a:rPr lang="cs-CZ" altLang="cs-CZ" sz="2000"/>
              <a:t>Technické prvky vždy korespondují s věkovou kategorií a technickou úrovní gymnastek</a:t>
            </a:r>
          </a:p>
          <a:p>
            <a:pPr eaLnBrk="1" hangingPunct="1"/>
            <a:r>
              <a:rPr lang="cs-CZ" altLang="cs-CZ" sz="2000"/>
              <a:t>Prvky musí být prováděny všemi gymnastkami a ze skladby musí vyzařovat jistá kontinuita</a:t>
            </a:r>
          </a:p>
          <a:p>
            <a:pPr eaLnBrk="1" hangingPunct="1"/>
            <a:r>
              <a:rPr lang="cs-CZ" altLang="cs-CZ" sz="2000"/>
              <a:t>V sestavách musí převažovat synchronizace, prvky musí být předvedeny současně, maximálně s krátkým časovým odstupem</a:t>
            </a:r>
          </a:p>
          <a:p>
            <a:pPr eaLnBrk="1" hangingPunct="1"/>
            <a:r>
              <a:rPr lang="cs-CZ" altLang="cs-CZ" sz="2000"/>
              <a:t>Pro dané věkové kategorie je předepsán počet formací, které je nutné během skladby provést</a:t>
            </a:r>
          </a:p>
          <a:p>
            <a:pPr eaLnBrk="1" hangingPunct="1"/>
            <a:r>
              <a:rPr lang="cs-CZ" altLang="cs-CZ" sz="2000"/>
              <a:t>Skladby by měly být rozmanité se střídáním pomalejších a rychlejších pasáží.</a:t>
            </a:r>
          </a:p>
        </p:txBody>
      </p:sp>
      <p:pic>
        <p:nvPicPr>
          <p:cNvPr id="1536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9125" y="2520950"/>
            <a:ext cx="1943100" cy="1506538"/>
          </a:xfrm>
          <a:noFill/>
        </p:spPr>
      </p:pic>
    </p:spTree>
    <p:extLst>
      <p:ext uri="{BB962C8B-B14F-4D97-AF65-F5344CB8AC3E}">
        <p14:creationId xmlns:p14="http://schemas.microsoft.com/office/powerpoint/2010/main" val="647265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Soutěže dětských kategorií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3994150"/>
          </a:xfrm>
        </p:spPr>
        <p:txBody>
          <a:bodyPr>
            <a:normAutofit lnSpcReduction="10000"/>
          </a:bodyPr>
          <a:lstStyle/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 b="1" u="sng"/>
              <a:t>Obsahy sestav dětských kategorií</a:t>
            </a:r>
            <a:r>
              <a:rPr lang="cs-CZ" altLang="cs-CZ" sz="2000" u="sng"/>
              <a:t>: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1. Speciální pohyby povinné – klony, swingové pohyby, vlny, výpady uvolnění, rotace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2. Akrobatické prvky- počet specifický dle věkové kategorie (kotouly,stoje na ramenou, přemety stranou, vzepření v lehu, most)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3. Rovnovážné tvary - dle věku a úrovně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4. Skoky a výskoky - dle věku a úrovně – povolené (viz slide č. 8)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5. Pohyby paží - každá kategorie má předepsán počet pohybů paží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6. Kroky a poskoky - každá kategorie má předepsán počet sérií kroků a poskoků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7. Povinné prvky pohyblivosti – zejména dolních končetin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/>
              <a:t>8. Kombinace pohybových skupin - dle kategorie předepsaný počet kombinací. Např. rovnovážná poloha a skok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/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1900"/>
          </a:p>
        </p:txBody>
      </p:sp>
    </p:spTree>
    <p:extLst>
      <p:ext uri="{BB962C8B-B14F-4D97-AF65-F5344CB8AC3E}">
        <p14:creationId xmlns:p14="http://schemas.microsoft.com/office/powerpoint/2010/main" val="4277369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Soutěže dětských kategorií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4" y="1628775"/>
            <a:ext cx="6911975" cy="49974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/>
              <a:t>Hodnocení sestav dětských kategorií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u="sng"/>
              <a:t>Technická hodnota sestavy (TV</a:t>
            </a:r>
            <a:r>
              <a:rPr lang="cs-CZ" altLang="cs-CZ" sz="2000"/>
              <a:t>)– max 6, 0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- kategorie 8 a méně, 8-10 let – 2,0 – 6,0 bodů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- kategorie 10 -12 let – 0,5 – 6,0 bodů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- kategorie 12 -14 let – 0 – 6, bodů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u="sng"/>
              <a:t>Umělecká hodnota skladby (AV</a:t>
            </a:r>
            <a:r>
              <a:rPr lang="cs-CZ" altLang="cs-CZ" sz="2000"/>
              <a:t>) – max 4,0 bodů –hodnotí se technika pohybů, struktura skladby, zdravotní aspekty a umělecký zážitek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u="sng"/>
              <a:t>Provedení</a:t>
            </a:r>
            <a:r>
              <a:rPr lang="cs-CZ" altLang="cs-CZ" sz="2000"/>
              <a:t> – max 10 bodů - ve známce za provedení se projevuje dále soulad skupiny, formace a přesuny mezi nimi, správnost provedení jednotlivých prvků, přesnost pohybů atd. </a:t>
            </a:r>
          </a:p>
        </p:txBody>
      </p:sp>
      <p:pic>
        <p:nvPicPr>
          <p:cNvPr id="1741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9825" y="1628775"/>
            <a:ext cx="1341438" cy="2097088"/>
          </a:xfrm>
          <a:noFill/>
        </p:spPr>
      </p:pic>
    </p:spTree>
    <p:extLst>
      <p:ext uri="{BB962C8B-B14F-4D97-AF65-F5344CB8AC3E}">
        <p14:creationId xmlns:p14="http://schemas.microsoft.com/office/powerpoint/2010/main" val="233125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810539"/>
          </a:xfrm>
        </p:spPr>
        <p:txBody>
          <a:bodyPr>
            <a:normAutofit/>
          </a:bodyPr>
          <a:lstStyle/>
          <a:p>
            <a:r>
              <a:rPr lang="cs-CZ" sz="2200" dirty="0"/>
              <a:t>Splnění všech aktivit</a:t>
            </a:r>
          </a:p>
          <a:p>
            <a:r>
              <a:rPr lang="cs-CZ" sz="2200" dirty="0"/>
              <a:t>Hodnocení aktivit v poznámkovém bloku % </a:t>
            </a:r>
          </a:p>
          <a:p>
            <a:pPr lvl="1"/>
            <a:r>
              <a:rPr lang="cs-CZ" sz="2200" dirty="0"/>
              <a:t>A 100 – 90%</a:t>
            </a:r>
          </a:p>
          <a:p>
            <a:pPr lvl="1"/>
            <a:r>
              <a:rPr lang="cs-CZ" sz="2200" dirty="0"/>
              <a:t>B  89 – 80%</a:t>
            </a:r>
          </a:p>
          <a:p>
            <a:pPr lvl="1"/>
            <a:r>
              <a:rPr lang="cs-CZ" sz="2200" dirty="0"/>
              <a:t>C 79 – 70%</a:t>
            </a:r>
          </a:p>
          <a:p>
            <a:pPr lvl="1"/>
            <a:r>
              <a:rPr lang="cs-CZ" sz="2200" dirty="0"/>
              <a:t>D 69 – 60%</a:t>
            </a:r>
          </a:p>
          <a:p>
            <a:pPr lvl="1"/>
            <a:r>
              <a:rPr lang="cs-CZ" sz="2200" dirty="0"/>
              <a:t>E 59 – 50%</a:t>
            </a:r>
          </a:p>
          <a:p>
            <a:r>
              <a:rPr lang="cs-CZ" sz="2200" dirty="0"/>
              <a:t>Nepřipravená rozcvička -10% z dané aktivity</a:t>
            </a:r>
          </a:p>
          <a:p>
            <a:r>
              <a:rPr lang="cs-CZ" sz="2200" dirty="0"/>
              <a:t>Nepřipravený taneční výstup v termínu -10% z dané aktivity</a:t>
            </a:r>
          </a:p>
          <a:p>
            <a:r>
              <a:rPr lang="cs-CZ" sz="2200" dirty="0"/>
              <a:t>Finální známka – součet % dělený počtem aktivit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Podmínky pro ukončení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197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800"/>
              <a:t>Aplikace ESG do pedagogického procesu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/>
              <a:t>Pro ESG nutná gymnastická příprava v období mladšího školního věku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Ve školní TV formou zájmových činností – ve spolupráci se sportovními kluby, kroužky, kursy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Sportovní kluby zabývající se ESG: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GK Sokol Opava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MG Mantila Brno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MG Plzeň Bolevec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PROVO Brno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TRASKO Vyškov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Gumárny Zubří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SK MG Havířov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Sokol Královo Pole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Sokol Praha VII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TJ Sokol Velký Týnec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A další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1800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3141663"/>
            <a:ext cx="3290887" cy="2189162"/>
          </a:xfrm>
          <a:noFill/>
        </p:spPr>
      </p:pic>
    </p:spTree>
    <p:extLst>
      <p:ext uri="{BB962C8B-B14F-4D97-AF65-F5344CB8AC3E}">
        <p14:creationId xmlns:p14="http://schemas.microsoft.com/office/powerpoint/2010/main" val="1705999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95472" y="2143117"/>
            <a:ext cx="7772400" cy="1428759"/>
          </a:xfrm>
        </p:spPr>
        <p:txBody>
          <a:bodyPr>
            <a:noAutofit/>
          </a:bodyPr>
          <a:lstStyle/>
          <a:p>
            <a:pPr marL="484632" algn="ctr">
              <a:defRPr/>
            </a:pPr>
            <a:br>
              <a:rPr lang="cs-CZ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</a:br>
            <a:endParaRPr lang="cs-CZ" dirty="0">
              <a:solidFill>
                <a:schemeClr val="accent1">
                  <a:tint val="83000"/>
                  <a:satMod val="1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17171" y="1088571"/>
            <a:ext cx="9318172" cy="300242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5400" dirty="0">
                <a:solidFill>
                  <a:schemeClr val="bg2">
                    <a:lumMod val="50000"/>
                  </a:schemeClr>
                </a:solidFill>
              </a:rPr>
              <a:t>ROPE SKIPPING </a:t>
            </a:r>
            <a:br>
              <a:rPr lang="cs-CZ" sz="5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5400" dirty="0">
                <a:solidFill>
                  <a:schemeClr val="bg2">
                    <a:lumMod val="50000"/>
                  </a:schemeClr>
                </a:solidFill>
              </a:rPr>
              <a:t>(„skákání přes švihadlo“)</a:t>
            </a:r>
          </a:p>
        </p:txBody>
      </p:sp>
    </p:spTree>
    <p:extLst>
      <p:ext uri="{BB962C8B-B14F-4D97-AF65-F5344CB8AC3E}">
        <p14:creationId xmlns:p14="http://schemas.microsoft.com/office/powerpoint/2010/main" val="687029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7494"/>
            <a:ext cx="8229600" cy="946928"/>
          </a:xfrm>
        </p:spPr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Co je ROPE SKIPPING?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357314"/>
            <a:ext cx="5186363" cy="2643187"/>
          </a:xfrm>
        </p:spPr>
        <p:txBody>
          <a:bodyPr>
            <a:normAutofit fontScale="92500" lnSpcReduction="20000"/>
          </a:bodyPr>
          <a:lstStyle/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Cvičení kondiční, rychlostní, vytrvalostní, silové, </a:t>
            </a:r>
            <a:r>
              <a:rPr lang="cs-CZ" sz="2000" u="sng" dirty="0">
                <a:latin typeface="Arial Rounded MT Bold" pitchFamily="34" charset="0"/>
              </a:rPr>
              <a:t>koordinační</a:t>
            </a: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Rozvoj kreativity, hravosti, cit pro rytmus, časování pohybu, týmová spolupráce</a:t>
            </a: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 err="1">
                <a:latin typeface="Arial Rounded MT Bold" pitchFamily="34" charset="0"/>
              </a:rPr>
              <a:t>High</a:t>
            </a:r>
            <a:r>
              <a:rPr lang="cs-CZ" sz="2000" dirty="0">
                <a:latin typeface="Arial Rounded MT Bold" pitchFamily="34" charset="0"/>
              </a:rPr>
              <a:t> </a:t>
            </a:r>
            <a:r>
              <a:rPr lang="cs-CZ" sz="2000" dirty="0" err="1">
                <a:latin typeface="Arial Rounded MT Bold" pitchFamily="34" charset="0"/>
              </a:rPr>
              <a:t>impactové</a:t>
            </a:r>
            <a:r>
              <a:rPr lang="cs-CZ" sz="2000" dirty="0">
                <a:latin typeface="Arial Rounded MT Bold" pitchFamily="34" charset="0"/>
              </a:rPr>
              <a:t> cvičení – vyšší nároky na pohybový (kloubní) aparát i na kardiovaskulární systém</a:t>
            </a:r>
          </a:p>
          <a:p>
            <a:pPr marL="448056" indent="-384048">
              <a:buFont typeface="Wingdings" pitchFamily="2" charset="2"/>
              <a:buChar char="§"/>
              <a:defRPr/>
            </a:pPr>
            <a:endParaRPr lang="cs-CZ" sz="2800" dirty="0">
              <a:latin typeface="Arial Rounded MT Bold" pitchFamily="34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75" y="1285875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26" y="4357689"/>
            <a:ext cx="27860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4688" y="3929063"/>
            <a:ext cx="19288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0698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229600" cy="857256"/>
          </a:xfrm>
        </p:spPr>
        <p:txBody>
          <a:bodyPr/>
          <a:lstStyle/>
          <a:p>
            <a:pPr marL="484632">
              <a:defRPr/>
            </a:pP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Formy RS</a:t>
            </a:r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442912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Individuální – SINGLE ROPE („trikové“ švihadlo)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Ve dvou (v páru) – WHEEL FORMATION (2 švihadla)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3 a více – DOUBLE DUTCH (2 dlouhá švihadla), většinou čtveřice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26" y="500064"/>
            <a:ext cx="1285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8939" y="3214688"/>
            <a:ext cx="2643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857750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8950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Vybavení</a:t>
            </a:r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42148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z="2000">
                <a:latin typeface="Arial Rounded MT Bold" pitchFamily="34" charset="0"/>
              </a:rPr>
              <a:t>Švihadlo(a), kvalitní obuv a sport.oblečení, kvalitní povrch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cs-CZ" sz="2400">
                <a:latin typeface="Arial Rounded MT Bold" pitchFamily="34" charset="0"/>
              </a:rPr>
              <a:t>Typy švihadel: 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Rychlostní švihadla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Kabelová švihadla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Korálková švihadla</a:t>
            </a:r>
          </a:p>
          <a:p>
            <a:pPr>
              <a:buFont typeface="Wingdings" pitchFamily="2" charset="2"/>
              <a:buChar char="§"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2400">
              <a:latin typeface="Arial Rounded MT Bold" pitchFamily="34" charset="0"/>
            </a:endParaRPr>
          </a:p>
          <a:p>
            <a:pPr>
              <a:buFont typeface="Courier New" pitchFamily="49" charset="0"/>
              <a:buChar char="o"/>
            </a:pPr>
            <a:endParaRPr lang="cs-CZ" sz="2400">
              <a:latin typeface="Arial Rounded MT Bold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563" y="2333625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28625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6" y="3143251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1722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229600" cy="785818"/>
          </a:xfrm>
        </p:spPr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Historie</a:t>
            </a:r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71625"/>
            <a:ext cx="8229600" cy="488315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60. léta USA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Richard Cendali – učitel TV, hráč amerického fotbalu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Potřeboval zvýšit kondici – každý den 15 min. skákal přes švihadlo – nebavilo ho to – triky – představil i svým žákům – další triky, variace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cs-CZ" sz="2400">
                <a:latin typeface="Arial Rounded MT Bold" pitchFamily="34" charset="0"/>
              </a:rPr>
              <a:t>U nás: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Rok 2005, zájmové kroužky, sportovní týmy, kurzy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Mgr. Jana Černá Beránková, instruktorka – ambasador rope skippingu v ČR, spolupráce s mezinárodní organizací ERSO</a:t>
            </a:r>
          </a:p>
          <a:p>
            <a:pPr>
              <a:buFont typeface="Wingdings 2" pitchFamily="18" charset="2"/>
              <a:buNone/>
            </a:pPr>
            <a:endParaRPr lang="cs-CZ" sz="20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cs-CZ" sz="2000">
                <a:latin typeface="Arial Rounded MT Bold" pitchFamily="34" charset="0"/>
              </a:rPr>
              <a:t>      www.ropeskipping.cz</a:t>
            </a:r>
          </a:p>
        </p:txBody>
      </p:sp>
    </p:spTree>
    <p:extLst>
      <p:ext uri="{BB962C8B-B14F-4D97-AF65-F5344CB8AC3E}">
        <p14:creationId xmlns:p14="http://schemas.microsoft.com/office/powerpoint/2010/main" val="10029697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229600" cy="1000132"/>
          </a:xfrm>
        </p:spPr>
        <p:txBody>
          <a:bodyPr/>
          <a:lstStyle/>
          <a:p>
            <a:pPr marL="484632">
              <a:defRPr/>
            </a:pPr>
            <a:r>
              <a:rPr lang="cs-CZ" sz="32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Soutěže a organizace: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4063" y="1285876"/>
            <a:ext cx="8229600" cy="5357813"/>
          </a:xfrm>
        </p:spPr>
        <p:txBody>
          <a:bodyPr>
            <a:normAutofit fontScale="92500" lnSpcReduction="10000"/>
          </a:bodyPr>
          <a:lstStyle/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FISAC – IRSF – mezinárodní federace, Asie, Afrika, Evropa, Amerika, Austrálie</a:t>
            </a: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ERSO – evropská </a:t>
            </a:r>
            <a:r>
              <a:rPr lang="cs-CZ" sz="2000" dirty="0" err="1">
                <a:latin typeface="Arial Rounded MT Bold" pitchFamily="34" charset="0"/>
              </a:rPr>
              <a:t>rope</a:t>
            </a:r>
            <a:r>
              <a:rPr lang="cs-CZ" sz="2000" dirty="0">
                <a:latin typeface="Arial Rounded MT Bold" pitchFamily="34" charset="0"/>
              </a:rPr>
              <a:t> </a:t>
            </a:r>
            <a:r>
              <a:rPr lang="cs-CZ" sz="2000" dirty="0" err="1">
                <a:latin typeface="Arial Rounded MT Bold" pitchFamily="34" charset="0"/>
              </a:rPr>
              <a:t>skippingová</a:t>
            </a:r>
            <a:r>
              <a:rPr lang="cs-CZ" sz="2000" dirty="0">
                <a:latin typeface="Arial Rounded MT Bold" pitchFamily="34" charset="0"/>
              </a:rPr>
              <a:t> organizace,11 členů</a:t>
            </a:r>
          </a:p>
          <a:p>
            <a:pPr marL="448056" indent="-384048">
              <a:buFont typeface="Wingdings" pitchFamily="2" charset="2"/>
              <a:buChar char="§"/>
              <a:defRPr/>
            </a:pPr>
            <a:r>
              <a:rPr lang="cs-CZ" sz="2000" dirty="0">
                <a:latin typeface="Arial Rounded MT Bold" pitchFamily="34" charset="0"/>
              </a:rPr>
              <a:t>Evropské soutěže, mistrovství, šampionáty, světové šampionáty</a:t>
            </a: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r>
              <a:rPr lang="cs-CZ" sz="2000" dirty="0">
                <a:latin typeface="Arial Rounded MT Bold" pitchFamily="34" charset="0"/>
              </a:rPr>
              <a:t>Kategorie – junioři 15+, senioři 18+</a:t>
            </a:r>
          </a:p>
          <a:p>
            <a:pPr marL="448056" indent="-384048">
              <a:buNone/>
              <a:defRPr/>
            </a:pPr>
            <a:endParaRPr lang="cs-CZ" sz="24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r>
              <a:rPr lang="cs-CZ" sz="1800" b="1" dirty="0" err="1">
                <a:latin typeface="Arial Rounded MT Bold" pitchFamily="34" charset="0"/>
              </a:rPr>
              <a:t>Individual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b="1" dirty="0" err="1">
                <a:latin typeface="Arial Rounded MT Bold" pitchFamily="34" charset="0"/>
              </a:rPr>
              <a:t>competitions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dirty="0">
                <a:latin typeface="Arial Rounded MT Bold" pitchFamily="34" charset="0"/>
              </a:rPr>
              <a:t>– první </a:t>
            </a:r>
            <a:r>
              <a:rPr lang="cs-CZ" sz="1800" dirty="0" err="1">
                <a:latin typeface="Arial Rounded MT Bold" pitchFamily="34" charset="0"/>
              </a:rPr>
              <a:t>evrop.mistrovství</a:t>
            </a:r>
            <a:r>
              <a:rPr lang="cs-CZ" sz="1800" dirty="0">
                <a:latin typeface="Arial Rounded MT Bold" pitchFamily="34" charset="0"/>
              </a:rPr>
              <a:t> 1995 Norsko, disciplíny – speed 30s a 3 min., </a:t>
            </a:r>
            <a:r>
              <a:rPr lang="cs-CZ" sz="1800" dirty="0" err="1">
                <a:latin typeface="Arial Rounded MT Bold" pitchFamily="34" charset="0"/>
              </a:rPr>
              <a:t>freestyle</a:t>
            </a: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r>
              <a:rPr lang="cs-CZ" sz="1800" b="1" dirty="0">
                <a:latin typeface="Arial Rounded MT Bold" pitchFamily="34" charset="0"/>
              </a:rPr>
              <a:t>Team </a:t>
            </a:r>
            <a:r>
              <a:rPr lang="cs-CZ" sz="1800" b="1" dirty="0" err="1">
                <a:latin typeface="Arial Rounded MT Bold" pitchFamily="34" charset="0"/>
              </a:rPr>
              <a:t>competitions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dirty="0">
                <a:latin typeface="Arial Rounded MT Bold" pitchFamily="34" charset="0"/>
              </a:rPr>
              <a:t>– první </a:t>
            </a:r>
            <a:r>
              <a:rPr lang="cs-CZ" sz="1800" dirty="0" err="1">
                <a:latin typeface="Arial Rounded MT Bold" pitchFamily="34" charset="0"/>
              </a:rPr>
              <a:t>evrop.šampionát</a:t>
            </a:r>
            <a:r>
              <a:rPr lang="cs-CZ" sz="1800" dirty="0">
                <a:latin typeface="Arial Rounded MT Bold" pitchFamily="34" charset="0"/>
              </a:rPr>
              <a:t> 1991 Belgie, disciplíny – single </a:t>
            </a:r>
            <a:r>
              <a:rPr lang="cs-CZ" sz="1800" dirty="0" err="1">
                <a:latin typeface="Arial Rounded MT Bold" pitchFamily="34" charset="0"/>
              </a:rPr>
              <a:t>rope</a:t>
            </a:r>
            <a:r>
              <a:rPr lang="cs-CZ" sz="1800" dirty="0">
                <a:latin typeface="Arial Rounded MT Bold" pitchFamily="34" charset="0"/>
              </a:rPr>
              <a:t>, double </a:t>
            </a:r>
            <a:r>
              <a:rPr lang="cs-CZ" sz="1800" dirty="0" err="1">
                <a:latin typeface="Arial Rounded MT Bold" pitchFamily="34" charset="0"/>
              </a:rPr>
              <a:t>dutch</a:t>
            </a: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Font typeface="Courier New" pitchFamily="49" charset="0"/>
              <a:buChar char="o"/>
              <a:defRPr/>
            </a:pPr>
            <a:r>
              <a:rPr lang="cs-CZ" sz="1800" b="1" dirty="0">
                <a:latin typeface="Arial Rounded MT Bold" pitchFamily="34" charset="0"/>
              </a:rPr>
              <a:t>Double </a:t>
            </a:r>
            <a:r>
              <a:rPr lang="cs-CZ" sz="1800" b="1" dirty="0" err="1">
                <a:latin typeface="Arial Rounded MT Bold" pitchFamily="34" charset="0"/>
              </a:rPr>
              <a:t>Dutch</a:t>
            </a:r>
            <a:r>
              <a:rPr lang="cs-CZ" sz="1800" b="1" dirty="0">
                <a:latin typeface="Arial Rounded MT Bold" pitchFamily="34" charset="0"/>
              </a:rPr>
              <a:t> </a:t>
            </a:r>
            <a:r>
              <a:rPr lang="cs-CZ" sz="1800" b="1" dirty="0" err="1">
                <a:latin typeface="Arial Rounded MT Bold" pitchFamily="34" charset="0"/>
              </a:rPr>
              <a:t>competitions</a:t>
            </a:r>
            <a:r>
              <a:rPr lang="cs-CZ" sz="1800" dirty="0">
                <a:latin typeface="Arial Rounded MT Bold" pitchFamily="34" charset="0"/>
              </a:rPr>
              <a:t> – první mezinárodní závod Paříž 2007, </a:t>
            </a:r>
            <a:r>
              <a:rPr lang="cs-CZ" sz="1800" dirty="0" err="1">
                <a:latin typeface="Arial Rounded MT Bold" pitchFamily="34" charset="0"/>
              </a:rPr>
              <a:t>dissiplíny</a:t>
            </a:r>
            <a:r>
              <a:rPr lang="cs-CZ" sz="1800" dirty="0">
                <a:latin typeface="Arial Rounded MT Bold" pitchFamily="34" charset="0"/>
              </a:rPr>
              <a:t> – speed, </a:t>
            </a:r>
            <a:r>
              <a:rPr lang="cs-CZ" sz="1800" dirty="0" err="1">
                <a:latin typeface="Arial Rounded MT Bold" pitchFamily="34" charset="0"/>
              </a:rPr>
              <a:t>freestyle</a:t>
            </a:r>
            <a:endParaRPr lang="cs-CZ" sz="18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r>
              <a:rPr lang="cs-CZ" sz="2000" dirty="0">
                <a:latin typeface="Arial Rounded MT Bold" pitchFamily="34" charset="0"/>
              </a:rPr>
              <a:t>www.</a:t>
            </a:r>
            <a:r>
              <a:rPr lang="cs-CZ" sz="2000" dirty="0" err="1">
                <a:latin typeface="Arial Rounded MT Bold" pitchFamily="34" charset="0"/>
              </a:rPr>
              <a:t>erso.info</a:t>
            </a: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None/>
              <a:defRPr/>
            </a:pPr>
            <a:endParaRPr lang="cs-CZ" sz="2000" dirty="0">
              <a:latin typeface="Arial Rounded MT Bold" pitchFamily="34" charset="0"/>
            </a:endParaRPr>
          </a:p>
          <a:p>
            <a:pPr marL="448056" indent="-384048">
              <a:buFont typeface="Wingdings" pitchFamily="2" charset="2"/>
              <a:buChar char="§"/>
              <a:defRPr/>
            </a:pPr>
            <a:endParaRPr lang="cs-CZ" sz="20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529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sah 2"/>
          <p:cNvSpPr>
            <a:spLocks noGrp="1"/>
          </p:cNvSpPr>
          <p:nvPr>
            <p:ph idx="1"/>
          </p:nvPr>
        </p:nvSpPr>
        <p:spPr>
          <a:xfrm>
            <a:off x="1981200" y="428625"/>
            <a:ext cx="8229600" cy="60261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z="2800" u="sng">
                <a:latin typeface="Arial Rounded MT Bold" pitchFamily="34" charset="0"/>
              </a:rPr>
              <a:t>Soutěže u nás</a:t>
            </a:r>
            <a:r>
              <a:rPr lang="cs-CZ" sz="2800">
                <a:latin typeface="Arial Rounded MT Bold" pitchFamily="34" charset="0"/>
              </a:rPr>
              <a:t>: </a:t>
            </a:r>
            <a:r>
              <a:rPr lang="cs-CZ" sz="2400">
                <a:latin typeface="Arial Rounded MT Bold" pitchFamily="34" charset="0"/>
              </a:rPr>
              <a:t>Mgr. Jana Černá Beránková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Skákání přes desetimetrové švihadlo (tým 12 – 20 členů): kategorie 6-12, 13-17, 18+ ; body za přeskoky a výměny skokanů, 3 minuty</a:t>
            </a:r>
          </a:p>
          <a:p>
            <a:pPr>
              <a:buFont typeface="Wingdings 2" pitchFamily="18" charset="2"/>
              <a:buNone/>
            </a:pPr>
            <a:endParaRPr lang="cs-CZ" sz="20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Rychlostní štafeta týmů (4 členové týmu) – single rope: </a:t>
            </a: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2 minuty – 4x30s – 1. a 2. střídnonož 3.a 4. snožmo (dvojšvihy)</a:t>
            </a:r>
          </a:p>
          <a:p>
            <a:pPr>
              <a:buFont typeface="Wingdings 2" pitchFamily="18" charset="2"/>
              <a:buNone/>
            </a:pPr>
            <a:endParaRPr lang="cs-CZ" sz="20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>
                <a:latin typeface="Arial Rounded MT Bold" pitchFamily="34" charset="0"/>
              </a:rPr>
              <a:t>Double Dutch – speed  (4 členové v týmu): 2 dlouhá protisměrně se točící švihadla, A,B,C,D – po 45s se střídají – celkem 3 minuty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523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229600" cy="928694"/>
          </a:xfrm>
        </p:spPr>
        <p:txBody>
          <a:bodyPr/>
          <a:lstStyle/>
          <a:p>
            <a:pPr marL="484632">
              <a:defRPr/>
            </a:pP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Využití </a:t>
            </a:r>
            <a:r>
              <a:rPr lang="cs-CZ" sz="2800" dirty="0" err="1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rope</a:t>
            </a: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 </a:t>
            </a:r>
            <a:r>
              <a:rPr lang="cs-CZ" sz="2800" dirty="0" err="1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skippingu</a:t>
            </a:r>
            <a:r>
              <a:rPr lang="cs-CZ" sz="2800" dirty="0">
                <a:solidFill>
                  <a:schemeClr val="accent1">
                    <a:tint val="83000"/>
                    <a:satMod val="150000"/>
                  </a:schemeClr>
                </a:solidFill>
                <a:latin typeface="Arial Rounded MT Bold" pitchFamily="34" charset="0"/>
              </a:rPr>
              <a:t> v pedagogické praxi</a:t>
            </a: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1"/>
            <a:ext cx="8229600" cy="502602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Jako kondiční cvičení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Rozvoj koordinace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Ve spojení s hudbou – rozvoj rytmického cítění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Jednoduché skákání – snožmo, po jedné noze, střídavě, skřižmo (tzv.vajíčko), snožmo do stran nebo dopředu dozadu, snožmo s rotací, ....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Spolupráce ve skupině</a:t>
            </a: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Počet přeskoků – soutěživá forma, limity</a:t>
            </a:r>
          </a:p>
          <a:p>
            <a:pPr>
              <a:buFont typeface="Wingdings" pitchFamily="2" charset="2"/>
              <a:buChar char="§"/>
            </a:pPr>
            <a:r>
              <a:rPr lang="cs-CZ" sz="2400">
                <a:latin typeface="Arial Rounded MT Bold" pitchFamily="34" charset="0"/>
              </a:rPr>
              <a:t>Přeskoky na hudbu, sestavy se švihadlem (moderní gymnastika)</a:t>
            </a:r>
          </a:p>
          <a:p>
            <a:pPr>
              <a:buFont typeface="Wingdings" pitchFamily="2" charset="2"/>
              <a:buChar char="§"/>
            </a:pPr>
            <a:endParaRPr lang="cs-CZ" sz="2400">
              <a:latin typeface="Arial Rounded MT Bold" pitchFamily="34" charset="0"/>
            </a:endParaRPr>
          </a:p>
          <a:p>
            <a:pPr>
              <a:buFont typeface="Wingdings 2" pitchFamily="18" charset="2"/>
              <a:buNone/>
            </a:pPr>
            <a:endParaRPr lang="cs-CZ" sz="24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390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11_ svihad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000" y="0"/>
            <a:ext cx="11584000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https://www.fsps.muni.cz/impact/didaktika-gymnastiky-a-tance/uvod/</a:t>
            </a:r>
            <a:endParaRPr lang="cs-CZ" dirty="0"/>
          </a:p>
          <a:p>
            <a:r>
              <a:rPr lang="cs-CZ" u="sng" dirty="0">
                <a:hlinkClick r:id="rId3"/>
              </a:rPr>
              <a:t>http://www.fsps.muni.cz/impact/aktualni-formy-a-metody-gymnastickych-disciplin-a-tancu/</a:t>
            </a:r>
            <a:endParaRPr lang="cs-CZ" dirty="0"/>
          </a:p>
          <a:p>
            <a:r>
              <a:rPr lang="cs-CZ" u="sng" dirty="0">
                <a:hlinkClick r:id="rId4"/>
              </a:rPr>
              <a:t>http://www.fsps.muni.cz/impact/gymnasticka-priprava/</a:t>
            </a:r>
            <a:endParaRPr lang="cs-CZ" dirty="0"/>
          </a:p>
          <a:p>
            <a:r>
              <a:rPr lang="cs-CZ" u="sng" dirty="0">
                <a:hlinkClick r:id="rId5"/>
              </a:rPr>
              <a:t>http://www.fsps.muni.cz/impact/rytmicka-gymnastika-a-tance/</a:t>
            </a:r>
            <a:endParaRPr lang="cs-CZ" dirty="0"/>
          </a:p>
          <a:p>
            <a:r>
              <a:rPr lang="cs-CZ" u="sng" dirty="0">
                <a:hlinkClick r:id="rId6"/>
              </a:rPr>
              <a:t>http://is.muni.cz/elportal/katalog/FSpS/bp2006</a:t>
            </a:r>
            <a:endParaRPr lang="cs-CZ" dirty="0"/>
          </a:p>
          <a:p>
            <a:r>
              <a:rPr lang="cs-CZ" u="sng" dirty="0">
                <a:hlinkClick r:id="rId7"/>
              </a:rPr>
              <a:t>http://is.muni.cz/do/1499/el/estud/fsps/ps09/tanec/web/index.html</a:t>
            </a:r>
            <a:endParaRPr lang="cs-CZ" dirty="0"/>
          </a:p>
          <a:p>
            <a:r>
              <a:rPr lang="cs-CZ" u="sng" dirty="0">
                <a:hlinkClick r:id="rId8"/>
              </a:rPr>
              <a:t>http://www.fsps.muni.cz/sdetmivpohode/kurzy/gymnastika/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Studijní materiály předmětu</a:t>
            </a:r>
          </a:p>
        </p:txBody>
      </p:sp>
    </p:spTree>
    <p:extLst>
      <p:ext uri="{BB962C8B-B14F-4D97-AF65-F5344CB8AC3E}">
        <p14:creationId xmlns:p14="http://schemas.microsoft.com/office/powerpoint/2010/main" val="15488803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a_ svihad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8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b_ svihad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1880850" cy="66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2495551" y="1196976"/>
            <a:ext cx="4752975" cy="1470025"/>
          </a:xfrm>
        </p:spPr>
        <p:txBody>
          <a:bodyPr/>
          <a:lstStyle/>
          <a:p>
            <a:r>
              <a:rPr lang="cs-CZ" altLang="cs-CZ" sz="6000" b="0" i="1"/>
              <a:t>VOLTIŽ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1" y="4149725"/>
            <a:ext cx="4175125" cy="622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>
                <a:solidFill>
                  <a:schemeClr val="tx1"/>
                </a:solidFill>
              </a:rPr>
              <a:t>AKROBACIE NA KONI</a:t>
            </a:r>
          </a:p>
        </p:txBody>
      </p:sp>
      <p:pic>
        <p:nvPicPr>
          <p:cNvPr id="2052" name="Picture 4" descr="ku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196976"/>
            <a:ext cx="15303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02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Voltiž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Řadí se mezi esteticko-koordinační disciplíny</a:t>
            </a:r>
          </a:p>
          <a:p>
            <a:r>
              <a:rPr lang="cs-CZ" altLang="cs-CZ"/>
              <a:t>Řídícím orgánem je Česká jezdecká federace</a:t>
            </a:r>
          </a:p>
          <a:p>
            <a:r>
              <a:rPr lang="cs-CZ" altLang="cs-CZ"/>
              <a:t>V České republice  je první zmínka o voltiži známá v roce 1893</a:t>
            </a:r>
          </a:p>
          <a:p>
            <a:r>
              <a:rPr lang="cs-CZ" altLang="cs-CZ"/>
              <a:t>1950 první MČR – Frenštát pod Radhoštěm</a:t>
            </a:r>
          </a:p>
          <a:p>
            <a:r>
              <a:rPr lang="cs-CZ" altLang="cs-CZ"/>
              <a:t>1986 první MS – Švýcarsko</a:t>
            </a:r>
          </a:p>
        </p:txBody>
      </p:sp>
    </p:spTree>
    <p:extLst>
      <p:ext uri="{BB962C8B-B14F-4D97-AF65-F5344CB8AC3E}">
        <p14:creationId xmlns:p14="http://schemas.microsoft.com/office/powerpoint/2010/main" val="705794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/>
          <p:cNvSpPr>
            <a:spLocks noGrp="1" noChangeArrowheads="1"/>
          </p:cNvSpPr>
          <p:nvPr>
            <p:ph type="title"/>
          </p:nvPr>
        </p:nvSpPr>
        <p:spPr>
          <a:xfrm>
            <a:off x="2424113" y="908051"/>
            <a:ext cx="5465762" cy="779463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OBECNÉ  INFORMACE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351089" y="2360614"/>
            <a:ext cx="5976937" cy="4308475"/>
          </a:xfrm>
        </p:spPr>
        <p:txBody>
          <a:bodyPr>
            <a:normAutofit lnSpcReduction="10000"/>
          </a:bodyPr>
          <a:lstStyle/>
          <a:p>
            <a:r>
              <a:rPr lang="cs-CZ" altLang="cs-CZ" sz="2400"/>
              <a:t>Kůň cválá po kruhu o průměru min 18m</a:t>
            </a:r>
          </a:p>
          <a:p>
            <a:r>
              <a:rPr lang="cs-CZ" altLang="cs-CZ" sz="2400"/>
              <a:t>Na levou ruku</a:t>
            </a:r>
          </a:p>
          <a:p>
            <a:r>
              <a:rPr lang="cs-CZ" altLang="cs-CZ" sz="2400"/>
              <a:t>Uprostřed stojí lonžér,              kontroluje pravidelnost                   chodu koně</a:t>
            </a:r>
          </a:p>
          <a:p>
            <a:r>
              <a:rPr lang="cs-CZ" altLang="cs-CZ" sz="2400"/>
              <a:t>Po obvodu kruhu sedí 5         rozhodčích</a:t>
            </a:r>
          </a:p>
          <a:p>
            <a:r>
              <a:rPr lang="cs-CZ" altLang="cs-CZ" sz="2400"/>
              <a:t>Rozhodčí udělují známky                     od 0 do 10 bodů za každý cvik</a:t>
            </a:r>
          </a:p>
          <a:p>
            <a:r>
              <a:rPr lang="cs-CZ" altLang="cs-CZ" sz="2400"/>
              <a:t>Výsledná známka je průměr všech bodů</a:t>
            </a:r>
          </a:p>
        </p:txBody>
      </p:sp>
      <p:pic>
        <p:nvPicPr>
          <p:cNvPr id="3078" name="Picture 6" descr="pn0738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68" y="2845798"/>
            <a:ext cx="4176712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402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Kůň má na sobě madla a filcovou dečku</a:t>
            </a:r>
          </a:p>
          <a:p>
            <a:pPr>
              <a:lnSpc>
                <a:spcPct val="90000"/>
              </a:lnSpc>
            </a:pPr>
            <a:r>
              <a:rPr lang="cs-CZ" altLang="cs-CZ"/>
              <a:t>Kůň musí být čistý a mít zapletenou hřívu</a:t>
            </a:r>
          </a:p>
          <a:p>
            <a:pPr>
              <a:lnSpc>
                <a:spcPct val="90000"/>
              </a:lnSpc>
            </a:pPr>
            <a:r>
              <a:rPr lang="cs-CZ" altLang="cs-CZ"/>
              <a:t>Soutěže se dělí na kategorii jednotlivců a skupin</a:t>
            </a:r>
          </a:p>
          <a:p>
            <a:pPr>
              <a:lnSpc>
                <a:spcPct val="90000"/>
              </a:lnSpc>
            </a:pPr>
            <a:r>
              <a:rPr lang="cs-CZ" altLang="cs-CZ"/>
              <a:t>Věkové omezení: jednotlivci od 14 let, skupiny od 6 let. Horní věková hranice není omezená. Pouze od 18 let jezdec může závodit pouze v jedné kategorii.</a:t>
            </a:r>
          </a:p>
        </p:txBody>
      </p:sp>
      <p:pic>
        <p:nvPicPr>
          <p:cNvPr id="19462" name="Picture 6" descr="logo MS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33376"/>
            <a:ext cx="2260600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602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>
          <a:xfrm>
            <a:off x="2424113" y="908051"/>
            <a:ext cx="5040312" cy="779463"/>
          </a:xfrm>
        </p:spPr>
        <p:txBody>
          <a:bodyPr/>
          <a:lstStyle/>
          <a:p>
            <a:r>
              <a:rPr lang="cs-CZ" altLang="cs-CZ"/>
              <a:t>POVINNÁ SESTAVA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9" y="2420938"/>
            <a:ext cx="1800225" cy="6477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3200"/>
              <a:t>Náskok</a:t>
            </a:r>
          </a:p>
        </p:txBody>
      </p:sp>
      <p:pic>
        <p:nvPicPr>
          <p:cNvPr id="4101" name="Picture 5" descr="jana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349501"/>
            <a:ext cx="26638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ST FOTO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365625"/>
            <a:ext cx="3168650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mly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3500439"/>
            <a:ext cx="197008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logo_me2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333376"/>
            <a:ext cx="1122363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782889" y="2852739"/>
            <a:ext cx="3241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Základní sed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782888" y="3284539"/>
            <a:ext cx="151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Váha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782888" y="3716339"/>
            <a:ext cx="151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Mlýn</a:t>
            </a:r>
          </a:p>
        </p:txBody>
      </p:sp>
    </p:spTree>
    <p:extLst>
      <p:ext uri="{BB962C8B-B14F-4D97-AF65-F5344CB8AC3E}">
        <p14:creationId xmlns:p14="http://schemas.microsoft.com/office/powerpoint/2010/main" val="333683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6" grpId="0"/>
      <p:bldP spid="4107" grpId="0"/>
      <p:bldP spid="410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sklenarik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4814"/>
            <a:ext cx="2049463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n07353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716339"/>
            <a:ext cx="3313113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n07353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3357563"/>
            <a:ext cx="228758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AutoShape 10"/>
          <p:cNvSpPr>
            <a:spLocks noGrp="1" noChangeArrowheads="1"/>
          </p:cNvSpPr>
          <p:nvPr>
            <p:ph type="title"/>
          </p:nvPr>
        </p:nvSpPr>
        <p:spPr>
          <a:xfrm>
            <a:off x="2424114" y="836613"/>
            <a:ext cx="4967287" cy="855662"/>
          </a:xfrm>
        </p:spPr>
        <p:txBody>
          <a:bodyPr/>
          <a:lstStyle/>
          <a:p>
            <a:r>
              <a:rPr lang="cs-CZ" altLang="cs-CZ"/>
              <a:t>POVINNÁ SESTAVA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782888" y="2997200"/>
            <a:ext cx="1225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Stoj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782889" y="3644900"/>
            <a:ext cx="1728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Odskok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782888" y="2349500"/>
            <a:ext cx="1511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Střih</a:t>
            </a:r>
          </a:p>
        </p:txBody>
      </p:sp>
    </p:spTree>
    <p:extLst>
      <p:ext uri="{BB962C8B-B14F-4D97-AF65-F5344CB8AC3E}">
        <p14:creationId xmlns:p14="http://schemas.microsoft.com/office/powerpoint/2010/main" val="2799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  <p:bldP spid="5132" grpId="0"/>
      <p:bldP spid="513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>
          <a:xfrm>
            <a:off x="2351089" y="765176"/>
            <a:ext cx="4321175" cy="923925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VOLNÁ SESTAVA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4113" y="2349500"/>
            <a:ext cx="5543550" cy="4508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Časový limit 1 min</a:t>
            </a:r>
          </a:p>
          <a:p>
            <a:pPr>
              <a:lnSpc>
                <a:spcPct val="90000"/>
              </a:lnSpc>
            </a:pPr>
            <a:r>
              <a:rPr lang="cs-CZ" altLang="cs-CZ"/>
              <a:t>Minimálně 7 cviků</a:t>
            </a:r>
          </a:p>
          <a:p>
            <a:pPr>
              <a:lnSpc>
                <a:spcPct val="90000"/>
              </a:lnSpc>
            </a:pPr>
            <a:r>
              <a:rPr lang="cs-CZ" altLang="cs-CZ"/>
              <a:t>10 nejtěžších cviků se  započítává do bodového  hodnocení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Cvičí se s hudebním doprovodem</a:t>
            </a:r>
          </a:p>
          <a:p>
            <a:pPr>
              <a:lnSpc>
                <a:spcPct val="90000"/>
              </a:lnSpc>
            </a:pPr>
            <a:r>
              <a:rPr lang="cs-CZ" altLang="cs-CZ"/>
              <a:t>Hodnotí se obtížnost, technické provedení, choreografie a pravidelnost chodu koně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6148" name="Picture 4" descr="BEST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789363"/>
            <a:ext cx="1905000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1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420938"/>
            <a:ext cx="2487612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logo_ms2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33376"/>
            <a:ext cx="12255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811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kupi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276476"/>
            <a:ext cx="357187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n07387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33375"/>
            <a:ext cx="2535237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n07387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333376"/>
            <a:ext cx="2881312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96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Přístupové údaje pro materiály projektu </a:t>
            </a:r>
            <a:r>
              <a:rPr lang="cs-CZ" dirty="0" err="1"/>
              <a:t>Impact</a:t>
            </a:r>
            <a:endParaRPr lang="cs-CZ" dirty="0"/>
          </a:p>
          <a:p>
            <a:pPr marL="109728" indent="0">
              <a:buNone/>
            </a:pPr>
            <a:endParaRPr lang="cs-CZ" b="1" dirty="0"/>
          </a:p>
          <a:p>
            <a:r>
              <a:rPr lang="cs-CZ" b="1" dirty="0"/>
              <a:t>uživatelské jméno: </a:t>
            </a:r>
            <a:r>
              <a:rPr lang="cs-CZ" b="1" dirty="0" err="1"/>
              <a:t>visitor</a:t>
            </a:r>
            <a:endParaRPr lang="cs-CZ" dirty="0"/>
          </a:p>
          <a:p>
            <a:r>
              <a:rPr lang="cs-CZ" b="1" dirty="0"/>
              <a:t>uživatelské heslo: p1l0t</a:t>
            </a:r>
            <a:endParaRPr lang="cs-CZ" dirty="0"/>
          </a:p>
          <a:p>
            <a:r>
              <a:rPr lang="cs-CZ" i="1" dirty="0"/>
              <a:t>(slovy: </a:t>
            </a:r>
            <a:r>
              <a:rPr lang="cs-CZ" i="1" dirty="0" err="1"/>
              <a:t>pé</a:t>
            </a:r>
            <a:r>
              <a:rPr lang="cs-CZ" i="1" dirty="0"/>
              <a:t>, jednička, el, nula, té)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Studijní materiály předmětu</a:t>
            </a:r>
          </a:p>
        </p:txBody>
      </p:sp>
    </p:spTree>
    <p:extLst>
      <p:ext uri="{BB962C8B-B14F-4D97-AF65-F5344CB8AC3E}">
        <p14:creationId xmlns:p14="http://schemas.microsoft.com/office/powerpoint/2010/main" val="37221899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2495550" y="836614"/>
            <a:ext cx="2514600" cy="852487"/>
          </a:xfrm>
        </p:spPr>
        <p:txBody>
          <a:bodyPr/>
          <a:lstStyle/>
          <a:p>
            <a:r>
              <a:rPr lang="cs-CZ" altLang="cs-CZ"/>
              <a:t>SKUPINA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362201"/>
            <a:ext cx="5029200" cy="3514725"/>
          </a:xfrm>
        </p:spPr>
        <p:txBody>
          <a:bodyPr/>
          <a:lstStyle/>
          <a:p>
            <a:r>
              <a:rPr lang="cs-CZ" altLang="cs-CZ"/>
              <a:t>6 cvičenců + 1 náhradník</a:t>
            </a:r>
          </a:p>
          <a:p>
            <a:r>
              <a:rPr lang="cs-CZ" altLang="cs-CZ"/>
              <a:t>Povinná sestava limit 6min</a:t>
            </a:r>
          </a:p>
          <a:p>
            <a:r>
              <a:rPr lang="cs-CZ" altLang="cs-CZ"/>
              <a:t>Volná sestava limit 4 min</a:t>
            </a:r>
          </a:p>
          <a:p>
            <a:r>
              <a:rPr lang="cs-CZ" altLang="cs-CZ"/>
              <a:t>Volná sestava se skládá    ze cviků jednotlivců, dvojic  a trojic</a:t>
            </a:r>
          </a:p>
        </p:txBody>
      </p:sp>
      <p:pic>
        <p:nvPicPr>
          <p:cNvPr id="7173" name="Picture 5" descr="skupin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573464"/>
            <a:ext cx="1858963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kup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052514"/>
            <a:ext cx="190658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533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sk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549276"/>
            <a:ext cx="2366963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n0738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49275"/>
            <a:ext cx="27146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pn07358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60351"/>
            <a:ext cx="2130425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n07362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716339"/>
            <a:ext cx="2192338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54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dříve sportovní akrobacie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7200" dirty="0"/>
              <a:t>Akrobatická gymnastika</a:t>
            </a:r>
          </a:p>
        </p:txBody>
      </p:sp>
    </p:spTree>
    <p:extLst>
      <p:ext uri="{BB962C8B-B14F-4D97-AF65-F5344CB8AC3E}">
        <p14:creationId xmlns:p14="http://schemas.microsoft.com/office/powerpoint/2010/main" val="4682612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143000"/>
            <a:ext cx="7992888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000" dirty="0"/>
              <a:t>Charakteristika 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3200" dirty="0"/>
              <a:t>Gymnastická disciplína</a:t>
            </a:r>
          </a:p>
          <a:p>
            <a:r>
              <a:rPr lang="cs-CZ" sz="3200" dirty="0"/>
              <a:t>Síla, flexibilita, odvaha, spolupráce</a:t>
            </a:r>
          </a:p>
          <a:p>
            <a:r>
              <a:rPr lang="cs-CZ" sz="3200" dirty="0"/>
              <a:t>Gymnastický odpružený koberec 12m x 12m</a:t>
            </a:r>
          </a:p>
          <a:p>
            <a:r>
              <a:rPr lang="cs-CZ" sz="3200" dirty="0"/>
              <a:t>Muži, ženy, smíšené</a:t>
            </a:r>
          </a:p>
          <a:p>
            <a:r>
              <a:rPr lang="cs-CZ" sz="3200" dirty="0"/>
              <a:t>Sestavy s hudbou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0796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9193"/>
            <a:ext cx="4428900" cy="66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/>
              <a:t>Charakt</a:t>
            </a:r>
            <a:r>
              <a:rPr lang="cs-CZ" sz="4800" dirty="0">
                <a:solidFill>
                  <a:schemeClr val="bg1"/>
                </a:solidFill>
              </a:rPr>
              <a:t>eristika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Sestavy: statická, dynamická, smíšená</a:t>
            </a:r>
          </a:p>
          <a:p>
            <a:pPr lvl="1"/>
            <a:r>
              <a:rPr lang="cs-CZ" dirty="0"/>
              <a:t>Statická – silové prvky, výdrže (3s)</a:t>
            </a:r>
          </a:p>
          <a:p>
            <a:pPr marL="457200" lvl="1" indent="0">
              <a:buNone/>
            </a:pPr>
            <a:r>
              <a:rPr lang="cs-CZ" dirty="0"/>
              <a:t>	 (lidská pyramida) – min. 6 </a:t>
            </a:r>
            <a:r>
              <a:rPr lang="cs-CZ" dirty="0" err="1"/>
              <a:t>spol.prvků</a:t>
            </a:r>
            <a:endParaRPr lang="cs-CZ" dirty="0"/>
          </a:p>
          <a:p>
            <a:pPr lvl="1"/>
            <a:r>
              <a:rPr lang="cs-CZ" dirty="0"/>
              <a:t>Dynamické – prvky předváděné v tempu</a:t>
            </a:r>
          </a:p>
          <a:p>
            <a:pPr marL="457200" lvl="1" indent="0">
              <a:buNone/>
            </a:pPr>
            <a:r>
              <a:rPr lang="cs-CZ" dirty="0"/>
              <a:t>	 (přemety, salta, piruety)</a:t>
            </a:r>
          </a:p>
          <a:p>
            <a:pPr lvl="1"/>
            <a:r>
              <a:rPr lang="cs-CZ" dirty="0"/>
              <a:t>Smíšené - kombinací statických </a:t>
            </a:r>
          </a:p>
          <a:p>
            <a:pPr marL="457200" lvl="1" indent="0">
              <a:buNone/>
            </a:pPr>
            <a:r>
              <a:rPr lang="cs-CZ" dirty="0"/>
              <a:t>	a dynamických prvků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Délka sestavy – 2,5 min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4435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dirty="0"/>
              <a:t>Kategorie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mužské páry</a:t>
            </a:r>
          </a:p>
          <a:p>
            <a:r>
              <a:rPr lang="cs-CZ" sz="4000" dirty="0"/>
              <a:t>ženské páry</a:t>
            </a:r>
          </a:p>
          <a:p>
            <a:r>
              <a:rPr lang="cs-CZ" sz="4000" dirty="0"/>
              <a:t>smíšené páry</a:t>
            </a:r>
          </a:p>
          <a:p>
            <a:r>
              <a:rPr lang="cs-CZ" sz="4000" dirty="0"/>
              <a:t>ženské trojice</a:t>
            </a:r>
          </a:p>
          <a:p>
            <a:r>
              <a:rPr lang="cs-CZ" sz="4000" dirty="0"/>
              <a:t>mužské čtveřice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56792"/>
            <a:ext cx="4656370" cy="482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886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/>
              <a:t>Hodnocení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sz="3200" dirty="0"/>
              <a:t>Obtížnost – předepsaná obtížnost, maximum 10 bodů</a:t>
            </a:r>
          </a:p>
          <a:p>
            <a:r>
              <a:rPr lang="cs-CZ" sz="3200" dirty="0"/>
              <a:t>Provedení – technické srážky z hodnoty 10 bodů </a:t>
            </a:r>
          </a:p>
          <a:p>
            <a:r>
              <a:rPr lang="cs-CZ" sz="3200" dirty="0"/>
              <a:t>Umělecký dojem – maximum 10 bodů</a:t>
            </a:r>
          </a:p>
          <a:p>
            <a:endParaRPr lang="cs-CZ" sz="3200" dirty="0"/>
          </a:p>
          <a:p>
            <a:r>
              <a:rPr lang="cs-CZ" sz="3200" dirty="0"/>
              <a:t>Maximální známka 30 bodů</a:t>
            </a:r>
          </a:p>
          <a:p>
            <a:endParaRPr lang="cs-CZ" sz="3200" dirty="0"/>
          </a:p>
          <a:p>
            <a:r>
              <a:rPr lang="cs-CZ" sz="3200" dirty="0"/>
              <a:t>Rozhodčí všech panelů sedí vedle sebe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190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/>
              <a:t>Soutěže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4000" dirty="0"/>
              <a:t>Moskva 1974 – první MS</a:t>
            </a:r>
          </a:p>
          <a:p>
            <a:r>
              <a:rPr lang="cs-CZ" sz="4000" dirty="0"/>
              <a:t>ME – každé dva roky - liché</a:t>
            </a:r>
          </a:p>
          <a:p>
            <a:r>
              <a:rPr lang="cs-CZ" sz="4000" dirty="0"/>
              <a:t>MS – každé dva roky - sudé</a:t>
            </a:r>
          </a:p>
          <a:p>
            <a:r>
              <a:rPr lang="cs-CZ" sz="4000" dirty="0"/>
              <a:t>Národní mistrovství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3016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Česká gymnastická federace – ČGF</a:t>
            </a:r>
          </a:p>
          <a:p>
            <a:r>
              <a:rPr lang="cs-CZ" sz="3200" dirty="0" err="1"/>
              <a:t>Fédération</a:t>
            </a:r>
            <a:r>
              <a:rPr lang="cs-CZ" sz="3200" dirty="0"/>
              <a:t> </a:t>
            </a:r>
            <a:r>
              <a:rPr lang="cs-CZ" sz="3200" dirty="0" err="1"/>
              <a:t>Internationale</a:t>
            </a:r>
            <a:r>
              <a:rPr lang="cs-CZ" sz="3200" dirty="0"/>
              <a:t> de </a:t>
            </a:r>
            <a:r>
              <a:rPr lang="cs-CZ" sz="3200" dirty="0" err="1"/>
              <a:t>Gymnastique</a:t>
            </a:r>
            <a:r>
              <a:rPr lang="cs-CZ" sz="3200" dirty="0"/>
              <a:t> – FIG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084250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/>
              <a:t>Komerční využití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991544" y="1556793"/>
            <a:ext cx="7924800" cy="41148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94" y="1556793"/>
            <a:ext cx="8355662" cy="442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23593" y="3244335"/>
            <a:ext cx="6835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Česko Slovensko má talent</a:t>
            </a:r>
          </a:p>
        </p:txBody>
      </p:sp>
      <p:sp>
        <p:nvSpPr>
          <p:cNvPr id="5" name="Obdélník 4"/>
          <p:cNvSpPr/>
          <p:nvPr/>
        </p:nvSpPr>
        <p:spPr>
          <a:xfrm>
            <a:off x="5572020" y="4581129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DaeMen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08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Hloubka</Template>
  <TotalTime>71815</TotalTime>
  <Words>6185</Words>
  <Application>Microsoft Office PowerPoint</Application>
  <PresentationFormat>Širokoúhlá obrazovka</PresentationFormat>
  <Paragraphs>710</Paragraphs>
  <Slides>110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21" baseType="lpstr">
      <vt:lpstr>Arial</vt:lpstr>
      <vt:lpstr>Arial</vt:lpstr>
      <vt:lpstr>Arial Rounded MT Bold</vt:lpstr>
      <vt:lpstr>Calibri</vt:lpstr>
      <vt:lpstr>Courier New</vt:lpstr>
      <vt:lpstr>Lucida Sans Unicode</vt:lpstr>
      <vt:lpstr>Verdana</vt:lpstr>
      <vt:lpstr>Wingdings</vt:lpstr>
      <vt:lpstr>Wingdings 2</vt:lpstr>
      <vt:lpstr>Wingdings 3</vt:lpstr>
      <vt:lpstr>Shluk</vt:lpstr>
      <vt:lpstr>Didaktika gymnastiky – jaro 2021, 22, 23 np,nk 4123</vt:lpstr>
      <vt:lpstr>Obsah předmětu</vt:lpstr>
      <vt:lpstr>Nezbytné dovednosti pro předmět Didaktika gymnastiky </vt:lpstr>
      <vt:lpstr>Nezbytné dovednosti pro předmět Didaktika gymnastiky </vt:lpstr>
      <vt:lpstr>Nezbytné dovednosti pro předmět Didaktika gymnastiky </vt:lpstr>
      <vt:lpstr>Podmínky pro ukončení předmětu</vt:lpstr>
      <vt:lpstr>Podmínky pro ukončení předmětu</vt:lpstr>
      <vt:lpstr>Studijní materiály předmětu</vt:lpstr>
      <vt:lpstr>Studijní materiály předmětu</vt:lpstr>
      <vt:lpstr>Diferenciace gymnastiky</vt:lpstr>
      <vt:lpstr>Základní gymnastika</vt:lpstr>
      <vt:lpstr>Základní gymnastika  obsah</vt:lpstr>
      <vt:lpstr>Základní gymnastika  obsah</vt:lpstr>
      <vt:lpstr>Základní gymnastika  obsah</vt:lpstr>
      <vt:lpstr>Základní gymnastika akrobatická příprava</vt:lpstr>
      <vt:lpstr>Základní gymnastika  pořadová cvičení</vt:lpstr>
      <vt:lpstr>Základní gymnastika užitá cvičení</vt:lpstr>
      <vt:lpstr>Prezentace aplikace PowerPoint</vt:lpstr>
      <vt:lpstr>Rytmická gymnastika</vt:lpstr>
      <vt:lpstr>Rytmická gymnastika</vt:lpstr>
      <vt:lpstr>Prezentace aplikace PowerPoint</vt:lpstr>
      <vt:lpstr>Prezentace aplikace PowerPoint</vt:lpstr>
      <vt:lpstr>Prezentace aplikace PowerPoint</vt:lpstr>
      <vt:lpstr>Gymnastika</vt:lpstr>
      <vt:lpstr>Olympijské sporty – sportovní gymnastika</vt:lpstr>
      <vt:lpstr>Národní organizace - ČGF</vt:lpstr>
      <vt:lpstr>Prezentace aplikace PowerPoint</vt:lpstr>
      <vt:lpstr>Prezentace aplikace PowerPoint</vt:lpstr>
      <vt:lpstr>Hodnocení</vt:lpstr>
      <vt:lpstr>Využití nářadí a vedlejšího nářadí pro školní TV</vt:lpstr>
      <vt:lpstr>Olympijské sporty – moderní gymnastika</vt:lpstr>
      <vt:lpstr>Soutěžní program v ČR</vt:lpstr>
      <vt:lpstr>Soutěžní program v ČR</vt:lpstr>
      <vt:lpstr>Soutěžní program v ČR</vt:lpstr>
      <vt:lpstr>Společné skladby</vt:lpstr>
      <vt:lpstr>Prezentace aplikace PowerPoint</vt:lpstr>
      <vt:lpstr>Prezentace aplikace PowerPoint</vt:lpstr>
      <vt:lpstr>Hodnocení</vt:lpstr>
      <vt:lpstr>Olympijské sporty – skoky na trampolíně </vt:lpstr>
      <vt:lpstr>Skoky na trampolíně</vt:lpstr>
      <vt:lpstr>Hodnocení</vt:lpstr>
      <vt:lpstr>Hodnocení</vt:lpstr>
      <vt:lpstr>Skoky na trampolíně </vt:lpstr>
      <vt:lpstr>Skoky na trampolíně ve školní TV</vt:lpstr>
      <vt:lpstr>Základní prvky – přímý skok, skrčka, schylka, roznožka, sedy, lehy na břicho, na záda, salta vpřed i vzad.</vt:lpstr>
      <vt:lpstr>Parkour (PK)</vt:lpstr>
      <vt:lpstr>Disciplíny</vt:lpstr>
      <vt:lpstr>Sportovní disciplína</vt:lpstr>
      <vt:lpstr>Pravidla Parkouru </vt:lpstr>
      <vt:lpstr>Bezpečnost</vt:lpstr>
      <vt:lpstr>Hodnocení </vt:lpstr>
      <vt:lpstr>Hodnotící kritéria</vt:lpstr>
      <vt:lpstr>Bodovací stupnice</vt:lpstr>
      <vt:lpstr>Parkour (PK)</vt:lpstr>
      <vt:lpstr>Estetická skupinová gymnastika</vt:lpstr>
      <vt:lpstr>Historie ESG</vt:lpstr>
      <vt:lpstr>Pravidla soutěže</vt:lpstr>
      <vt:lpstr>Srovnání MG a ESG</vt:lpstr>
      <vt:lpstr>Obsah skladeb</vt:lpstr>
      <vt:lpstr>Rovnovážné tvary</vt:lpstr>
      <vt:lpstr>Rovnovážné tvary</vt:lpstr>
      <vt:lpstr>Příklady skoků a poskoků</vt:lpstr>
      <vt:lpstr>Soutěžní kategorie</vt:lpstr>
      <vt:lpstr>Soutěže seniorek a juniorek</vt:lpstr>
      <vt:lpstr>Soutěže seniorek a juniorek</vt:lpstr>
      <vt:lpstr>Soutěže seniorek a juniorek</vt:lpstr>
      <vt:lpstr>Soutěže dětských kategorií</vt:lpstr>
      <vt:lpstr>Soutěže dětských kategorií</vt:lpstr>
      <vt:lpstr>Soutěže dětských kategorií</vt:lpstr>
      <vt:lpstr>Aplikace ESG do pedagogického procesu</vt:lpstr>
      <vt:lpstr> </vt:lpstr>
      <vt:lpstr>Co je ROPE SKIPPING?</vt:lpstr>
      <vt:lpstr>Formy RS</vt:lpstr>
      <vt:lpstr>Vybavení</vt:lpstr>
      <vt:lpstr>Historie</vt:lpstr>
      <vt:lpstr>Soutěže a organizace:</vt:lpstr>
      <vt:lpstr>Prezentace aplikace PowerPoint</vt:lpstr>
      <vt:lpstr>Využití rope skippingu v pedagogické praxi</vt:lpstr>
      <vt:lpstr>Prezentace aplikace PowerPoint</vt:lpstr>
      <vt:lpstr>Prezentace aplikace PowerPoint</vt:lpstr>
      <vt:lpstr>Prezentace aplikace PowerPoint</vt:lpstr>
      <vt:lpstr>VOLTIŽ</vt:lpstr>
      <vt:lpstr>Voltiž</vt:lpstr>
      <vt:lpstr>OBECNÉ  INFORMACE</vt:lpstr>
      <vt:lpstr>Prezentace aplikace PowerPoint</vt:lpstr>
      <vt:lpstr>POVINNÁ SESTAVA</vt:lpstr>
      <vt:lpstr>POVINNÁ SESTAVA</vt:lpstr>
      <vt:lpstr>VOLNÁ SESTAVA</vt:lpstr>
      <vt:lpstr>Prezentace aplikace PowerPoint</vt:lpstr>
      <vt:lpstr>SKUPINA</vt:lpstr>
      <vt:lpstr>Prezentace aplikace PowerPoint</vt:lpstr>
      <vt:lpstr>Akrobatická gymnastika</vt:lpstr>
      <vt:lpstr>Charakteristika  </vt:lpstr>
      <vt:lpstr>Charakteristika</vt:lpstr>
      <vt:lpstr>Kategorie</vt:lpstr>
      <vt:lpstr>Hodnocení</vt:lpstr>
      <vt:lpstr>Soutěže</vt:lpstr>
      <vt:lpstr>Organizace</vt:lpstr>
      <vt:lpstr>Komerční využití</vt:lpstr>
      <vt:lpstr>ukázky</vt:lpstr>
      <vt:lpstr>TEAMGYM</vt:lpstr>
      <vt:lpstr>O teamgymu</vt:lpstr>
      <vt:lpstr>Pohybová skladba</vt:lpstr>
      <vt:lpstr>Akrobacie</vt:lpstr>
      <vt:lpstr>Skoky z malé trampolíny</vt:lpstr>
      <vt:lpstr>Soutěže Teamgymu</vt:lpstr>
      <vt:lpstr>Soutěže Teamgymu v ČR</vt:lpstr>
      <vt:lpstr>Tréninková jednotka Teamgymu</vt:lpstr>
      <vt:lpstr>Užitečné odkazy</vt:lpstr>
      <vt:lpstr>Gymnastický aerobic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Svobodová</dc:creator>
  <cp:lastModifiedBy>Lenka Svobodová</cp:lastModifiedBy>
  <cp:revision>56</cp:revision>
  <dcterms:created xsi:type="dcterms:W3CDTF">2021-03-03T11:44:49Z</dcterms:created>
  <dcterms:modified xsi:type="dcterms:W3CDTF">2023-03-18T08:20:43Z</dcterms:modified>
</cp:coreProperties>
</file>