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0" r:id="rId2"/>
    <p:sldId id="289" r:id="rId3"/>
    <p:sldId id="301" r:id="rId4"/>
    <p:sldId id="258" r:id="rId5"/>
    <p:sldId id="259" r:id="rId6"/>
    <p:sldId id="284" r:id="rId7"/>
    <p:sldId id="286" r:id="rId8"/>
    <p:sldId id="288" r:id="rId9"/>
    <p:sldId id="266" r:id="rId10"/>
    <p:sldId id="263" r:id="rId11"/>
    <p:sldId id="262" r:id="rId12"/>
    <p:sldId id="265" r:id="rId13"/>
    <p:sldId id="291" r:id="rId14"/>
    <p:sldId id="280" r:id="rId15"/>
    <p:sldId id="261" r:id="rId16"/>
    <p:sldId id="292" r:id="rId17"/>
    <p:sldId id="267" r:id="rId18"/>
    <p:sldId id="283" r:id="rId19"/>
    <p:sldId id="293" r:id="rId20"/>
    <p:sldId id="274" r:id="rId21"/>
    <p:sldId id="282" r:id="rId22"/>
    <p:sldId id="275" r:id="rId23"/>
    <p:sldId id="281" r:id="rId24"/>
    <p:sldId id="277" r:id="rId25"/>
    <p:sldId id="295" r:id="rId26"/>
    <p:sldId id="298" r:id="rId27"/>
    <p:sldId id="278" r:id="rId28"/>
    <p:sldId id="296" r:id="rId29"/>
    <p:sldId id="297" r:id="rId30"/>
    <p:sldId id="273" r:id="rId31"/>
    <p:sldId id="299" r:id="rId32"/>
    <p:sldId id="285" r:id="rId33"/>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45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49B965D-A587-4FF3-A78E-9DC9BDE69F29}" type="datetimeFigureOut">
              <a:rPr lang="cs-CZ" smtClean="0"/>
              <a:t>09.03.2020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2558981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49B965D-A587-4FF3-A78E-9DC9BDE69F29}" type="datetimeFigureOut">
              <a:rPr lang="cs-CZ" smtClean="0"/>
              <a:t>09.03.2020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155082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49B965D-A587-4FF3-A78E-9DC9BDE69F29}" type="datetimeFigureOut">
              <a:rPr lang="cs-CZ" smtClean="0"/>
              <a:t>09.03.2020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61221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49B965D-A587-4FF3-A78E-9DC9BDE69F29}" type="datetimeFigureOut">
              <a:rPr lang="cs-CZ" smtClean="0"/>
              <a:t>09.03.2020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3042329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49B965D-A587-4FF3-A78E-9DC9BDE69F29}" type="datetimeFigureOut">
              <a:rPr lang="cs-CZ" smtClean="0"/>
              <a:t>09.03.2020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21217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49B965D-A587-4FF3-A78E-9DC9BDE69F29}" type="datetimeFigureOut">
              <a:rPr lang="cs-CZ" smtClean="0"/>
              <a:t>09.03.2020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9666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82329" y="2505075"/>
            <a:ext cx="4190702"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14913" y="2505075"/>
            <a:ext cx="4211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49B965D-A587-4FF3-A78E-9DC9BDE69F29}" type="datetimeFigureOut">
              <a:rPr lang="cs-CZ" smtClean="0"/>
              <a:t>09.03.2020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3925945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49B965D-A587-4FF3-A78E-9DC9BDE69F29}" type="datetimeFigureOut">
              <a:rPr lang="cs-CZ" smtClean="0"/>
              <a:t>09.03.2020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2504054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B965D-A587-4FF3-A78E-9DC9BDE69F29}" type="datetimeFigureOut">
              <a:rPr lang="cs-CZ" smtClean="0"/>
              <a:t>09.03.2020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125717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49B965D-A587-4FF3-A78E-9DC9BDE69F29}" type="datetimeFigureOut">
              <a:rPr lang="cs-CZ" smtClean="0"/>
              <a:t>09.03.2020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407570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49B965D-A587-4FF3-A78E-9DC9BDE69F29}" type="datetimeFigureOut">
              <a:rPr lang="cs-CZ" smtClean="0"/>
              <a:t>09.03.2020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D5F9034-5437-4A3E-BEE5-6B0420DF3938}" type="slidenum">
              <a:rPr lang="cs-CZ" smtClean="0"/>
              <a:t>‹#›</a:t>
            </a:fld>
            <a:endParaRPr lang="cs-CZ"/>
          </a:p>
        </p:txBody>
      </p:sp>
    </p:spTree>
    <p:extLst>
      <p:ext uri="{BB962C8B-B14F-4D97-AF65-F5344CB8AC3E}">
        <p14:creationId xmlns:p14="http://schemas.microsoft.com/office/powerpoint/2010/main" val="37092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B965D-A587-4FF3-A78E-9DC9BDE69F29}" type="datetimeFigureOut">
              <a:rPr lang="cs-CZ" smtClean="0"/>
              <a:t>09.03.2020</a:t>
            </a:fld>
            <a:endParaRPr lang="cs-CZ"/>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F9034-5437-4A3E-BEE5-6B0420DF3938}" type="slidenum">
              <a:rPr lang="cs-CZ" smtClean="0"/>
              <a:t>‹#›</a:t>
            </a:fld>
            <a:endParaRPr lang="cs-CZ"/>
          </a:p>
        </p:txBody>
      </p:sp>
    </p:spTree>
    <p:extLst>
      <p:ext uri="{BB962C8B-B14F-4D97-AF65-F5344CB8AC3E}">
        <p14:creationId xmlns:p14="http://schemas.microsoft.com/office/powerpoint/2010/main" val="698268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psychomot.cz/teorie/psychomotorika/"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s://clanky.rvp.cz/clanek/k/z/20169/PSYCHOMOTORICKA-CVICENI-PRO-ZAKY-S-ADHD---DEFINICE-A-VYMEZENI-PSYCHOMOTORIKY.html/" TargetMode="External"/><Relationship Id="rId4" Type="http://schemas.openxmlformats.org/officeDocument/2006/relationships/hyperlink" Target="http://projekty.ujep.cz/podpuc/wp-content/uploads/2014/12/Psychomotoricke_aktivity_pro_rozvoj_ditete_MS.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endParaRPr lang="cs-CZ" sz="3600" dirty="0">
              <a:latin typeface="Times New Roman" panose="02020603050405020304" pitchFamily="18" charset="0"/>
              <a:cs typeface="Times New Roman" panose="02020603050405020304" pitchFamily="18" charset="0"/>
            </a:endParaRPr>
          </a:p>
          <a:p>
            <a:r>
              <a:rPr lang="cs-CZ" sz="5400" dirty="0">
                <a:latin typeface="Times New Roman" panose="02020603050405020304" pitchFamily="18" charset="0"/>
                <a:cs typeface="Times New Roman" panose="02020603050405020304" pitchFamily="18" charset="0"/>
              </a:rPr>
              <a:t>Psychomotorické hry pro všechny aneb společně v pohybu</a:t>
            </a:r>
          </a:p>
          <a:p>
            <a:endParaRPr lang="cs-CZ" sz="3600" dirty="0">
              <a:latin typeface="Times New Roman" panose="02020603050405020304" pitchFamily="18" charset="0"/>
              <a:cs typeface="Times New Roman" panose="02020603050405020304" pitchFamily="18" charset="0"/>
            </a:endParaRPr>
          </a:p>
          <a:p>
            <a:r>
              <a:rPr lang="cs-CZ" sz="3600" dirty="0">
                <a:latin typeface="Times New Roman" panose="02020603050405020304" pitchFamily="18" charset="0"/>
                <a:cs typeface="Times New Roman" panose="02020603050405020304" pitchFamily="18" charset="0"/>
              </a:rPr>
              <a:t>Tomáš Vyhlídal</a:t>
            </a:r>
          </a:p>
        </p:txBody>
      </p:sp>
    </p:spTree>
    <p:extLst>
      <p:ext uri="{BB962C8B-B14F-4D97-AF65-F5344CB8AC3E}">
        <p14:creationId xmlns:p14="http://schemas.microsoft.com/office/powerpoint/2010/main" val="585589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55000" lnSpcReduction="20000"/>
          </a:bodyPr>
          <a:lstStyle/>
          <a:p>
            <a:pPr marL="90170" algn="just">
              <a:lnSpc>
                <a:spcPct val="115000"/>
              </a:lnSpc>
              <a:spcBef>
                <a:spcPts val="600"/>
              </a:spcBef>
              <a:spcAft>
                <a:spcPts val="200"/>
              </a:spcAft>
            </a:pPr>
            <a:r>
              <a:rPr lang="cs-CZ" sz="3300" b="1" dirty="0">
                <a:solidFill>
                  <a:srgbClr val="2F5496"/>
                </a:solidFill>
                <a:highlight>
                  <a:srgbClr val="FFFFFF"/>
                </a:highlight>
                <a:latin typeface="Arial" panose="020B0604020202020204" pitchFamily="34" charset="0"/>
                <a:ea typeface="Arial" panose="020B0604020202020204" pitchFamily="34" charset="0"/>
              </a:rPr>
              <a:t>Psychomotorické aktivity – hry s využitím psychomotorického padáku</a:t>
            </a:r>
            <a:endParaRPr lang="cs-CZ" sz="33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3300" b="1" dirty="0">
                <a:solidFill>
                  <a:srgbClr val="2F5496"/>
                </a:solidFill>
                <a:highlight>
                  <a:srgbClr val="FFFFFF"/>
                </a:highlight>
                <a:latin typeface="Arial" panose="020B0604020202020204" pitchFamily="34" charset="0"/>
                <a:ea typeface="Arial" panose="020B0604020202020204" pitchFamily="34" charset="0"/>
              </a:rPr>
              <a:t>Název hry: </a:t>
            </a:r>
            <a:r>
              <a:rPr lang="cs-CZ" sz="3300" b="1" dirty="0">
                <a:solidFill>
                  <a:srgbClr val="000000"/>
                </a:solidFill>
                <a:highlight>
                  <a:srgbClr val="FFFFFF"/>
                </a:highlight>
                <a:latin typeface="Arial" panose="020B0604020202020204" pitchFamily="34" charset="0"/>
                <a:ea typeface="Arial" panose="020B0604020202020204" pitchFamily="34" charset="0"/>
              </a:rPr>
              <a:t>Medúza</a:t>
            </a:r>
            <a:endParaRPr lang="cs-CZ" sz="33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3 minuty </a:t>
            </a:r>
            <a:r>
              <a:rPr lang="cs-CZ" sz="2000" b="1" dirty="0">
                <a:solidFill>
                  <a:srgbClr val="2F5496"/>
                </a:solidFill>
                <a:highlight>
                  <a:srgbClr val="FFFFFF"/>
                </a:highlight>
                <a:latin typeface="Arial" panose="020B0604020202020204" pitchFamily="34" charset="0"/>
                <a:ea typeface="Arial" panose="020B0604020202020204" pitchFamily="34" charset="0"/>
              </a:rPr>
              <a:t>		Instruktorů na hru: </a:t>
            </a:r>
            <a:r>
              <a:rPr lang="cs-CZ" sz="2000" dirty="0">
                <a:solidFill>
                  <a:srgbClr val="000000"/>
                </a:solidFill>
                <a:highlight>
                  <a:srgbClr val="FFFFFF"/>
                </a:highlight>
                <a:latin typeface="Arial" panose="020B0604020202020204" pitchFamily="34" charset="0"/>
                <a:ea typeface="Arial" panose="020B0604020202020204" pitchFamily="34" charset="0"/>
              </a:rPr>
              <a:t>1</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a:t>
            </a:r>
            <a:r>
              <a:rPr lang="cs-CZ" sz="20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2000" dirty="0">
                <a:solidFill>
                  <a:srgbClr val="000000"/>
                </a:solidFill>
                <a:highlight>
                  <a:srgbClr val="FFFFFF"/>
                </a:highlight>
                <a:latin typeface="Arial" panose="020B0604020202020204" pitchFamily="34" charset="0"/>
                <a:ea typeface="Arial" panose="020B0604020202020204" pitchFamily="34" charset="0"/>
              </a:rPr>
              <a:t>8–15 (podle velikosti použitého padáku)</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hru: </a:t>
            </a:r>
            <a:r>
              <a:rPr lang="cs-CZ" sz="2000" dirty="0">
                <a:solidFill>
                  <a:srgbClr val="000000"/>
                </a:solidFill>
                <a:highlight>
                  <a:srgbClr val="FFFFFF"/>
                </a:highlight>
                <a:latin typeface="Arial" panose="020B0604020202020204" pitchFamily="34" charset="0"/>
                <a:ea typeface="Arial" panose="020B0604020202020204" pitchFamily="34" charset="0"/>
              </a:rPr>
              <a:t>10–15 minut 		</a:t>
            </a:r>
            <a:r>
              <a:rPr lang="cs-CZ" sz="2000" b="1" dirty="0">
                <a:solidFill>
                  <a:srgbClr val="2F5496"/>
                </a:solidFill>
                <a:highlight>
                  <a:srgbClr val="FFFFFF"/>
                </a:highlight>
                <a:latin typeface="Arial" panose="020B0604020202020204" pitchFamily="34" charset="0"/>
                <a:ea typeface="Arial" panose="020B0604020202020204" pitchFamily="34" charset="0"/>
              </a:rPr>
              <a:t>Pomůcky a materiál: </a:t>
            </a:r>
            <a:r>
              <a:rPr lang="cs-CZ" sz="2000" dirty="0">
                <a:solidFill>
                  <a:srgbClr val="222222"/>
                </a:solidFill>
                <a:highlight>
                  <a:srgbClr val="FFFFFF"/>
                </a:highlight>
                <a:latin typeface="Arial" panose="020B0604020202020204" pitchFamily="34" charset="0"/>
                <a:ea typeface="Arial" panose="020B0604020202020204" pitchFamily="34" charset="0"/>
              </a:rPr>
              <a:t>psychomotorický padák, relaxační hudba</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Prostředí: </a:t>
            </a:r>
            <a:r>
              <a:rPr lang="cs-CZ" sz="2000" dirty="0">
                <a:solidFill>
                  <a:srgbClr val="000000"/>
                </a:solidFill>
                <a:highlight>
                  <a:srgbClr val="FFFFFF"/>
                </a:highlight>
                <a:latin typeface="Arial" panose="020B0604020202020204" pitchFamily="34" charset="0"/>
                <a:ea typeface="Arial" panose="020B0604020202020204" pitchFamily="34" charset="0"/>
              </a:rPr>
              <a:t>tělocvična</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10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Průběh hry (aktivity)</a:t>
            </a:r>
          </a:p>
          <a:p>
            <a:pPr marL="90170" algn="just">
              <a:lnSpc>
                <a:spcPct val="115000"/>
              </a:lnSpc>
              <a:spcBef>
                <a:spcPts val="600"/>
              </a:spcBef>
              <a:spcAft>
                <a:spcPts val="1000"/>
              </a:spcAft>
            </a:pPr>
            <a:r>
              <a:rPr lang="cs-CZ" sz="2000" dirty="0">
                <a:solidFill>
                  <a:srgbClr val="000000"/>
                </a:solidFill>
                <a:latin typeface="Arial" panose="020B0604020202020204" pitchFamily="34" charset="0"/>
                <a:ea typeface="Arial" panose="020B0604020202020204" pitchFamily="34" charset="0"/>
              </a:rPr>
              <a:t>Žáci se rovnoměrně rozestoupí po obvodu padáku a uchopí jej za okraj oběma rukama. Pomalými pohyby horních končetin přecházejí z připažení do vzpažení a zpět a tím provádějí zvedání a pokles padáku (vlna). Ve chvíli, kdy mají žáci ruce ve vzpažení, připomíná padák medúzu (mořského živočicha).</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a) Pedagog vysloví při zvedání padáku jména dvou žáků, kteří musí podběhnout pod medúzou a vyměnit si navzájem místa během jedné vlny.</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b) Pedagog vysloví při zvedání padáku jednu z barev, které se vyskytují na padáku. Všichni žáci, kteří drží příslušnou barvu, musí podběhnout pod medúzou a vyměnit si navzájem místa během jedné vlny. Poté je možné říkat i dvě (tři) barvi najednou.</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c) Žáci zvedají padák a všichni společně počítají pět vln. Pří páté vlně musí všichni najednou vběhnout pod medúzu, kde se všichni navzájem v kruhu obejmou a pomalu se nechají zakrýt padákem.</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d) Pod medúzu položíme 3-4 žíněnky (karimatky). Tři vybraní žáci si lehnou na záda na připravené žíněnky (karimatky). Ostatní žáci pomalu vytvářejí vlny, tak aby se padák při poklesu dotýkal ležících těl. Žáci, kteří leží, mají zavřené oči, snaží se srovnat svojí dechovou frekvenci podle pohybu padáku (nádech při zvedání a výdech při poklesu padáku) a relaxují. Pokud je to možné, žáci provádějí tuto aktivitu za poslechu relaxační muziky. Postupně se v relaxační pozici vystřídají všichni žáci. Na závěr je možné prodiskutovat jaké pocity (o čem přemýšleli, jak se cítili) měli jednotliví žáci v relaxační pozici. Vhodné zařadit na konec vyučovací jednotky.</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solidFill>
                  <a:srgbClr val="222222"/>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a:stretch>
            <a:fillRect/>
          </a:stretch>
        </p:blipFill>
        <p:spPr>
          <a:xfrm>
            <a:off x="8165023" y="722811"/>
            <a:ext cx="1536325" cy="1152244"/>
          </a:xfrm>
          <a:prstGeom prst="rect">
            <a:avLst/>
          </a:prstGeom>
        </p:spPr>
      </p:pic>
    </p:spTree>
    <p:extLst>
      <p:ext uri="{BB962C8B-B14F-4D97-AF65-F5344CB8AC3E}">
        <p14:creationId xmlns:p14="http://schemas.microsoft.com/office/powerpoint/2010/main" val="3532260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Psychomotorické aktivity s využitím psychomotorického padáku</a:t>
            </a:r>
            <a:endParaRPr lang="cs-CZ" sz="26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Název hry: </a:t>
            </a:r>
            <a:r>
              <a:rPr lang="cs-CZ" sz="2600" b="1" dirty="0">
                <a:solidFill>
                  <a:srgbClr val="000000"/>
                </a:solidFill>
                <a:highlight>
                  <a:srgbClr val="FFFFFF"/>
                </a:highlight>
                <a:latin typeface="Arial" panose="020B0604020202020204" pitchFamily="34" charset="0"/>
                <a:ea typeface="Arial" panose="020B0604020202020204" pitchFamily="34" charset="0"/>
              </a:rPr>
              <a:t>Na sochaře </a:t>
            </a:r>
            <a:endParaRPr lang="cs-CZ" sz="2600" dirty="0">
              <a:latin typeface="Calibri" panose="020F0502020204030204" pitchFamily="34" charset="0"/>
              <a:ea typeface="Calibri" panose="020F0502020204030204" pitchFamily="34" charset="0"/>
            </a:endParaRPr>
          </a:p>
          <a:p>
            <a:pPr marL="90170" algn="just">
              <a:lnSpc>
                <a:spcPct val="115000"/>
              </a:lnSpc>
            </a:pPr>
            <a:r>
              <a:rPr lang="cs-CZ" sz="20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minuta 	</a:t>
            </a: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hru:	 </a:t>
            </a:r>
            <a:r>
              <a:rPr lang="cs-CZ" sz="2000" dirty="0">
                <a:solidFill>
                  <a:srgbClr val="000000"/>
                </a:solidFill>
                <a:highlight>
                  <a:srgbClr val="FFFFFF"/>
                </a:highlight>
                <a:latin typeface="Arial" panose="020B0604020202020204" pitchFamily="34" charset="0"/>
                <a:ea typeface="Arial" panose="020B0604020202020204" pitchFamily="34" charset="0"/>
              </a:rPr>
              <a:t>1</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a:t>
            </a:r>
            <a:r>
              <a:rPr lang="cs-CZ" sz="20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2000" dirty="0">
                <a:solidFill>
                  <a:srgbClr val="000000"/>
                </a:solidFill>
                <a:highlight>
                  <a:srgbClr val="FFFFFF"/>
                </a:highlight>
                <a:latin typeface="Arial" panose="020B0604020202020204" pitchFamily="34" charset="0"/>
                <a:ea typeface="Arial" panose="020B0604020202020204" pitchFamily="34" charset="0"/>
              </a:rPr>
              <a:t>6 a více hráčů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hru: </a:t>
            </a:r>
            <a:r>
              <a:rPr lang="cs-CZ" sz="2000" dirty="0">
                <a:solidFill>
                  <a:srgbClr val="000000"/>
                </a:solidFill>
                <a:highlight>
                  <a:srgbClr val="FFFFFF"/>
                </a:highlight>
                <a:latin typeface="Arial" panose="020B0604020202020204" pitchFamily="34" charset="0"/>
                <a:ea typeface="Arial" panose="020B0604020202020204" pitchFamily="34" charset="0"/>
              </a:rPr>
              <a:t>2–5 minut 	</a:t>
            </a:r>
            <a:r>
              <a:rPr lang="cs-CZ" sz="2000" b="1" dirty="0">
                <a:solidFill>
                  <a:srgbClr val="2F5496"/>
                </a:solidFill>
                <a:highlight>
                  <a:srgbClr val="FFFFFF"/>
                </a:highlight>
                <a:latin typeface="Arial" panose="020B0604020202020204" pitchFamily="34" charset="0"/>
                <a:ea typeface="Arial" panose="020B0604020202020204" pitchFamily="34" charset="0"/>
              </a:rPr>
              <a:t>Pomůcky a materiál: </a:t>
            </a:r>
            <a:r>
              <a:rPr lang="cs-CZ" sz="2000" dirty="0">
                <a:solidFill>
                  <a:srgbClr val="222222"/>
                </a:solidFill>
                <a:highlight>
                  <a:srgbClr val="FFFFFF"/>
                </a:highlight>
                <a:latin typeface="Arial" panose="020B0604020202020204" pitchFamily="34" charset="0"/>
                <a:ea typeface="Arial" panose="020B0604020202020204" pitchFamily="34" charset="0"/>
              </a:rPr>
              <a:t>psychomotorický padák</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Prostředí: </a:t>
            </a:r>
            <a:r>
              <a:rPr lang="cs-CZ" sz="2000" dirty="0">
                <a:solidFill>
                  <a:srgbClr val="000000"/>
                </a:solidFill>
                <a:highlight>
                  <a:srgbClr val="FFFFFF"/>
                </a:highlight>
                <a:latin typeface="Arial" panose="020B0604020202020204" pitchFamily="34" charset="0"/>
                <a:ea typeface="Arial" panose="020B0604020202020204" pitchFamily="34" charset="0"/>
              </a:rPr>
              <a:t>tělocvična, venkovní hřiště</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Průběh hry (aktivity)</a:t>
            </a:r>
            <a:endParaRPr lang="cs-CZ" sz="2000" dirty="0">
              <a:latin typeface="Calibri" panose="020F0502020204030204" pitchFamily="34" charset="0"/>
              <a:ea typeface="Calibri" panose="020F0502020204030204" pitchFamily="34" charset="0"/>
            </a:endParaRPr>
          </a:p>
          <a:p>
            <a:pPr marL="90170" algn="just">
              <a:lnSpc>
                <a:spcPct val="115000"/>
              </a:lnSpc>
              <a:spcAft>
                <a:spcPts val="1000"/>
              </a:spcAft>
            </a:pPr>
            <a:r>
              <a:rPr lang="cs-CZ" sz="2000" dirty="0">
                <a:solidFill>
                  <a:srgbClr val="000000"/>
                </a:solidFill>
                <a:latin typeface="Arial" panose="020B0604020202020204" pitchFamily="34" charset="0"/>
                <a:ea typeface="Arial" panose="020B0604020202020204" pitchFamily="34" charset="0"/>
              </a:rPr>
              <a:t>V rámci hry je nutné vytvořit dvě dvojice žáků. Jedna dvojice žáků představuje „sousoší“ a druhá dvojice žáků představuje „hlínu“. Úkolem první dvojice je schovat se (zakrýt se) psychomotorickým padákem a vytvořit pod ním nějaké sousoší. Ostatní žáci mají za úkol přes plachtu podle hmatu zjistit jaké sousoší žáci vytvořili a pokusit se vytvořit stejné sousoší z dvojice žáků, kteří představují „hlínu“ </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1000"/>
              </a:spcAft>
            </a:pPr>
            <a:r>
              <a:rPr lang="cs-CZ" sz="2000" b="1" dirty="0">
                <a:solidFill>
                  <a:srgbClr val="2F5496"/>
                </a:solidFill>
                <a:highlight>
                  <a:srgbClr val="FFFFFF"/>
                </a:highlight>
                <a:latin typeface="Arial" panose="020B0604020202020204" pitchFamily="34" charset="0"/>
                <a:ea typeface="Arial" panose="020B0604020202020204" pitchFamily="34" charset="0"/>
              </a:rPr>
              <a:t>Modifikace hry</a:t>
            </a:r>
            <a:endParaRPr lang="cs-CZ" sz="2000" dirty="0">
              <a:latin typeface="Calibri" panose="020F0502020204030204" pitchFamily="34" charset="0"/>
              <a:ea typeface="Calibri" panose="020F0502020204030204" pitchFamily="34" charset="0"/>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sousoší vytváří více žáků (musí být tedy i více žáků, kteří představují „hlínu“)</a:t>
            </a:r>
            <a:endParaRPr lang="cs-CZ" sz="2000" dirty="0">
              <a:latin typeface="Noto Sans Symbols"/>
              <a:ea typeface="Noto Sans Symbols"/>
              <a:cs typeface="Noto Sans Symbols"/>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stanoví se časový limit</a:t>
            </a:r>
            <a:endParaRPr lang="cs-CZ" sz="2000" dirty="0">
              <a:latin typeface="Noto Sans Symbols"/>
              <a:ea typeface="Noto Sans Symbols"/>
              <a:cs typeface="Noto Sans Symbols"/>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p:txBody>
      </p:sp>
      <p:pic>
        <p:nvPicPr>
          <p:cNvPr id="4" name="Obrázek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162833" y="722811"/>
            <a:ext cx="1538515" cy="1153886"/>
          </a:xfrm>
          <a:prstGeom prst="rect">
            <a:avLst/>
          </a:prstGeom>
        </p:spPr>
      </p:pic>
    </p:spTree>
    <p:extLst>
      <p:ext uri="{BB962C8B-B14F-4D97-AF65-F5344CB8AC3E}">
        <p14:creationId xmlns:p14="http://schemas.microsoft.com/office/powerpoint/2010/main" val="4282573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algn="just"/>
            <a:r>
              <a:rPr lang="cs-CZ" sz="3600" b="1" dirty="0">
                <a:latin typeface="Times New Roman" panose="02020603050405020304" pitchFamily="18" charset="0"/>
                <a:cs typeface="Times New Roman" panose="02020603050405020304" pitchFamily="18" charset="0"/>
              </a:rPr>
              <a:t>Karta 4. </a:t>
            </a:r>
          </a:p>
          <a:p>
            <a:pPr algn="just"/>
            <a:r>
              <a:rPr lang="cs-CZ" sz="3600" dirty="0">
                <a:latin typeface="Times New Roman" panose="02020603050405020304" pitchFamily="18" charset="0"/>
                <a:cs typeface="Times New Roman" panose="02020603050405020304" pitchFamily="18" charset="0"/>
              </a:rPr>
              <a:t>Ukázka psychomotorických her s využitím nafukovacích balónků </a:t>
            </a:r>
          </a:p>
          <a:p>
            <a:endParaRPr lang="cs-CZ" sz="3600" dirty="0"/>
          </a:p>
        </p:txBody>
      </p:sp>
      <p:pic>
        <p:nvPicPr>
          <p:cNvPr id="2" name="Obrázek 1"/>
          <p:cNvPicPr>
            <a:picLocks noChangeAspect="1"/>
          </p:cNvPicPr>
          <p:nvPr/>
        </p:nvPicPr>
        <p:blipFill>
          <a:blip r:embed="rId3"/>
          <a:stretch>
            <a:fillRect/>
          </a:stretch>
        </p:blipFill>
        <p:spPr>
          <a:xfrm>
            <a:off x="6893858" y="3405050"/>
            <a:ext cx="2380771" cy="2595155"/>
          </a:xfrm>
          <a:prstGeom prst="rect">
            <a:avLst/>
          </a:prstGeom>
        </p:spPr>
      </p:pic>
    </p:spTree>
    <p:extLst>
      <p:ext uri="{BB962C8B-B14F-4D97-AF65-F5344CB8AC3E}">
        <p14:creationId xmlns:p14="http://schemas.microsoft.com/office/powerpoint/2010/main" val="327968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Psychomotorické aktivity s využitím nafukovacích balónků </a:t>
            </a:r>
            <a:endParaRPr lang="cs-CZ" sz="26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Název hry: </a:t>
            </a:r>
            <a:r>
              <a:rPr lang="cs-CZ" sz="2600" b="1" dirty="0">
                <a:solidFill>
                  <a:srgbClr val="000000"/>
                </a:solidFill>
                <a:highlight>
                  <a:srgbClr val="FFFFFF"/>
                </a:highlight>
                <a:latin typeface="Arial" panose="020B0604020202020204" pitchFamily="34" charset="0"/>
                <a:ea typeface="Arial" panose="020B0604020202020204" pitchFamily="34" charset="0"/>
              </a:rPr>
              <a:t>Fakír </a:t>
            </a:r>
            <a:endParaRPr lang="cs-CZ" sz="26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b="1" dirty="0">
                <a:latin typeface="Times New Roman" panose="02020603050405020304" pitchFamily="18" charset="0"/>
                <a:ea typeface="Times New Roman" panose="02020603050405020304" pitchFamily="18"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minuta	</a:t>
            </a: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hru: </a:t>
            </a:r>
            <a:r>
              <a:rPr lang="cs-CZ" sz="2000" dirty="0">
                <a:solidFill>
                  <a:srgbClr val="000000"/>
                </a:solidFill>
                <a:highlight>
                  <a:srgbClr val="FFFFFF"/>
                </a:highlight>
                <a:latin typeface="Arial" panose="020B0604020202020204" pitchFamily="34" charset="0"/>
                <a:ea typeface="Arial" panose="020B0604020202020204" pitchFamily="34" charset="0"/>
              </a:rPr>
              <a:t>1</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a:t>
            </a:r>
            <a:r>
              <a:rPr lang="cs-CZ" sz="20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2000" dirty="0">
                <a:solidFill>
                  <a:srgbClr val="000000"/>
                </a:solidFill>
                <a:highlight>
                  <a:srgbClr val="FFFFFF"/>
                </a:highlight>
                <a:latin typeface="Arial" panose="020B0604020202020204" pitchFamily="34" charset="0"/>
                <a:ea typeface="Arial" panose="020B0604020202020204" pitchFamily="34" charset="0"/>
              </a:rPr>
              <a:t>5 a více hráčů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hru: </a:t>
            </a:r>
            <a:r>
              <a:rPr lang="cs-CZ" sz="2000" dirty="0">
                <a:solidFill>
                  <a:srgbClr val="000000"/>
                </a:solidFill>
                <a:highlight>
                  <a:srgbClr val="FFFFFF"/>
                </a:highlight>
                <a:latin typeface="Arial" panose="020B0604020202020204" pitchFamily="34" charset="0"/>
                <a:ea typeface="Arial" panose="020B0604020202020204" pitchFamily="34" charset="0"/>
              </a:rPr>
              <a:t>5-10 minut</a:t>
            </a:r>
            <a:r>
              <a:rPr lang="cs-CZ" sz="2000" b="1" dirty="0">
                <a:solidFill>
                  <a:srgbClr val="2F5496"/>
                </a:solidFill>
                <a:highlight>
                  <a:srgbClr val="FFFFFF"/>
                </a:highlight>
                <a:latin typeface="Arial" panose="020B0604020202020204" pitchFamily="34" charset="0"/>
                <a:ea typeface="Arial" panose="020B0604020202020204" pitchFamily="34" charset="0"/>
              </a:rPr>
              <a:t> 	Pomůcky a materiál: </a:t>
            </a:r>
            <a:r>
              <a:rPr lang="cs-CZ" sz="2000" dirty="0">
                <a:solidFill>
                  <a:srgbClr val="222222"/>
                </a:solidFill>
                <a:highlight>
                  <a:srgbClr val="FFFFFF"/>
                </a:highlight>
                <a:latin typeface="Arial" panose="020B0604020202020204" pitchFamily="34" charset="0"/>
                <a:ea typeface="Arial" panose="020B0604020202020204" pitchFamily="34" charset="0"/>
              </a:rPr>
              <a:t>nafukovací balónky</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Prostředí: </a:t>
            </a:r>
            <a:r>
              <a:rPr lang="cs-CZ" sz="2000" dirty="0">
                <a:solidFill>
                  <a:srgbClr val="000000"/>
                </a:solidFill>
                <a:highlight>
                  <a:srgbClr val="FFFFFF"/>
                </a:highlight>
                <a:latin typeface="Arial" panose="020B0604020202020204" pitchFamily="34" charset="0"/>
                <a:ea typeface="Arial" panose="020B0604020202020204" pitchFamily="34" charset="0"/>
              </a:rPr>
              <a:t>tělocvična</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b="1"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Průběh hry (aktivity)</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Jeden hráč je vybrán jako „fakír“. Cílem ostatních hráčů je vymyslet a vytvořit fakírovi lůžko z nafukovacích balonků tak, aby se na něj fakír mohl položit a balónky nepraskly. Ve hře je velmi důležitá spolupráce a komunikace.  </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latin typeface="Times New Roman" panose="02020603050405020304" pitchFamily="18" charset="0"/>
                <a:ea typeface="Times New Roman" panose="02020603050405020304" pitchFamily="18"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1000"/>
              </a:spcAft>
            </a:pPr>
            <a:r>
              <a:rPr lang="cs-CZ" sz="2000" b="1" dirty="0">
                <a:solidFill>
                  <a:srgbClr val="2F5496"/>
                </a:solidFill>
                <a:highlight>
                  <a:srgbClr val="FFFFFF"/>
                </a:highlight>
                <a:latin typeface="Arial" panose="020B0604020202020204" pitchFamily="34" charset="0"/>
                <a:ea typeface="Arial" panose="020B0604020202020204" pitchFamily="34" charset="0"/>
              </a:rPr>
              <a:t>Modifikace hry</a:t>
            </a:r>
            <a:endParaRPr lang="cs-CZ" sz="2000" dirty="0">
              <a:latin typeface="Calibri" panose="020F0502020204030204" pitchFamily="34" charset="0"/>
              <a:ea typeface="Calibri" panose="020F0502020204030204" pitchFamily="34" charset="0"/>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bude postupně snižován počet balónků</a:t>
            </a:r>
            <a:endParaRPr lang="cs-CZ" sz="2000" dirty="0">
              <a:latin typeface="Noto Sans Symbols"/>
              <a:ea typeface="Noto Sans Symbols"/>
              <a:cs typeface="Noto Sans Symbols"/>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bude stanoven časový limit, do kdy žáci musí zadaný úkol splnit </a:t>
            </a:r>
            <a:endParaRPr lang="cs-CZ" sz="2000" dirty="0">
              <a:latin typeface="Noto Sans Symbols"/>
              <a:ea typeface="Noto Sans Symbols"/>
              <a:cs typeface="Noto Sans Symbols"/>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endParaRPr lang="cs-CZ" sz="2000" dirty="0"/>
          </a:p>
        </p:txBody>
      </p:sp>
      <p:pic>
        <p:nvPicPr>
          <p:cNvPr id="2" name="Obrázek 1"/>
          <p:cNvPicPr>
            <a:picLocks noChangeAspect="1"/>
          </p:cNvPicPr>
          <p:nvPr/>
        </p:nvPicPr>
        <p:blipFill>
          <a:blip r:embed="rId3"/>
          <a:stretch>
            <a:fillRect/>
          </a:stretch>
        </p:blipFill>
        <p:spPr>
          <a:xfrm>
            <a:off x="8414981" y="722811"/>
            <a:ext cx="1286367" cy="1402202"/>
          </a:xfrm>
          <a:prstGeom prst="rect">
            <a:avLst/>
          </a:prstGeom>
        </p:spPr>
      </p:pic>
    </p:spTree>
    <p:extLst>
      <p:ext uri="{BB962C8B-B14F-4D97-AF65-F5344CB8AC3E}">
        <p14:creationId xmlns:p14="http://schemas.microsoft.com/office/powerpoint/2010/main" val="1760857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32500" lnSpcReduction="20000"/>
          </a:bodyPr>
          <a:lstStyle/>
          <a:p>
            <a:pPr marL="90170" algn="just">
              <a:lnSpc>
                <a:spcPct val="115000"/>
              </a:lnSpc>
              <a:spcBef>
                <a:spcPts val="600"/>
              </a:spcBef>
              <a:spcAft>
                <a:spcPts val="200"/>
              </a:spcAft>
            </a:pPr>
            <a:r>
              <a:rPr lang="cs-CZ" sz="5500" b="1" dirty="0">
                <a:solidFill>
                  <a:srgbClr val="2F5496"/>
                </a:solidFill>
                <a:highlight>
                  <a:srgbClr val="FFFFFF"/>
                </a:highlight>
                <a:latin typeface="Arial" panose="020B0604020202020204" pitchFamily="34" charset="0"/>
                <a:ea typeface="Arial" panose="020B0604020202020204" pitchFamily="34" charset="0"/>
              </a:rPr>
              <a:t>Psychomotorické aktivity s využitím nafukovacích balónků </a:t>
            </a:r>
            <a:endParaRPr lang="cs-CZ" sz="55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5500" b="1" dirty="0">
                <a:solidFill>
                  <a:srgbClr val="2F5496"/>
                </a:solidFill>
                <a:highlight>
                  <a:srgbClr val="FFFFFF"/>
                </a:highlight>
                <a:latin typeface="Arial" panose="020B0604020202020204" pitchFamily="34" charset="0"/>
                <a:ea typeface="Arial" panose="020B0604020202020204" pitchFamily="34" charset="0"/>
              </a:rPr>
              <a:t>Název hry: </a:t>
            </a:r>
            <a:r>
              <a:rPr lang="cs-CZ" sz="5500" b="1" dirty="0">
                <a:solidFill>
                  <a:srgbClr val="000000"/>
                </a:solidFill>
                <a:highlight>
                  <a:srgbClr val="FFFFFF"/>
                </a:highlight>
                <a:latin typeface="Arial" panose="020B0604020202020204" pitchFamily="34" charset="0"/>
                <a:ea typeface="Arial" panose="020B0604020202020204" pitchFamily="34" charset="0"/>
              </a:rPr>
              <a:t>Raketa</a:t>
            </a:r>
            <a:endParaRPr lang="cs-CZ" sz="55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b="1" dirty="0">
                <a:latin typeface="Times New Roman" panose="02020603050405020304" pitchFamily="18" charset="0"/>
                <a:ea typeface="Times New Roman" panose="02020603050405020304" pitchFamily="18"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43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4300" dirty="0">
                <a:solidFill>
                  <a:srgbClr val="000000"/>
                </a:solidFill>
                <a:highlight>
                  <a:srgbClr val="FFFFFF"/>
                </a:highlight>
                <a:latin typeface="Arial" panose="020B0604020202020204" pitchFamily="34" charset="0"/>
                <a:ea typeface="Arial" panose="020B0604020202020204" pitchFamily="34" charset="0"/>
              </a:rPr>
              <a:t>1 minuta	</a:t>
            </a:r>
            <a:r>
              <a:rPr lang="cs-CZ" sz="4300" b="1" dirty="0">
                <a:solidFill>
                  <a:srgbClr val="2F5496"/>
                </a:solidFill>
                <a:highlight>
                  <a:srgbClr val="FFFFFF"/>
                </a:highlight>
                <a:latin typeface="Arial" panose="020B0604020202020204" pitchFamily="34" charset="0"/>
                <a:ea typeface="Arial" panose="020B0604020202020204" pitchFamily="34" charset="0"/>
              </a:rPr>
              <a:t>Instruktorů na hru: </a:t>
            </a:r>
            <a:r>
              <a:rPr lang="cs-CZ" sz="4300" dirty="0">
                <a:solidFill>
                  <a:srgbClr val="000000"/>
                </a:solidFill>
                <a:highlight>
                  <a:srgbClr val="FFFFFF"/>
                </a:highlight>
                <a:latin typeface="Arial" panose="020B0604020202020204" pitchFamily="34" charset="0"/>
                <a:ea typeface="Arial" panose="020B0604020202020204" pitchFamily="34" charset="0"/>
              </a:rPr>
              <a:t>1</a:t>
            </a:r>
            <a:endParaRPr lang="cs-CZ" sz="43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43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4300" dirty="0">
                <a:solidFill>
                  <a:srgbClr val="000000"/>
                </a:solidFill>
                <a:highlight>
                  <a:srgbClr val="FFFFFF"/>
                </a:highlight>
                <a:latin typeface="Arial" panose="020B0604020202020204" pitchFamily="34" charset="0"/>
                <a:ea typeface="Arial" panose="020B0604020202020204" pitchFamily="34" charset="0"/>
              </a:rPr>
              <a:t>1	</a:t>
            </a:r>
            <a:r>
              <a:rPr lang="cs-CZ" sz="43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4300" dirty="0">
                <a:solidFill>
                  <a:srgbClr val="000000"/>
                </a:solidFill>
                <a:highlight>
                  <a:srgbClr val="FFFFFF"/>
                </a:highlight>
                <a:latin typeface="Arial" panose="020B0604020202020204" pitchFamily="34" charset="0"/>
                <a:ea typeface="Arial" panose="020B0604020202020204" pitchFamily="34" charset="0"/>
              </a:rPr>
              <a:t>3 a více </a:t>
            </a:r>
            <a:endParaRPr lang="cs-CZ" sz="43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4300" b="1" dirty="0">
                <a:solidFill>
                  <a:srgbClr val="2F5496"/>
                </a:solidFill>
                <a:highlight>
                  <a:srgbClr val="FFFFFF"/>
                </a:highlight>
                <a:latin typeface="Arial" panose="020B0604020202020204" pitchFamily="34" charset="0"/>
                <a:ea typeface="Arial" panose="020B0604020202020204" pitchFamily="34" charset="0"/>
              </a:rPr>
              <a:t>Čas na hru: </a:t>
            </a:r>
            <a:r>
              <a:rPr lang="cs-CZ" sz="4300" dirty="0">
                <a:solidFill>
                  <a:srgbClr val="000000"/>
                </a:solidFill>
                <a:highlight>
                  <a:srgbClr val="FFFFFF"/>
                </a:highlight>
                <a:latin typeface="Arial" panose="020B0604020202020204" pitchFamily="34" charset="0"/>
                <a:ea typeface="Arial" panose="020B0604020202020204" pitchFamily="34" charset="0"/>
              </a:rPr>
              <a:t>2-5 min 		</a:t>
            </a:r>
            <a:r>
              <a:rPr lang="cs-CZ" sz="4300" b="1" dirty="0">
                <a:solidFill>
                  <a:srgbClr val="2F5496"/>
                </a:solidFill>
                <a:highlight>
                  <a:srgbClr val="FFFFFF"/>
                </a:highlight>
                <a:latin typeface="Arial" panose="020B0604020202020204" pitchFamily="34" charset="0"/>
                <a:ea typeface="Arial" panose="020B0604020202020204" pitchFamily="34" charset="0"/>
              </a:rPr>
              <a:t>Pomůcky a materiál: </a:t>
            </a:r>
            <a:r>
              <a:rPr lang="cs-CZ" sz="4300" dirty="0">
                <a:solidFill>
                  <a:srgbClr val="222222"/>
                </a:solidFill>
                <a:highlight>
                  <a:srgbClr val="FFFFFF"/>
                </a:highlight>
                <a:latin typeface="Arial" panose="020B0604020202020204" pitchFamily="34" charset="0"/>
                <a:ea typeface="Arial" panose="020B0604020202020204" pitchFamily="34" charset="0"/>
              </a:rPr>
              <a:t>nafukovací balónek pro každého žáka</a:t>
            </a:r>
            <a:endParaRPr lang="cs-CZ" sz="43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4300" b="1" dirty="0">
                <a:solidFill>
                  <a:srgbClr val="2F5496"/>
                </a:solidFill>
                <a:highlight>
                  <a:srgbClr val="FFFFFF"/>
                </a:highlight>
                <a:latin typeface="Arial" panose="020B0604020202020204" pitchFamily="34" charset="0"/>
                <a:ea typeface="Arial" panose="020B0604020202020204" pitchFamily="34" charset="0"/>
              </a:rPr>
              <a:t>Prostředí: </a:t>
            </a:r>
            <a:r>
              <a:rPr lang="cs-CZ" sz="4300" dirty="0">
                <a:solidFill>
                  <a:srgbClr val="000000"/>
                </a:solidFill>
                <a:highlight>
                  <a:srgbClr val="FFFFFF"/>
                </a:highlight>
                <a:latin typeface="Arial" panose="020B0604020202020204" pitchFamily="34" charset="0"/>
                <a:ea typeface="Arial" panose="020B0604020202020204" pitchFamily="34" charset="0"/>
              </a:rPr>
              <a:t>Tělocvična</a:t>
            </a:r>
            <a:endParaRPr lang="cs-CZ" sz="4300" dirty="0">
              <a:latin typeface="Calibri" panose="020F0502020204030204" pitchFamily="34" charset="0"/>
              <a:ea typeface="Calibri" panose="020F0502020204030204" pitchFamily="34" charset="0"/>
            </a:endParaRPr>
          </a:p>
          <a:p>
            <a:pPr marL="90170" algn="just">
              <a:lnSpc>
                <a:spcPct val="115000"/>
              </a:lnSpc>
              <a:spcAft>
                <a:spcPts val="0"/>
              </a:spcAft>
            </a:pPr>
            <a:endParaRPr lang="cs-CZ" sz="4300" b="1" dirty="0">
              <a:solidFill>
                <a:srgbClr val="000000"/>
              </a:solidFill>
              <a:latin typeface="Arial" panose="020B0604020202020204" pitchFamily="34" charset="0"/>
              <a:ea typeface="Arial" panose="020B0604020202020204" pitchFamily="34" charset="0"/>
            </a:endParaRPr>
          </a:p>
          <a:p>
            <a:pPr marL="90170" algn="just">
              <a:lnSpc>
                <a:spcPct val="115000"/>
              </a:lnSpc>
              <a:spcAft>
                <a:spcPts val="0"/>
              </a:spcAft>
            </a:pPr>
            <a:r>
              <a:rPr lang="cs-CZ" sz="4300" b="1" dirty="0">
                <a:solidFill>
                  <a:srgbClr val="2F5496"/>
                </a:solidFill>
                <a:highlight>
                  <a:srgbClr val="FFFFFF"/>
                </a:highlight>
                <a:latin typeface="Arial" panose="020B0604020202020204" pitchFamily="34" charset="0"/>
                <a:ea typeface="Arial" panose="020B0604020202020204" pitchFamily="34" charset="0"/>
              </a:rPr>
              <a:t>Průběh hry (aktivity)</a:t>
            </a:r>
            <a:endParaRPr lang="cs-CZ" sz="43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4300" dirty="0">
                <a:solidFill>
                  <a:srgbClr val="000000"/>
                </a:solidFill>
                <a:latin typeface="Arial" panose="020B0604020202020204" pitchFamily="34" charset="0"/>
                <a:ea typeface="Arial" panose="020B0604020202020204" pitchFamily="34" charset="0"/>
              </a:rPr>
              <a:t>Je určena startovní čára, ze která žáci vypouští svoji raketu. Cílem žáků je nafouknout balónek a vypustit ho (vypuštěním vzduchu) takovým způsobem, aby doletěl co nejdále.</a:t>
            </a:r>
            <a:endParaRPr lang="cs-CZ" sz="43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4300" dirty="0">
                <a:latin typeface="Times New Roman" panose="02020603050405020304" pitchFamily="18" charset="0"/>
                <a:ea typeface="Times New Roman" panose="02020603050405020304" pitchFamily="18" charset="0"/>
              </a:rPr>
              <a:t> </a:t>
            </a:r>
            <a:r>
              <a:rPr lang="cs-CZ" sz="4300" b="1" dirty="0">
                <a:solidFill>
                  <a:srgbClr val="2F5496"/>
                </a:solidFill>
                <a:highlight>
                  <a:srgbClr val="FFFFFF"/>
                </a:highlight>
                <a:latin typeface="Arial" panose="020B0604020202020204" pitchFamily="34" charset="0"/>
                <a:ea typeface="Arial" panose="020B0604020202020204" pitchFamily="34" charset="0"/>
              </a:rPr>
              <a:t>Modifikace hry</a:t>
            </a:r>
            <a:endParaRPr lang="cs-CZ" sz="4300" dirty="0">
              <a:latin typeface="Calibri" panose="020F0502020204030204" pitchFamily="34" charset="0"/>
              <a:ea typeface="Calibri" panose="020F0502020204030204" pitchFamily="34" charset="0"/>
            </a:endParaRPr>
          </a:p>
          <a:p>
            <a:pPr marL="342900" lvl="0" indent="-342900" algn="l">
              <a:lnSpc>
                <a:spcPct val="115000"/>
              </a:lnSpc>
              <a:buFont typeface="Arial" panose="020B0604020202020204" pitchFamily="34" charset="0"/>
              <a:buChar char="●"/>
            </a:pPr>
            <a:r>
              <a:rPr lang="cs-CZ" sz="4300" dirty="0">
                <a:solidFill>
                  <a:srgbClr val="000000"/>
                </a:solidFill>
                <a:latin typeface="Arial" panose="020B0604020202020204" pitchFamily="34" charset="0"/>
                <a:ea typeface="Arial" panose="020B0604020202020204" pitchFamily="34" charset="0"/>
                <a:cs typeface="Noto Sans Symbols"/>
              </a:rPr>
              <a:t>možnost vypuštění všech raket zaráz</a:t>
            </a:r>
            <a:endParaRPr lang="cs-CZ" sz="4300" dirty="0">
              <a:latin typeface="Noto Sans Symbols"/>
              <a:ea typeface="Noto Sans Symbols"/>
              <a:cs typeface="Noto Sans Symbols"/>
            </a:endParaRPr>
          </a:p>
          <a:p>
            <a:pPr marL="342900" lvl="0" indent="-342900" algn="l">
              <a:lnSpc>
                <a:spcPct val="115000"/>
              </a:lnSpc>
              <a:buFont typeface="Arial" panose="020B0604020202020204" pitchFamily="34" charset="0"/>
              <a:buChar char="●"/>
            </a:pPr>
            <a:r>
              <a:rPr lang="cs-CZ" sz="4300" dirty="0">
                <a:solidFill>
                  <a:srgbClr val="000000"/>
                </a:solidFill>
                <a:latin typeface="Arial" panose="020B0604020202020204" pitchFamily="34" charset="0"/>
                <a:ea typeface="Arial" panose="020B0604020202020204" pitchFamily="34" charset="0"/>
                <a:cs typeface="Noto Sans Symbols"/>
              </a:rPr>
              <a:t>možnost vypouštět rakety i do výšky- hodnotit, která raketa doletí co nejvýše </a:t>
            </a:r>
            <a:endParaRPr lang="cs-CZ" sz="4300" dirty="0">
              <a:latin typeface="Noto Sans Symbols"/>
              <a:ea typeface="Noto Sans Symbols"/>
              <a:cs typeface="Noto Sans Symbols"/>
            </a:endParaRPr>
          </a:p>
          <a:p>
            <a:pPr marL="90170" algn="just">
              <a:lnSpc>
                <a:spcPct val="115000"/>
              </a:lnSpc>
              <a:spcAft>
                <a:spcPts val="0"/>
              </a:spcAft>
            </a:pPr>
            <a:r>
              <a:rPr lang="cs-CZ" sz="4300" dirty="0">
                <a:solidFill>
                  <a:srgbClr val="000000"/>
                </a:solidFill>
                <a:latin typeface="Arial" panose="020B0604020202020204" pitchFamily="34" charset="0"/>
                <a:ea typeface="Arial" panose="020B0604020202020204" pitchFamily="34" charset="0"/>
              </a:rPr>
              <a:t> </a:t>
            </a:r>
            <a:endParaRPr lang="cs-CZ" sz="4300" dirty="0">
              <a:latin typeface="Calibri" panose="020F0502020204030204" pitchFamily="34" charset="0"/>
              <a:ea typeface="Calibri" panose="020F0502020204030204" pitchFamily="34" charset="0"/>
            </a:endParaRPr>
          </a:p>
          <a:p>
            <a:pPr marL="90170" algn="just">
              <a:lnSpc>
                <a:spcPct val="115000"/>
              </a:lnSpc>
              <a:spcAft>
                <a:spcPts val="1000"/>
              </a:spcAft>
            </a:pPr>
            <a:r>
              <a:rPr lang="cs-CZ" sz="2900" dirty="0">
                <a:solidFill>
                  <a:srgbClr val="000000"/>
                </a:solidFill>
                <a:latin typeface="Arial" panose="020B0604020202020204" pitchFamily="34" charset="0"/>
                <a:ea typeface="Arial" panose="020B0604020202020204" pitchFamily="34" charset="0"/>
              </a:rPr>
              <a:t> </a:t>
            </a:r>
            <a:endParaRPr lang="cs-CZ" sz="29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a:stretch>
            <a:fillRect/>
          </a:stretch>
        </p:blipFill>
        <p:spPr>
          <a:xfrm>
            <a:off x="8414981" y="722811"/>
            <a:ext cx="1286367" cy="1402202"/>
          </a:xfrm>
          <a:prstGeom prst="rect">
            <a:avLst/>
          </a:prstGeom>
        </p:spPr>
      </p:pic>
    </p:spTree>
    <p:extLst>
      <p:ext uri="{BB962C8B-B14F-4D97-AF65-F5344CB8AC3E}">
        <p14:creationId xmlns:p14="http://schemas.microsoft.com/office/powerpoint/2010/main" val="2153195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algn="just"/>
            <a:r>
              <a:rPr lang="cs-CZ" sz="3600" b="1" dirty="0">
                <a:latin typeface="Times New Roman" panose="02020603050405020304" pitchFamily="18" charset="0"/>
                <a:cs typeface="Times New Roman" panose="02020603050405020304" pitchFamily="18" charset="0"/>
              </a:rPr>
              <a:t>Karta 5. </a:t>
            </a:r>
          </a:p>
          <a:p>
            <a:pPr algn="just"/>
            <a:r>
              <a:rPr lang="cs-CZ" sz="3600" dirty="0">
                <a:latin typeface="Times New Roman" panose="02020603050405020304" pitchFamily="18" charset="0"/>
                <a:cs typeface="Times New Roman" panose="02020603050405020304" pitchFamily="18" charset="0"/>
              </a:rPr>
              <a:t>Ukázka psychomotorických her – hry důvěry</a:t>
            </a:r>
            <a:endParaRPr lang="cs-CZ" sz="2000" dirty="0"/>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40732" y="3474720"/>
            <a:ext cx="2360021" cy="2360021"/>
          </a:xfrm>
          <a:prstGeom prst="rect">
            <a:avLst/>
          </a:prstGeom>
        </p:spPr>
      </p:pic>
    </p:spTree>
    <p:extLst>
      <p:ext uri="{BB962C8B-B14F-4D97-AF65-F5344CB8AC3E}">
        <p14:creationId xmlns:p14="http://schemas.microsoft.com/office/powerpoint/2010/main" val="53216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Psychomotorické aktivity – hry důvěry</a:t>
            </a:r>
            <a:endParaRPr lang="cs-CZ" sz="26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Název hry: </a:t>
            </a:r>
            <a:r>
              <a:rPr lang="cs-CZ" sz="2600" b="1" dirty="0">
                <a:solidFill>
                  <a:srgbClr val="000000"/>
                </a:solidFill>
                <a:highlight>
                  <a:srgbClr val="FFFFFF"/>
                </a:highlight>
                <a:latin typeface="Arial" panose="020B0604020202020204" pitchFamily="34" charset="0"/>
                <a:ea typeface="Arial" panose="020B0604020202020204" pitchFamily="34" charset="0"/>
              </a:rPr>
              <a:t>Důvěřuj mi</a:t>
            </a:r>
            <a:endParaRPr lang="cs-CZ" sz="26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minuta	</a:t>
            </a: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hru: </a:t>
            </a:r>
            <a:r>
              <a:rPr lang="cs-CZ" sz="2000" dirty="0">
                <a:solidFill>
                  <a:srgbClr val="000000"/>
                </a:solidFill>
                <a:highlight>
                  <a:srgbClr val="FFFFFF"/>
                </a:highlight>
                <a:latin typeface="Arial" panose="020B0604020202020204" pitchFamily="34" charset="0"/>
                <a:ea typeface="Arial" panose="020B0604020202020204" pitchFamily="34" charset="0"/>
              </a:rPr>
              <a:t>1</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a:t>
            </a:r>
            <a:r>
              <a:rPr lang="cs-CZ" sz="20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2000" dirty="0">
                <a:solidFill>
                  <a:srgbClr val="000000"/>
                </a:solidFill>
                <a:highlight>
                  <a:srgbClr val="FFFFFF"/>
                </a:highlight>
                <a:latin typeface="Arial" panose="020B0604020202020204" pitchFamily="34" charset="0"/>
                <a:ea typeface="Arial" panose="020B0604020202020204" pitchFamily="34" charset="0"/>
              </a:rPr>
              <a:t>3 a více (ideální je vytvoření trojic)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hru: </a:t>
            </a:r>
            <a:r>
              <a:rPr lang="cs-CZ" sz="2000" dirty="0">
                <a:solidFill>
                  <a:srgbClr val="000000"/>
                </a:solidFill>
                <a:highlight>
                  <a:srgbClr val="FFFFFF"/>
                </a:highlight>
                <a:latin typeface="Arial" panose="020B0604020202020204" pitchFamily="34" charset="0"/>
                <a:ea typeface="Arial" panose="020B0604020202020204" pitchFamily="34" charset="0"/>
              </a:rPr>
              <a:t>1-5 minut	</a:t>
            </a:r>
            <a:r>
              <a:rPr lang="cs-CZ" sz="2000" b="1" dirty="0">
                <a:solidFill>
                  <a:srgbClr val="2F5496"/>
                </a:solidFill>
                <a:highlight>
                  <a:srgbClr val="FFFFFF"/>
                </a:highlight>
                <a:latin typeface="Arial" panose="020B0604020202020204" pitchFamily="34" charset="0"/>
                <a:ea typeface="Arial" panose="020B0604020202020204" pitchFamily="34" charset="0"/>
              </a:rPr>
              <a:t>Pomůcky a materiál:  </a:t>
            </a:r>
            <a:r>
              <a:rPr lang="cs-CZ" sz="2000" dirty="0">
                <a:solidFill>
                  <a:srgbClr val="222222"/>
                </a:solidFill>
                <a:highlight>
                  <a:srgbClr val="FFFFFF"/>
                </a:highlight>
                <a:latin typeface="Arial" panose="020B0604020202020204" pitchFamily="34" charset="0"/>
                <a:ea typeface="Arial" panose="020B0604020202020204" pitchFamily="34" charset="0"/>
              </a:rPr>
              <a:t>měkké míče (molitanové)</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Prostředí:  </a:t>
            </a:r>
            <a:r>
              <a:rPr lang="cs-CZ" sz="2000" dirty="0">
                <a:solidFill>
                  <a:srgbClr val="000000"/>
                </a:solidFill>
                <a:highlight>
                  <a:srgbClr val="FFFFFF"/>
                </a:highlight>
                <a:latin typeface="Arial" panose="020B0604020202020204" pitchFamily="34" charset="0"/>
                <a:ea typeface="Arial" panose="020B0604020202020204" pitchFamily="34" charset="0"/>
              </a:rPr>
              <a:t>tělocvična</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b="1" dirty="0">
                <a:solidFill>
                  <a:srgbClr val="2F5496"/>
                </a:solidFill>
                <a:highlight>
                  <a:srgbClr val="FFFFFF"/>
                </a:highlight>
                <a:latin typeface="Arial" panose="020B0604020202020204" pitchFamily="34" charset="0"/>
                <a:ea typeface="Arial" panose="020B0604020202020204" pitchFamily="34" charset="0"/>
              </a:rPr>
              <a:t>Průběh hry (aktivity)</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Žáci si vytvoří trojice a rozdělí si role- házeč, odvážlivec a chytač. Odvážlivec si stoupne na předem určenou značku a nesmí se hýbat. Chytač si stoupne za něj. Házeč hází měkkým míčem na odvážlivce a cílem chytače je zachytit míč, aby netrefil odvážlivce. Úkolem odvážlivce je důvěřovat chytači a nepohnout se z místa. </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latin typeface="Times New Roman" panose="02020603050405020304" pitchFamily="18" charset="0"/>
                <a:ea typeface="Times New Roman" panose="02020603050405020304" pitchFamily="18"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1000"/>
              </a:spcAft>
            </a:pPr>
            <a:r>
              <a:rPr lang="cs-CZ" sz="2000" b="1" dirty="0">
                <a:solidFill>
                  <a:srgbClr val="2F5496"/>
                </a:solidFill>
                <a:highlight>
                  <a:srgbClr val="FFFFFF"/>
                </a:highlight>
                <a:latin typeface="Arial" panose="020B0604020202020204" pitchFamily="34" charset="0"/>
                <a:ea typeface="Arial" panose="020B0604020202020204" pitchFamily="34" charset="0"/>
              </a:rPr>
              <a:t>Modifikace hry</a:t>
            </a:r>
            <a:endParaRPr lang="cs-CZ" sz="2000" dirty="0">
              <a:latin typeface="Calibri" panose="020F0502020204030204" pitchFamily="34" charset="0"/>
              <a:ea typeface="Calibri" panose="020F0502020204030204" pitchFamily="34" charset="0"/>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hráči mohou měnit vzdálenost</a:t>
            </a:r>
            <a:endParaRPr lang="cs-CZ" sz="2000" dirty="0">
              <a:latin typeface="Noto Sans Symbols"/>
              <a:ea typeface="Noto Sans Symbols"/>
              <a:cs typeface="Noto Sans Symbols"/>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hráči mohou měnit druhy míčů</a:t>
            </a:r>
            <a:endParaRPr lang="cs-CZ" sz="2000" dirty="0">
              <a:latin typeface="Noto Sans Symbols"/>
              <a:ea typeface="Noto Sans Symbols"/>
              <a:cs typeface="Noto Sans Symbols"/>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endParaRPr lang="cs-CZ" sz="2000" dirty="0"/>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18081" y="722811"/>
            <a:ext cx="1583267" cy="1583267"/>
          </a:xfrm>
          <a:prstGeom prst="rect">
            <a:avLst/>
          </a:prstGeom>
        </p:spPr>
      </p:pic>
    </p:spTree>
    <p:extLst>
      <p:ext uri="{BB962C8B-B14F-4D97-AF65-F5344CB8AC3E}">
        <p14:creationId xmlns:p14="http://schemas.microsoft.com/office/powerpoint/2010/main" val="425579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Psychomotorické aktivity – hry důvěry</a:t>
            </a:r>
            <a:endParaRPr lang="cs-CZ" sz="26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Název hry: </a:t>
            </a:r>
            <a:r>
              <a:rPr lang="cs-CZ" sz="2600" b="1" dirty="0">
                <a:solidFill>
                  <a:srgbClr val="000000"/>
                </a:solidFill>
                <a:highlight>
                  <a:srgbClr val="FFFFFF"/>
                </a:highlight>
                <a:latin typeface="Arial" panose="020B0604020202020204" pitchFamily="34" charset="0"/>
                <a:ea typeface="Arial" panose="020B0604020202020204" pitchFamily="34" charset="0"/>
              </a:rPr>
              <a:t>Posaď se</a:t>
            </a:r>
            <a:endParaRPr lang="cs-CZ" sz="26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b="1" dirty="0">
                <a:latin typeface="Times New Roman" panose="02020603050405020304" pitchFamily="18" charset="0"/>
                <a:ea typeface="Times New Roman" panose="02020603050405020304" pitchFamily="18"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minuta 	</a:t>
            </a: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hru: </a:t>
            </a:r>
            <a:r>
              <a:rPr lang="cs-CZ" sz="2000" dirty="0">
                <a:solidFill>
                  <a:srgbClr val="000000"/>
                </a:solidFill>
                <a:highlight>
                  <a:srgbClr val="FFFFFF"/>
                </a:highlight>
                <a:latin typeface="Arial" panose="020B0604020202020204" pitchFamily="34" charset="0"/>
                <a:ea typeface="Arial" panose="020B0604020202020204" pitchFamily="34" charset="0"/>
              </a:rPr>
              <a:t>1</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a:t>
            </a:r>
            <a:r>
              <a:rPr lang="cs-CZ" sz="20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2000" dirty="0">
                <a:solidFill>
                  <a:srgbClr val="000000"/>
                </a:solidFill>
                <a:highlight>
                  <a:srgbClr val="FFFFFF"/>
                </a:highlight>
                <a:latin typeface="Arial" panose="020B0604020202020204" pitchFamily="34" charset="0"/>
                <a:ea typeface="Arial" panose="020B0604020202020204" pitchFamily="34" charset="0"/>
              </a:rPr>
              <a:t>6 a více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hru: </a:t>
            </a:r>
            <a:r>
              <a:rPr lang="cs-CZ" sz="2000" dirty="0">
                <a:solidFill>
                  <a:srgbClr val="000000"/>
                </a:solidFill>
                <a:highlight>
                  <a:srgbClr val="FFFFFF"/>
                </a:highlight>
                <a:latin typeface="Arial" panose="020B0604020202020204" pitchFamily="34" charset="0"/>
                <a:ea typeface="Arial" panose="020B0604020202020204" pitchFamily="34" charset="0"/>
              </a:rPr>
              <a:t>5-10 minut 	</a:t>
            </a:r>
            <a:r>
              <a:rPr lang="cs-CZ" sz="2000" b="1" dirty="0">
                <a:solidFill>
                  <a:srgbClr val="2F5496"/>
                </a:solidFill>
                <a:highlight>
                  <a:srgbClr val="FFFFFF"/>
                </a:highlight>
                <a:latin typeface="Arial" panose="020B0604020202020204" pitchFamily="34" charset="0"/>
                <a:ea typeface="Arial" panose="020B0604020202020204" pitchFamily="34" charset="0"/>
              </a:rPr>
              <a:t>Pomůcky a materiál: </a:t>
            </a:r>
            <a:r>
              <a:rPr lang="cs-CZ" sz="2000" dirty="0">
                <a:solidFill>
                  <a:srgbClr val="222222"/>
                </a:solidFill>
                <a:highlight>
                  <a:srgbClr val="FFFFFF"/>
                </a:highlight>
                <a:latin typeface="Arial" panose="020B0604020202020204" pitchFamily="34" charset="0"/>
                <a:ea typeface="Arial" panose="020B0604020202020204" pitchFamily="34" charset="0"/>
              </a:rPr>
              <a:t>žádné</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Prostředí: </a:t>
            </a:r>
            <a:r>
              <a:rPr lang="cs-CZ" sz="2000" dirty="0">
                <a:solidFill>
                  <a:srgbClr val="000000"/>
                </a:solidFill>
                <a:highlight>
                  <a:srgbClr val="FFFFFF"/>
                </a:highlight>
                <a:latin typeface="Arial" panose="020B0604020202020204" pitchFamily="34" charset="0"/>
                <a:ea typeface="Arial" panose="020B0604020202020204" pitchFamily="34" charset="0"/>
              </a:rPr>
              <a:t>tělocvična</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b="1"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Průběh hry (aktivity)</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Žáci dostanou zadaný úkol- jejich cílem je, aby vytvořili kruh, kde jeden sedí druhému na klíně. Žáci musí přijít na způsob, jak dosáhnout řešení</a:t>
            </a:r>
            <a:r>
              <a:rPr lang="cs-CZ" sz="2000" dirty="0">
                <a:latin typeface="Arial" panose="020B0604020202020204" pitchFamily="34" charset="0"/>
                <a:ea typeface="Arial" panose="020B0604020202020204" pitchFamily="34" charset="0"/>
              </a:rPr>
              <a:t> (aby každý seděl někomu na klíně a při tom tvořili uzavřený kruh)</a:t>
            </a:r>
            <a:r>
              <a:rPr lang="cs-CZ" sz="2000"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latin typeface="Times New Roman" panose="02020603050405020304" pitchFamily="18" charset="0"/>
                <a:ea typeface="Times New Roman" panose="02020603050405020304" pitchFamily="18"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1000"/>
              </a:spcAft>
            </a:pPr>
            <a:r>
              <a:rPr lang="cs-CZ" sz="2000" b="1" dirty="0">
                <a:solidFill>
                  <a:srgbClr val="2F5496"/>
                </a:solidFill>
                <a:highlight>
                  <a:srgbClr val="FFFFFF"/>
                </a:highlight>
                <a:latin typeface="Arial" panose="020B0604020202020204" pitchFamily="34" charset="0"/>
                <a:ea typeface="Arial" panose="020B0604020202020204" pitchFamily="34" charset="0"/>
              </a:rPr>
              <a:t>Modifikace hry</a:t>
            </a:r>
            <a:endParaRPr lang="cs-CZ" sz="2000" dirty="0">
              <a:latin typeface="Calibri" panose="020F0502020204030204" pitchFamily="34" charset="0"/>
              <a:ea typeface="Calibri" panose="020F0502020204030204" pitchFamily="34" charset="0"/>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dalším úkolem může být, aby se žáci v kruhu pohybovali</a:t>
            </a:r>
            <a:endParaRPr lang="cs-CZ" sz="2000" dirty="0">
              <a:latin typeface="Noto Sans Symbols"/>
              <a:ea typeface="Noto Sans Symbols"/>
              <a:cs typeface="Noto Sans Symbols"/>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aby měli </a:t>
            </a:r>
            <a:r>
              <a:rPr lang="cs-CZ" sz="2000" dirty="0" err="1">
                <a:solidFill>
                  <a:srgbClr val="000000"/>
                </a:solidFill>
                <a:latin typeface="Arial" panose="020B0604020202020204" pitchFamily="34" charset="0"/>
                <a:ea typeface="Arial" panose="020B0604020202020204" pitchFamily="34" charset="0"/>
                <a:cs typeface="Noto Sans Symbols"/>
              </a:rPr>
              <a:t>zvedlé</a:t>
            </a:r>
            <a:r>
              <a:rPr lang="cs-CZ" sz="2000" dirty="0">
                <a:solidFill>
                  <a:srgbClr val="000000"/>
                </a:solidFill>
                <a:latin typeface="Arial" panose="020B0604020202020204" pitchFamily="34" charset="0"/>
                <a:ea typeface="Arial" panose="020B0604020202020204" pitchFamily="34" charset="0"/>
                <a:cs typeface="Noto Sans Symbols"/>
              </a:rPr>
              <a:t> ruce</a:t>
            </a:r>
            <a:endParaRPr lang="cs-CZ" sz="2000" dirty="0">
              <a:latin typeface="Noto Sans Symbols"/>
              <a:ea typeface="Noto Sans Symbols"/>
              <a:cs typeface="Noto Sans Symbols"/>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pic>
        <p:nvPicPr>
          <p:cNvPr id="4" name="Obrázek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18081" y="722811"/>
            <a:ext cx="1583267" cy="1583267"/>
          </a:xfrm>
          <a:prstGeom prst="rect">
            <a:avLst/>
          </a:prstGeom>
        </p:spPr>
      </p:pic>
    </p:spTree>
    <p:extLst>
      <p:ext uri="{BB962C8B-B14F-4D97-AF65-F5344CB8AC3E}">
        <p14:creationId xmlns:p14="http://schemas.microsoft.com/office/powerpoint/2010/main" val="2781765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algn="just"/>
            <a:r>
              <a:rPr lang="cs-CZ" sz="3600" b="1" dirty="0">
                <a:latin typeface="Times New Roman" panose="02020603050405020304" pitchFamily="18" charset="0"/>
                <a:cs typeface="Times New Roman" panose="02020603050405020304" pitchFamily="18" charset="0"/>
              </a:rPr>
              <a:t>Karta 6. </a:t>
            </a:r>
          </a:p>
          <a:p>
            <a:pPr algn="just"/>
            <a:r>
              <a:rPr lang="cs-CZ" sz="3600" dirty="0">
                <a:latin typeface="Times New Roman" panose="02020603050405020304" pitchFamily="18" charset="0"/>
                <a:cs typeface="Times New Roman" panose="02020603050405020304" pitchFamily="18" charset="0"/>
              </a:rPr>
              <a:t>Ukázka psychomotorických her s využitím novin</a:t>
            </a:r>
          </a:p>
          <a:p>
            <a:pPr marL="90170" algn="just">
              <a:lnSpc>
                <a:spcPct val="115000"/>
              </a:lnSpc>
              <a:spcBef>
                <a:spcPts val="600"/>
              </a:spcBef>
              <a:spcAft>
                <a:spcPts val="200"/>
              </a:spcAft>
            </a:pPr>
            <a:endParaRPr lang="cs-CZ" sz="36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28779" y="3474720"/>
            <a:ext cx="3802901" cy="2011679"/>
          </a:xfrm>
          <a:prstGeom prst="rect">
            <a:avLst/>
          </a:prstGeom>
        </p:spPr>
      </p:pic>
    </p:spTree>
    <p:extLst>
      <p:ext uri="{BB962C8B-B14F-4D97-AF65-F5344CB8AC3E}">
        <p14:creationId xmlns:p14="http://schemas.microsoft.com/office/powerpoint/2010/main" val="265978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Psychomotorické aktivity s využitím novin</a:t>
            </a:r>
            <a:endParaRPr lang="cs-CZ" sz="26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Název hry: </a:t>
            </a:r>
            <a:r>
              <a:rPr lang="cs-CZ" sz="2600" b="1" dirty="0">
                <a:solidFill>
                  <a:srgbClr val="000000"/>
                </a:solidFill>
                <a:highlight>
                  <a:srgbClr val="FFFFFF"/>
                </a:highlight>
                <a:latin typeface="Arial" panose="020B0604020202020204" pitchFamily="34" charset="0"/>
                <a:ea typeface="Arial" panose="020B0604020202020204" pitchFamily="34" charset="0"/>
              </a:rPr>
              <a:t>Postav si čepici </a:t>
            </a:r>
            <a:endParaRPr lang="cs-CZ" sz="2600" dirty="0">
              <a:latin typeface="Calibri" panose="020F0502020204030204" pitchFamily="34" charset="0"/>
              <a:ea typeface="Calibri" panose="020F0502020204030204" pitchFamily="34" charset="0"/>
            </a:endParaRPr>
          </a:p>
          <a:p>
            <a:pPr marL="90170" algn="just">
              <a:lnSpc>
                <a:spcPct val="115000"/>
              </a:lnSpc>
              <a:spcAft>
                <a:spcPts val="0"/>
              </a:spcAft>
            </a:pP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minuta	</a:t>
            </a: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hru: </a:t>
            </a:r>
            <a:r>
              <a:rPr lang="cs-CZ" sz="2000" dirty="0">
                <a:solidFill>
                  <a:srgbClr val="000000"/>
                </a:solidFill>
                <a:highlight>
                  <a:srgbClr val="FFFFFF"/>
                </a:highlight>
                <a:latin typeface="Arial" panose="020B0604020202020204" pitchFamily="34" charset="0"/>
                <a:ea typeface="Arial" panose="020B0604020202020204" pitchFamily="34" charset="0"/>
              </a:rPr>
              <a:t>1</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a:t>
            </a:r>
            <a:r>
              <a:rPr lang="cs-CZ" sz="20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2000" dirty="0">
                <a:highlight>
                  <a:srgbClr val="FFFFFF"/>
                </a:highlight>
                <a:latin typeface="Arial" panose="020B0604020202020204" pitchFamily="34" charset="0"/>
                <a:ea typeface="Arial" panose="020B0604020202020204" pitchFamily="34" charset="0"/>
              </a:rPr>
              <a:t>dvojice</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hru: </a:t>
            </a:r>
            <a:r>
              <a:rPr lang="cs-CZ" sz="2000" dirty="0">
                <a:solidFill>
                  <a:srgbClr val="000000"/>
                </a:solidFill>
                <a:highlight>
                  <a:srgbClr val="FFFFFF"/>
                </a:highlight>
                <a:latin typeface="Arial" panose="020B0604020202020204" pitchFamily="34" charset="0"/>
                <a:ea typeface="Arial" panose="020B0604020202020204" pitchFamily="34" charset="0"/>
              </a:rPr>
              <a:t>5–10 minut	</a:t>
            </a:r>
            <a:r>
              <a:rPr lang="cs-CZ" sz="2000" b="1" dirty="0">
                <a:solidFill>
                  <a:srgbClr val="2F5496"/>
                </a:solidFill>
                <a:highlight>
                  <a:srgbClr val="FFFFFF"/>
                </a:highlight>
                <a:latin typeface="Arial" panose="020B0604020202020204" pitchFamily="34" charset="0"/>
                <a:ea typeface="Arial" panose="020B0604020202020204" pitchFamily="34" charset="0"/>
              </a:rPr>
              <a:t>Pomůcky a materiál: </a:t>
            </a:r>
            <a:r>
              <a:rPr lang="cs-CZ" sz="2000" dirty="0">
                <a:solidFill>
                  <a:srgbClr val="222222"/>
                </a:solidFill>
                <a:highlight>
                  <a:srgbClr val="FFFFFF"/>
                </a:highlight>
                <a:latin typeface="Arial" panose="020B0604020202020204" pitchFamily="34" charset="0"/>
                <a:ea typeface="Arial" panose="020B0604020202020204" pitchFamily="34" charset="0"/>
              </a:rPr>
              <a:t>noviny</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Prostředí: </a:t>
            </a:r>
            <a:r>
              <a:rPr lang="cs-CZ" sz="2000" dirty="0">
                <a:solidFill>
                  <a:srgbClr val="000000"/>
                </a:solidFill>
                <a:highlight>
                  <a:srgbClr val="FFFFFF"/>
                </a:highlight>
                <a:latin typeface="Arial" panose="020B0604020202020204" pitchFamily="34" charset="0"/>
                <a:ea typeface="Arial" panose="020B0604020202020204" pitchFamily="34" charset="0"/>
              </a:rPr>
              <a:t>tělocvična</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b="1"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Průběh hry (aktivity)</a:t>
            </a:r>
            <a:r>
              <a:rPr lang="cs-CZ" sz="2000" dirty="0">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latin typeface="Arial" panose="020B0604020202020204" pitchFamily="34" charset="0"/>
                <a:ea typeface="Arial" panose="020B0604020202020204" pitchFamily="34" charset="0"/>
              </a:rPr>
              <a:t>Žáci utvoří dvojice. Jejich společným úkolem je z papíru sestavit např. čepici, lodičku či vlaštovku. Každý žák ve dvojici může ovšem použít pouze jednu ruku. </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1000"/>
              </a:spcAft>
            </a:pPr>
            <a:r>
              <a:rPr lang="cs-CZ" sz="2000" b="1" dirty="0">
                <a:solidFill>
                  <a:srgbClr val="2F5496"/>
                </a:solidFill>
                <a:highlight>
                  <a:srgbClr val="FFFFFF"/>
                </a:highlight>
                <a:latin typeface="Arial" panose="020B0604020202020204" pitchFamily="34" charset="0"/>
                <a:ea typeface="Arial" panose="020B0604020202020204" pitchFamily="34" charset="0"/>
              </a:rPr>
              <a:t>Modifikace hry</a:t>
            </a:r>
            <a:endParaRPr lang="cs-CZ" sz="2000" dirty="0">
              <a:latin typeface="Calibri" panose="020F0502020204030204" pitchFamily="34" charset="0"/>
              <a:ea typeface="Calibri" panose="020F0502020204030204" pitchFamily="34" charset="0"/>
            </a:endParaRPr>
          </a:p>
          <a:p>
            <a:pPr marL="342900" lvl="0" indent="-342900" algn="l">
              <a:lnSpc>
                <a:spcPct val="115000"/>
              </a:lnSpc>
              <a:buFont typeface="Arial" panose="020B0604020202020204" pitchFamily="34" charset="0"/>
              <a:buChar char="●"/>
            </a:pPr>
            <a:r>
              <a:rPr lang="cs-CZ" sz="2000" dirty="0">
                <a:latin typeface="Arial" panose="020B0604020202020204" pitchFamily="34" charset="0"/>
                <a:ea typeface="Arial" panose="020B0604020202020204" pitchFamily="34" charset="0"/>
                <a:cs typeface="Noto Sans Symbols"/>
              </a:rPr>
              <a:t>jeden z hráčů skládá poslepu </a:t>
            </a:r>
            <a:endParaRPr lang="cs-CZ" sz="2000" dirty="0">
              <a:latin typeface="Noto Sans Symbols"/>
              <a:ea typeface="Noto Sans Symbols"/>
              <a:cs typeface="Noto Sans Symbols"/>
            </a:endParaRPr>
          </a:p>
          <a:p>
            <a:pPr marL="342900" lvl="0" indent="-342900" algn="l">
              <a:lnSpc>
                <a:spcPct val="115000"/>
              </a:lnSpc>
              <a:buFont typeface="Arial" panose="020B0604020202020204" pitchFamily="34" charset="0"/>
              <a:buChar char="●"/>
            </a:pPr>
            <a:r>
              <a:rPr lang="cs-CZ" sz="2000" dirty="0">
                <a:latin typeface="Arial" panose="020B0604020202020204" pitchFamily="34" charset="0"/>
                <a:ea typeface="Arial" panose="020B0604020202020204" pitchFamily="34" charset="0"/>
                <a:cs typeface="Noto Sans Symbols"/>
              </a:rPr>
              <a:t>žáci používají svoji nedominantní ruku</a:t>
            </a:r>
            <a:endParaRPr lang="cs-CZ" sz="2000" dirty="0">
              <a:latin typeface="Noto Sans Symbols"/>
              <a:ea typeface="Noto Sans Symbols"/>
              <a:cs typeface="Noto Sans Symbols"/>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72756" y="722811"/>
            <a:ext cx="1728592" cy="914400"/>
          </a:xfrm>
          <a:prstGeom prst="rect">
            <a:avLst/>
          </a:prstGeom>
        </p:spPr>
      </p:pic>
    </p:spTree>
    <p:extLst>
      <p:ext uri="{BB962C8B-B14F-4D97-AF65-F5344CB8AC3E}">
        <p14:creationId xmlns:p14="http://schemas.microsoft.com/office/powerpoint/2010/main" val="207029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lnSpcReduction="10000"/>
          </a:bodyPr>
          <a:lstStyle/>
          <a:p>
            <a:r>
              <a:rPr lang="cs-CZ" sz="3600" dirty="0">
                <a:latin typeface="Times New Roman" panose="02020603050405020304" pitchFamily="18" charset="0"/>
                <a:cs typeface="Times New Roman" panose="02020603050405020304" pitchFamily="18" charset="0"/>
              </a:rPr>
              <a:t>Psychomotorika</a:t>
            </a:r>
          </a:p>
          <a:p>
            <a:endParaRPr lang="cs-CZ" sz="3600" dirty="0">
              <a:latin typeface="Times New Roman" panose="02020603050405020304" pitchFamily="18" charset="0"/>
              <a:cs typeface="Times New Roman" panose="02020603050405020304" pitchFamily="18" charset="0"/>
            </a:endParaRPr>
          </a:p>
          <a:p>
            <a:pPr algn="just"/>
            <a:r>
              <a:rPr lang="cs-CZ" sz="2000" dirty="0">
                <a:latin typeface="Times New Roman" panose="02020603050405020304" pitchFamily="18" charset="0"/>
                <a:cs typeface="Times New Roman" panose="02020603050405020304" pitchFamily="18" charset="0"/>
              </a:rPr>
              <a:t>Karta 1. Vybrané znaky ve znakovém jazyce</a:t>
            </a:r>
          </a:p>
          <a:p>
            <a:pPr algn="just"/>
            <a:r>
              <a:rPr lang="cs-CZ" sz="2000" dirty="0">
                <a:latin typeface="Times New Roman" panose="02020603050405020304" pitchFamily="18" charset="0"/>
                <a:cs typeface="Times New Roman" panose="02020603050405020304" pitchFamily="18" charset="0"/>
              </a:rPr>
              <a:t>Karta 2. Představení psychomotoriky</a:t>
            </a:r>
          </a:p>
          <a:p>
            <a:pPr algn="just"/>
            <a:r>
              <a:rPr lang="cs-CZ" sz="2000" dirty="0">
                <a:latin typeface="Times New Roman" panose="02020603050405020304" pitchFamily="18" charset="0"/>
                <a:cs typeface="Times New Roman" panose="02020603050405020304" pitchFamily="18" charset="0"/>
              </a:rPr>
              <a:t>Karta 3. Ukázka psychomotorických her s využitím psychomotorického padáku</a:t>
            </a:r>
          </a:p>
          <a:p>
            <a:pPr algn="just"/>
            <a:r>
              <a:rPr lang="cs-CZ" sz="2000" dirty="0">
                <a:latin typeface="Times New Roman" panose="02020603050405020304" pitchFamily="18" charset="0"/>
                <a:cs typeface="Times New Roman" panose="02020603050405020304" pitchFamily="18" charset="0"/>
              </a:rPr>
              <a:t>Karta 4. Ukázka psychomotorických her s využitím nafukovacích balónků</a:t>
            </a:r>
          </a:p>
          <a:p>
            <a:pPr algn="just"/>
            <a:r>
              <a:rPr lang="cs-CZ" sz="2000" dirty="0">
                <a:latin typeface="Times New Roman" panose="02020603050405020304" pitchFamily="18" charset="0"/>
                <a:cs typeface="Times New Roman" panose="02020603050405020304" pitchFamily="18" charset="0"/>
              </a:rPr>
              <a:t>Karta 5. Ukázka psychomotorických her – hry důvěry</a:t>
            </a:r>
          </a:p>
          <a:p>
            <a:pPr algn="just"/>
            <a:r>
              <a:rPr lang="cs-CZ" sz="2000" dirty="0">
                <a:latin typeface="Times New Roman" panose="02020603050405020304" pitchFamily="18" charset="0"/>
                <a:cs typeface="Times New Roman" panose="02020603050405020304" pitchFamily="18" charset="0"/>
              </a:rPr>
              <a:t>Karta 6. Ukázka psychomotorických her s využitím novin</a:t>
            </a:r>
          </a:p>
          <a:p>
            <a:pPr algn="just"/>
            <a:r>
              <a:rPr lang="cs-CZ" sz="2000" dirty="0">
                <a:latin typeface="Times New Roman" panose="02020603050405020304" pitchFamily="18" charset="0"/>
                <a:cs typeface="Times New Roman" panose="02020603050405020304" pitchFamily="18" charset="0"/>
              </a:rPr>
              <a:t>Karta 7. Ukázka psychomotorických her s využitím pivních tácků</a:t>
            </a:r>
          </a:p>
          <a:p>
            <a:pPr algn="just"/>
            <a:r>
              <a:rPr lang="cs-CZ" sz="2000" dirty="0">
                <a:latin typeface="Times New Roman" panose="02020603050405020304" pitchFamily="18" charset="0"/>
                <a:cs typeface="Times New Roman" panose="02020603050405020304" pitchFamily="18" charset="0"/>
              </a:rPr>
              <a:t>Karta 8. Ukázka psychomotorických her s využitím kelímků od jogurtu</a:t>
            </a:r>
          </a:p>
          <a:p>
            <a:pPr algn="just"/>
            <a:r>
              <a:rPr lang="cs-CZ" sz="2000" dirty="0">
                <a:latin typeface="Times New Roman" panose="02020603050405020304" pitchFamily="18" charset="0"/>
                <a:cs typeface="Times New Roman" panose="02020603050405020304" pitchFamily="18" charset="0"/>
              </a:rPr>
              <a:t>Karta 9. Ukázka psychomotorických her s využitím kolíčků na prádlo</a:t>
            </a:r>
          </a:p>
          <a:p>
            <a:pPr algn="just"/>
            <a:r>
              <a:rPr lang="cs-CZ" sz="2000" dirty="0">
                <a:latin typeface="Times New Roman" panose="02020603050405020304" pitchFamily="18" charset="0"/>
                <a:cs typeface="Times New Roman" panose="02020603050405020304" pitchFamily="18" charset="0"/>
              </a:rPr>
              <a:t>Karta 10. Další využitelné netradiční pomůcky v oblasti psychomotorických aktivit</a:t>
            </a:r>
          </a:p>
          <a:p>
            <a:pPr algn="just"/>
            <a:r>
              <a:rPr lang="cs-CZ" sz="2000" dirty="0">
                <a:latin typeface="Times New Roman" panose="02020603050405020304" pitchFamily="18" charset="0"/>
                <a:cs typeface="Times New Roman" panose="02020603050405020304" pitchFamily="18" charset="0"/>
              </a:rPr>
              <a:t>Karta 11. Odkazy, literatura</a:t>
            </a:r>
          </a:p>
        </p:txBody>
      </p:sp>
    </p:spTree>
    <p:extLst>
      <p:ext uri="{BB962C8B-B14F-4D97-AF65-F5344CB8AC3E}">
        <p14:creationId xmlns:p14="http://schemas.microsoft.com/office/powerpoint/2010/main" val="3243987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47500" lnSpcReduction="20000"/>
          </a:bodyPr>
          <a:lstStyle/>
          <a:p>
            <a:pPr marL="90170" algn="just">
              <a:lnSpc>
                <a:spcPct val="115000"/>
              </a:lnSpc>
              <a:spcBef>
                <a:spcPts val="600"/>
              </a:spcBef>
              <a:spcAft>
                <a:spcPts val="200"/>
              </a:spcAft>
            </a:pPr>
            <a:r>
              <a:rPr lang="cs-CZ" sz="3800" b="1" dirty="0">
                <a:solidFill>
                  <a:srgbClr val="2F5496"/>
                </a:solidFill>
                <a:highlight>
                  <a:srgbClr val="FFFFFF"/>
                </a:highlight>
                <a:latin typeface="Arial" panose="020B0604020202020204" pitchFamily="34" charset="0"/>
                <a:ea typeface="Arial" panose="020B0604020202020204" pitchFamily="34" charset="0"/>
              </a:rPr>
              <a:t>Psychomotorické aktivity s využitím novin</a:t>
            </a:r>
            <a:endParaRPr lang="cs-CZ" sz="38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3800" b="1" dirty="0">
                <a:solidFill>
                  <a:srgbClr val="2F5496"/>
                </a:solidFill>
                <a:highlight>
                  <a:srgbClr val="FFFFFF"/>
                </a:highlight>
                <a:latin typeface="Arial" panose="020B0604020202020204" pitchFamily="34" charset="0"/>
                <a:ea typeface="Arial" panose="020B0604020202020204" pitchFamily="34" charset="0"/>
              </a:rPr>
              <a:t>Název hry: </a:t>
            </a:r>
            <a:r>
              <a:rPr lang="cs-CZ" sz="3800" b="1" dirty="0">
                <a:solidFill>
                  <a:srgbClr val="000000"/>
                </a:solidFill>
                <a:highlight>
                  <a:srgbClr val="FFFFFF"/>
                </a:highlight>
                <a:latin typeface="Arial" panose="020B0604020202020204" pitchFamily="34" charset="0"/>
                <a:ea typeface="Arial" panose="020B0604020202020204" pitchFamily="34" charset="0"/>
              </a:rPr>
              <a:t>Závody rybiček</a:t>
            </a:r>
            <a:endParaRPr lang="cs-CZ" sz="38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b="1" dirty="0">
                <a:latin typeface="Times New Roman" panose="02020603050405020304" pitchFamily="18" charset="0"/>
                <a:ea typeface="Times New Roman" panose="02020603050405020304" pitchFamily="18" charset="0"/>
              </a:rPr>
              <a:t> </a:t>
            </a:r>
            <a:r>
              <a:rPr lang="cs-CZ" sz="2000" b="1" dirty="0">
                <a:solidFill>
                  <a:srgbClr val="2F5496"/>
                </a:solidFill>
                <a:highlight>
                  <a:srgbClr val="FFFFFF"/>
                </a:highlight>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9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2900" dirty="0">
                <a:solidFill>
                  <a:srgbClr val="000000"/>
                </a:solidFill>
                <a:highlight>
                  <a:srgbClr val="FFFFFF"/>
                </a:highlight>
                <a:latin typeface="Arial" panose="020B0604020202020204" pitchFamily="34" charset="0"/>
                <a:ea typeface="Arial" panose="020B0604020202020204" pitchFamily="34" charset="0"/>
              </a:rPr>
              <a:t>1 minuta	</a:t>
            </a:r>
            <a:r>
              <a:rPr lang="cs-CZ" sz="2900" b="1" dirty="0">
                <a:solidFill>
                  <a:srgbClr val="2F5496"/>
                </a:solidFill>
                <a:highlight>
                  <a:srgbClr val="FFFFFF"/>
                </a:highlight>
                <a:latin typeface="Arial" panose="020B0604020202020204" pitchFamily="34" charset="0"/>
                <a:ea typeface="Arial" panose="020B0604020202020204" pitchFamily="34" charset="0"/>
              </a:rPr>
              <a:t>Instruktorů na hru: </a:t>
            </a:r>
            <a:r>
              <a:rPr lang="cs-CZ" sz="2900" dirty="0">
                <a:solidFill>
                  <a:srgbClr val="000000"/>
                </a:solidFill>
                <a:highlight>
                  <a:srgbClr val="FFFFFF"/>
                </a:highlight>
                <a:latin typeface="Arial" panose="020B0604020202020204" pitchFamily="34" charset="0"/>
                <a:ea typeface="Arial" panose="020B0604020202020204" pitchFamily="34" charset="0"/>
              </a:rPr>
              <a:t>1</a:t>
            </a:r>
            <a:endParaRPr lang="cs-CZ" sz="29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9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2900" dirty="0">
                <a:solidFill>
                  <a:srgbClr val="000000"/>
                </a:solidFill>
                <a:highlight>
                  <a:srgbClr val="FFFFFF"/>
                </a:highlight>
                <a:latin typeface="Arial" panose="020B0604020202020204" pitchFamily="34" charset="0"/>
                <a:ea typeface="Arial" panose="020B0604020202020204" pitchFamily="34" charset="0"/>
              </a:rPr>
              <a:t>1	</a:t>
            </a:r>
            <a:r>
              <a:rPr lang="cs-CZ" sz="29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2900" dirty="0">
                <a:solidFill>
                  <a:srgbClr val="000000"/>
                </a:solidFill>
                <a:highlight>
                  <a:srgbClr val="FFFFFF"/>
                </a:highlight>
                <a:latin typeface="Arial" panose="020B0604020202020204" pitchFamily="34" charset="0"/>
                <a:ea typeface="Arial" panose="020B0604020202020204" pitchFamily="34" charset="0"/>
              </a:rPr>
              <a:t>5 a více hráčů </a:t>
            </a:r>
            <a:endParaRPr lang="cs-CZ" sz="29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900" b="1" dirty="0">
                <a:solidFill>
                  <a:srgbClr val="2F5496"/>
                </a:solidFill>
                <a:highlight>
                  <a:srgbClr val="FFFFFF"/>
                </a:highlight>
                <a:latin typeface="Arial" panose="020B0604020202020204" pitchFamily="34" charset="0"/>
                <a:ea typeface="Arial" panose="020B0604020202020204" pitchFamily="34" charset="0"/>
              </a:rPr>
              <a:t>Čas na hru: </a:t>
            </a:r>
            <a:r>
              <a:rPr lang="cs-CZ" sz="2900" dirty="0">
                <a:solidFill>
                  <a:srgbClr val="000000"/>
                </a:solidFill>
                <a:highlight>
                  <a:srgbClr val="FFFFFF"/>
                </a:highlight>
                <a:latin typeface="Arial" panose="020B0604020202020204" pitchFamily="34" charset="0"/>
                <a:ea typeface="Arial" panose="020B0604020202020204" pitchFamily="34" charset="0"/>
              </a:rPr>
              <a:t>1-5 minut 	</a:t>
            </a:r>
            <a:r>
              <a:rPr lang="cs-CZ" sz="2900" b="1" dirty="0">
                <a:solidFill>
                  <a:srgbClr val="2F5496"/>
                </a:solidFill>
                <a:highlight>
                  <a:srgbClr val="FFFFFF"/>
                </a:highlight>
                <a:latin typeface="Arial" panose="020B0604020202020204" pitchFamily="34" charset="0"/>
                <a:ea typeface="Arial" panose="020B0604020202020204" pitchFamily="34" charset="0"/>
              </a:rPr>
              <a:t>Pomůcky a materiál: </a:t>
            </a:r>
            <a:r>
              <a:rPr lang="cs-CZ" sz="2900" dirty="0">
                <a:solidFill>
                  <a:srgbClr val="222222"/>
                </a:solidFill>
                <a:latin typeface="Arial" panose="020B0604020202020204" pitchFamily="34" charset="0"/>
                <a:ea typeface="Arial" panose="020B0604020202020204" pitchFamily="34" charset="0"/>
              </a:rPr>
              <a:t>noviny, obruče</a:t>
            </a:r>
            <a:endParaRPr lang="cs-CZ" sz="29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900" b="1" dirty="0">
                <a:solidFill>
                  <a:srgbClr val="2F5496"/>
                </a:solidFill>
                <a:highlight>
                  <a:srgbClr val="FFFFFF"/>
                </a:highlight>
                <a:latin typeface="Arial" panose="020B0604020202020204" pitchFamily="34" charset="0"/>
                <a:ea typeface="Arial" panose="020B0604020202020204" pitchFamily="34" charset="0"/>
              </a:rPr>
              <a:t>Prostředí: </a:t>
            </a:r>
            <a:r>
              <a:rPr lang="cs-CZ" sz="2900" dirty="0">
                <a:solidFill>
                  <a:srgbClr val="000000"/>
                </a:solidFill>
                <a:highlight>
                  <a:srgbClr val="FFFFFF"/>
                </a:highlight>
                <a:latin typeface="Arial" panose="020B0604020202020204" pitchFamily="34" charset="0"/>
                <a:ea typeface="Arial" panose="020B0604020202020204" pitchFamily="34" charset="0"/>
              </a:rPr>
              <a:t>tělocvična</a:t>
            </a:r>
            <a:endParaRPr lang="cs-CZ" sz="29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900" b="1" dirty="0">
                <a:solidFill>
                  <a:srgbClr val="2F5496"/>
                </a:solidFill>
                <a:highlight>
                  <a:srgbClr val="FFFFFF"/>
                </a:highlight>
                <a:latin typeface="Arial" panose="020B0604020202020204" pitchFamily="34" charset="0"/>
                <a:ea typeface="Arial" panose="020B0604020202020204" pitchFamily="34" charset="0"/>
              </a:rPr>
              <a:t>Průběh hry (aktivity)</a:t>
            </a:r>
            <a:endParaRPr lang="cs-CZ" sz="29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900" dirty="0">
                <a:solidFill>
                  <a:srgbClr val="000000"/>
                </a:solidFill>
                <a:latin typeface="Arial" panose="020B0604020202020204" pitchFamily="34" charset="0"/>
                <a:ea typeface="Arial" panose="020B0604020202020204" pitchFamily="34" charset="0"/>
              </a:rPr>
              <a:t>Úkolem je přemístit rybičku z jednoho rybníčku (obruč) do druhého aniž bychom se ji jakkoliv dotkli. Rybičku můžeme uvést do pohybu pouze pohybem novin nad rybičkou. Tím vznikne vítr, který uvede rybičku do pohybu. </a:t>
            </a:r>
            <a:endParaRPr lang="cs-CZ" sz="29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900" dirty="0">
                <a:solidFill>
                  <a:srgbClr val="000000"/>
                </a:solidFill>
                <a:latin typeface="Arial" panose="020B0604020202020204" pitchFamily="34" charset="0"/>
                <a:ea typeface="Arial" panose="020B0604020202020204" pitchFamily="34" charset="0"/>
              </a:rPr>
              <a:t>V tělocvičně položíme na podlahu - naproti sobě dvě obruče. Obruče mohou být od sebe vzdálené 2-10m). Z novin nebo papíru si každý vystřihne či jinak vyrobí rybičku (minimálně 10cm dlouhou) a dá ji do svého startovního rybníčku (kruhu). Úkolem hráče je přemístit rybičku do protějšího kruhu. Rybička se musí do kruhu dostat celá a ani kousek jí nesmí z kruhu přečnívat.  </a:t>
            </a:r>
            <a:endParaRPr lang="cs-CZ" sz="29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900" dirty="0">
                <a:latin typeface="Times New Roman" panose="02020603050405020304" pitchFamily="18" charset="0"/>
                <a:ea typeface="Times New Roman" panose="02020603050405020304" pitchFamily="18" charset="0"/>
              </a:rPr>
              <a:t> </a:t>
            </a:r>
            <a:r>
              <a:rPr lang="cs-CZ" sz="2900" b="1" dirty="0">
                <a:solidFill>
                  <a:srgbClr val="2F5496"/>
                </a:solidFill>
                <a:highlight>
                  <a:srgbClr val="FFFFFF"/>
                </a:highlight>
                <a:latin typeface="Arial" panose="020B0604020202020204" pitchFamily="34" charset="0"/>
                <a:ea typeface="Arial" panose="020B0604020202020204" pitchFamily="34" charset="0"/>
              </a:rPr>
              <a:t>Modifikace hry</a:t>
            </a:r>
            <a:endParaRPr lang="cs-CZ" sz="2900" dirty="0">
              <a:latin typeface="Calibri" panose="020F0502020204030204" pitchFamily="34" charset="0"/>
              <a:ea typeface="Calibri" panose="020F0502020204030204" pitchFamily="34" charset="0"/>
            </a:endParaRPr>
          </a:p>
          <a:p>
            <a:pPr marL="342900" lvl="0" indent="-342900" algn="l">
              <a:lnSpc>
                <a:spcPct val="115000"/>
              </a:lnSpc>
              <a:buFont typeface="Arial" panose="020B0604020202020204" pitchFamily="34" charset="0"/>
              <a:buChar char="●"/>
            </a:pPr>
            <a:r>
              <a:rPr lang="cs-CZ" sz="2900" dirty="0">
                <a:solidFill>
                  <a:srgbClr val="000000"/>
                </a:solidFill>
                <a:latin typeface="Arial" panose="020B0604020202020204" pitchFamily="34" charset="0"/>
                <a:ea typeface="Arial" panose="020B0604020202020204" pitchFamily="34" charset="0"/>
                <a:cs typeface="Noto Sans Symbols"/>
              </a:rPr>
              <a:t>úprava vzdálenosti mezi kruhy</a:t>
            </a:r>
            <a:endParaRPr lang="cs-CZ" sz="2900" dirty="0">
              <a:latin typeface="Noto Sans Symbols"/>
              <a:ea typeface="Noto Sans Symbols"/>
              <a:cs typeface="Noto Sans Symbols"/>
            </a:endParaRPr>
          </a:p>
          <a:p>
            <a:pPr marL="342900" lvl="0" indent="-342900" algn="l">
              <a:lnSpc>
                <a:spcPct val="115000"/>
              </a:lnSpc>
              <a:buFont typeface="Arial" panose="020B0604020202020204" pitchFamily="34" charset="0"/>
              <a:buChar char="●"/>
            </a:pPr>
            <a:r>
              <a:rPr lang="cs-CZ" sz="2900" dirty="0">
                <a:solidFill>
                  <a:srgbClr val="000000"/>
                </a:solidFill>
                <a:latin typeface="Arial" panose="020B0604020202020204" pitchFamily="34" charset="0"/>
                <a:ea typeface="Arial" panose="020B0604020202020204" pitchFamily="34" charset="0"/>
                <a:cs typeface="Noto Sans Symbols"/>
              </a:rPr>
              <a:t>mezi kruhy (rybníčky) bude nějaká překážka, kterou musí rybička překonat (přeskočit ji, obejít…)</a:t>
            </a:r>
            <a:endParaRPr lang="cs-CZ" sz="2900" dirty="0">
              <a:latin typeface="Noto Sans Symbols"/>
              <a:ea typeface="Noto Sans Symbols"/>
              <a:cs typeface="Noto Sans Symbols"/>
            </a:endParaRPr>
          </a:p>
          <a:p>
            <a:pPr marL="90170" algn="just">
              <a:lnSpc>
                <a:spcPct val="115000"/>
              </a:lnSpc>
              <a:spcAft>
                <a:spcPts val="0"/>
              </a:spcAft>
            </a:pPr>
            <a:r>
              <a:rPr lang="cs-CZ" sz="2900" dirty="0">
                <a:solidFill>
                  <a:srgbClr val="000000"/>
                </a:solidFill>
                <a:latin typeface="Arial" panose="020B0604020202020204" pitchFamily="34" charset="0"/>
                <a:ea typeface="Arial" panose="020B0604020202020204" pitchFamily="34" charset="0"/>
              </a:rPr>
              <a:t> </a:t>
            </a:r>
            <a:endParaRPr lang="cs-CZ" sz="2900" dirty="0">
              <a:latin typeface="Calibri" panose="020F0502020204030204" pitchFamily="34" charset="0"/>
              <a:ea typeface="Calibri" panose="020F0502020204030204" pitchFamily="34" charset="0"/>
            </a:endParaRPr>
          </a:p>
        </p:txBody>
      </p:sp>
      <p:pic>
        <p:nvPicPr>
          <p:cNvPr id="4" name="Obrázek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72756" y="722811"/>
            <a:ext cx="1728592" cy="914400"/>
          </a:xfrm>
          <a:prstGeom prst="rect">
            <a:avLst/>
          </a:prstGeom>
        </p:spPr>
      </p:pic>
    </p:spTree>
    <p:extLst>
      <p:ext uri="{BB962C8B-B14F-4D97-AF65-F5344CB8AC3E}">
        <p14:creationId xmlns:p14="http://schemas.microsoft.com/office/powerpoint/2010/main" val="230601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algn="just"/>
            <a:r>
              <a:rPr lang="cs-CZ" sz="3600" b="1" dirty="0">
                <a:latin typeface="Times New Roman" panose="02020603050405020304" pitchFamily="18" charset="0"/>
                <a:cs typeface="Times New Roman" panose="02020603050405020304" pitchFamily="18" charset="0"/>
              </a:rPr>
              <a:t>Karta 7. </a:t>
            </a:r>
          </a:p>
          <a:p>
            <a:pPr algn="just"/>
            <a:r>
              <a:rPr lang="cs-CZ" sz="3600" dirty="0">
                <a:latin typeface="Times New Roman" panose="02020603050405020304" pitchFamily="18" charset="0"/>
                <a:cs typeface="Times New Roman" panose="02020603050405020304" pitchFamily="18" charset="0"/>
              </a:rPr>
              <a:t>Ukázka psychomotorických her s využitím pivních tácků</a:t>
            </a: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4343" y="3474720"/>
            <a:ext cx="3196045" cy="2131738"/>
          </a:xfrm>
          <a:prstGeom prst="rect">
            <a:avLst/>
          </a:prstGeom>
        </p:spPr>
      </p:pic>
    </p:spTree>
    <p:extLst>
      <p:ext uri="{BB962C8B-B14F-4D97-AF65-F5344CB8AC3E}">
        <p14:creationId xmlns:p14="http://schemas.microsoft.com/office/powerpoint/2010/main" val="89805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marL="90170" indent="-90170" algn="just">
              <a:lnSpc>
                <a:spcPct val="115000"/>
              </a:lnSpc>
              <a:spcBef>
                <a:spcPts val="600"/>
              </a:spcBef>
              <a:spcAft>
                <a:spcPts val="200"/>
              </a:spcAft>
            </a:pPr>
            <a:r>
              <a:rPr lang="cs-CZ" sz="18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Psychomotorické aktivity s využitím pivních tácků</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18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Název hry: </a:t>
            </a:r>
            <a:r>
              <a:rPr lang="cs-CZ"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Zakryj mě</a:t>
            </a:r>
          </a:p>
          <a:p>
            <a:pPr marL="90170" indent="-90170" algn="just">
              <a:lnSpc>
                <a:spcPct val="115000"/>
              </a:lnSpc>
              <a:spcBef>
                <a:spcPts val="600"/>
              </a:spcBef>
              <a:spcAft>
                <a:spcPts val="200"/>
              </a:spcAft>
            </a:pPr>
            <a:endParaRPr lang="cs-CZ"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90170" indent="-90170" algn="just">
              <a:lnSpc>
                <a:spcPct val="115000"/>
              </a:lnSpc>
              <a:spcBef>
                <a:spcPts val="600"/>
              </a:spcBef>
              <a:spcAft>
                <a:spcPts val="200"/>
              </a:spcAft>
            </a:pPr>
            <a:r>
              <a:rPr lang="cs-CZ" sz="14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Čas na přípravu: </a:t>
            </a:r>
            <a:r>
              <a:rPr lang="cs-CZ"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minuty 	</a:t>
            </a:r>
            <a:r>
              <a:rPr lang="cs-CZ" sz="14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Instruktorů na hru: </a:t>
            </a:r>
            <a:r>
              <a:rPr lang="cs-CZ"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14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Instruktorů na přípravu: </a:t>
            </a:r>
            <a:r>
              <a:rPr lang="cs-CZ"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a:t>
            </a:r>
            <a:r>
              <a:rPr lang="cs-CZ" sz="14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Počet hráčů: </a:t>
            </a:r>
            <a:r>
              <a:rPr lang="cs-CZ"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4 a více hráčů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14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Čas na hru: </a:t>
            </a:r>
            <a:r>
              <a:rPr lang="cs-CZ"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3–5 minut		</a:t>
            </a:r>
            <a:r>
              <a:rPr lang="cs-CZ" sz="14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Pomůcky a materiál: </a:t>
            </a:r>
            <a:r>
              <a:rPr lang="cs-CZ" sz="14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pivní tácky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14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Prostředí: </a:t>
            </a:r>
            <a:r>
              <a:rPr lang="cs-CZ"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tělocvična</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cs-CZ" sz="1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14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Průběh hry (aktivity)</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cs-CZ"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Cílem hry je „zakrýt“ spoluhráče co největším počtem tácků. Tácky se nesmí vzájemně dotýkat ani se nesmí dotýkat země.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l">
              <a:lnSpc>
                <a:spcPct val="115000"/>
              </a:lnSpc>
              <a:spcBef>
                <a:spcPts val="600"/>
              </a:spcBef>
              <a:spcAft>
                <a:spcPts val="1000"/>
              </a:spcAft>
            </a:pPr>
            <a:r>
              <a:rPr lang="cs-CZ" sz="1400" b="1" dirty="0">
                <a:solidFill>
                  <a:srgbClr val="2F5496"/>
                </a:solidFill>
                <a:latin typeface="Arial" panose="020B0604020202020204" pitchFamily="34" charset="0"/>
                <a:ea typeface="Calibri" panose="020F0502020204030204" pitchFamily="34" charset="0"/>
                <a:cs typeface="Times New Roman" panose="02020603050405020304" pitchFamily="18" charset="0"/>
              </a:rPr>
              <a:t>Modifikace hry</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tácky se pokládají na hráče nedominantní rukou – praváci levou, leváci pravou</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tácky pokládáme na hráče jinou částí těla něž rukama (tzn., nesmíme tácek chytit do ruky – musíme si poradit jinak) </a:t>
            </a:r>
            <a:endParaRPr lang="cs-CZ"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ek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38214" y="722811"/>
            <a:ext cx="1363134" cy="909200"/>
          </a:xfrm>
          <a:prstGeom prst="rect">
            <a:avLst/>
          </a:prstGeom>
        </p:spPr>
      </p:pic>
    </p:spTree>
    <p:extLst>
      <p:ext uri="{BB962C8B-B14F-4D97-AF65-F5344CB8AC3E}">
        <p14:creationId xmlns:p14="http://schemas.microsoft.com/office/powerpoint/2010/main" val="130048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indent="-90170" algn="just">
              <a:lnSpc>
                <a:spcPct val="115000"/>
              </a:lnSpc>
              <a:spcBef>
                <a:spcPts val="600"/>
              </a:spcBef>
              <a:spcAft>
                <a:spcPts val="200"/>
              </a:spcAft>
            </a:pPr>
            <a:r>
              <a:rPr lang="cs-CZ" sz="26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Psychomotorické aktivity s využitím pivních tácků</a:t>
            </a:r>
            <a:endParaRPr lang="cs-CZ" sz="26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6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Název hry: </a:t>
            </a:r>
            <a:r>
              <a:rPr lang="cs-CZ" sz="2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Přejdi řeku</a:t>
            </a:r>
            <a:endParaRPr lang="cs-CZ" sz="26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cs-CZ"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Čas na přípravu: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minuty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Instruktorů na hru: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Instruktorů na přípravu: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Počet hráčů: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4 a více hráčů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Čas na hru: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3–5 minut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Pomůcky a materiál: </a:t>
            </a:r>
            <a:r>
              <a:rPr lang="cs-CZ"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pivní tácky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Prostředí: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tělocvična</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cs-CZ"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Průběh hry (aktivity)</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Cílem je přejit předem vyznačenou trasu takovým způsobem, aby se hráč nedotkl chodidlem země. K dispozici má pouze 3 pivní tácky, na které může došlápnout.</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1000"/>
              </a:spcAft>
            </a:pPr>
            <a:r>
              <a:rPr lang="cs-CZ" sz="2000" b="1" dirty="0">
                <a:solidFill>
                  <a:srgbClr val="2F5496"/>
                </a:solidFill>
                <a:latin typeface="Arial" panose="020B0604020202020204" pitchFamily="34" charset="0"/>
                <a:ea typeface="Calibri" panose="020F0502020204030204" pitchFamily="34" charset="0"/>
                <a:cs typeface="Times New Roman" panose="02020603050405020304" pitchFamily="18" charset="0"/>
              </a:rPr>
              <a:t>Modifikace hry</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použití pouze 2 pivních tácků</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ztížení trasy- např. přejít přes lavičku nebo jinou překážku</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cs-CZ" sz="20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Obrázek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38214" y="722811"/>
            <a:ext cx="1363134" cy="909200"/>
          </a:xfrm>
          <a:prstGeom prst="rect">
            <a:avLst/>
          </a:prstGeom>
        </p:spPr>
      </p:pic>
    </p:spTree>
    <p:extLst>
      <p:ext uri="{BB962C8B-B14F-4D97-AF65-F5344CB8AC3E}">
        <p14:creationId xmlns:p14="http://schemas.microsoft.com/office/powerpoint/2010/main" val="1221490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algn="just"/>
            <a:r>
              <a:rPr lang="cs-CZ" sz="3600" b="1" dirty="0">
                <a:latin typeface="Times New Roman" panose="02020603050405020304" pitchFamily="18" charset="0"/>
                <a:cs typeface="Times New Roman" panose="02020603050405020304" pitchFamily="18" charset="0"/>
              </a:rPr>
              <a:t>Karta 8. </a:t>
            </a:r>
          </a:p>
          <a:p>
            <a:pPr algn="just"/>
            <a:r>
              <a:rPr lang="cs-CZ" sz="3600" dirty="0">
                <a:latin typeface="Times New Roman" panose="02020603050405020304" pitchFamily="18" charset="0"/>
                <a:cs typeface="Times New Roman" panose="02020603050405020304" pitchFamily="18" charset="0"/>
              </a:rPr>
              <a:t>Ukázka psychomotorických her s využitím kelímků od jogurtu</a:t>
            </a:r>
          </a:p>
          <a:p>
            <a:pPr marL="90170" algn="just">
              <a:lnSpc>
                <a:spcPct val="115000"/>
              </a:lnSpc>
              <a:spcBef>
                <a:spcPts val="600"/>
              </a:spcBef>
              <a:spcAft>
                <a:spcPts val="200"/>
              </a:spcAft>
            </a:pPr>
            <a:endParaRPr lang="cs-CZ" sz="36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14828" y="3474720"/>
            <a:ext cx="2573310" cy="2569029"/>
          </a:xfrm>
          <a:prstGeom prst="rect">
            <a:avLst/>
          </a:prstGeom>
        </p:spPr>
      </p:pic>
    </p:spTree>
    <p:extLst>
      <p:ext uri="{BB962C8B-B14F-4D97-AF65-F5344CB8AC3E}">
        <p14:creationId xmlns:p14="http://schemas.microsoft.com/office/powerpoint/2010/main" val="4118746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indent="-90170" algn="just">
              <a:lnSpc>
                <a:spcPct val="115000"/>
              </a:lnSpc>
              <a:spcBef>
                <a:spcPts val="600"/>
              </a:spcBef>
              <a:spcAft>
                <a:spcPts val="200"/>
              </a:spcAft>
            </a:pPr>
            <a:r>
              <a:rPr lang="cs-CZ" sz="26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Psychomotorické aktivity s využitím kelímků od jogurtů</a:t>
            </a:r>
            <a:endParaRPr lang="cs-CZ" sz="26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6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Název hry: </a:t>
            </a:r>
            <a:r>
              <a:rPr lang="cs-CZ" sz="2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Stonožka</a:t>
            </a:r>
            <a:endParaRPr lang="cs-CZ" sz="26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cs-CZ" sz="2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Čas na přípravu: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minuta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Instruktorů na hru: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Instruktorů na přípravu: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Počet hráčů: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4 a více hráčů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Čas na hru: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1-5 minut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Pomůcky a materiál: </a:t>
            </a:r>
            <a:r>
              <a:rPr lang="cs-CZ"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kelímky od jogurtu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Prostředí: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tělocvična</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Průběh hry (aktivity)</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Hráči se seřadí do zástupu. Hráči se spojí takovým způsobem, aby se hráči nedotýkali mezi sebou žádnou částí těla, ale aby byli spojeni kelímkem od jogurtu. Cílem hry je vytvořit stonožku – být spojen kelímky a pohybovat se takovým způsobem, aby kelímky mezi hráči nevypadly.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1000"/>
              </a:spcAft>
            </a:pPr>
            <a:r>
              <a:rPr lang="cs-CZ" sz="2000" b="1" dirty="0">
                <a:solidFill>
                  <a:srgbClr val="2F5496"/>
                </a:solidFill>
                <a:latin typeface="Arial" panose="020B0604020202020204" pitchFamily="34" charset="0"/>
                <a:ea typeface="Calibri" panose="020F0502020204030204" pitchFamily="34" charset="0"/>
                <a:cs typeface="Times New Roman" panose="02020603050405020304" pitchFamily="18" charset="0"/>
              </a:rPr>
              <a:t>Modifikace hry</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spojení hráčů kelímkem – přidržovat kelímek loktem a položit ho na záda hráče před sebou</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spojení hráčů kelímkem – přidržovat kelímek čelem položit ho na záda hráče před sebou</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spojení hráčů kelímkem – přidržovat kelímek jedním prstem a položit ho na záda hráče před sebou</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457200" algn="l">
              <a:lnSpc>
                <a:spcPct val="115000"/>
              </a:lnSpc>
              <a:spcAft>
                <a:spcPts val="0"/>
              </a:spcAft>
            </a:pPr>
            <a:r>
              <a:rPr lang="cs-CZ" sz="2000" dirty="0">
                <a:latin typeface="Calibri" panose="020F0502020204030204" pitchFamily="34" charset="0"/>
                <a:ea typeface="Calibri" panose="020F0502020204030204" pitchFamily="34" charset="0"/>
                <a:cs typeface="Times New Roman" panose="02020603050405020304" pitchFamily="18" charset="0"/>
              </a:rPr>
              <a:t> </a:t>
            </a: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98553" y="722811"/>
            <a:ext cx="1202795" cy="1200794"/>
          </a:xfrm>
          <a:prstGeom prst="rect">
            <a:avLst/>
          </a:prstGeom>
        </p:spPr>
      </p:pic>
    </p:spTree>
    <p:extLst>
      <p:ext uri="{BB962C8B-B14F-4D97-AF65-F5344CB8AC3E}">
        <p14:creationId xmlns:p14="http://schemas.microsoft.com/office/powerpoint/2010/main" val="4281449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indent="-90170" algn="just">
              <a:lnSpc>
                <a:spcPct val="115000"/>
              </a:lnSpc>
              <a:spcBef>
                <a:spcPts val="600"/>
              </a:spcBef>
              <a:spcAft>
                <a:spcPts val="200"/>
              </a:spcAft>
            </a:pPr>
            <a:r>
              <a:rPr lang="cs-CZ" sz="26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Psychomotorické aktivity s využitím kelímků od jogurtů</a:t>
            </a:r>
            <a:endParaRPr lang="cs-CZ" sz="26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6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Název hry: </a:t>
            </a:r>
            <a:r>
              <a:rPr lang="cs-CZ" sz="2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Otoč kelímek</a:t>
            </a:r>
            <a:endParaRPr lang="cs-CZ" sz="26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cs-CZ" sz="2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Čas na přípravu: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minuta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Instruktorů na hru: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Instruktorů na přípravu: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Počet hráčů: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6 a více hráčů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Čas na hru: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1-2 minuty	</a:t>
            </a: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Pomůcky a materiál: </a:t>
            </a:r>
            <a:r>
              <a:rPr lang="cs-CZ" sz="20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kelímky od jogurtu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Prostředí: </a:t>
            </a: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tělocvična</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200"/>
              </a:spcAft>
            </a:pPr>
            <a:r>
              <a:rPr lang="cs-CZ" sz="2000"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Průběh hry (aktivity)</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Vytvoří se dvě stejně početná družstva, která obdrží stejný počet kelímků (cca 20 kelímků na družstvo) Vyučující nebo určení žáci z každého družstva rozmístí v předem vymezeném prostoru své kelímky. Jedno družstvo všechny své kelímky do prostoru staví „DNEM DOLŮ“ a druhé družstvo „DNEM VZHŮRU“. Úkolem hráčů je v časovém limitu otáčet kelímky do „pozice“ svého týmu (pokud mají určené postavení kelímků „dnem vzhůru“, otáčí všechny kelímky, které jsou postaveny „dnem dolů“ do své pozice „dnem vzhůru). Vyhrává tým, který má více kelímků ve „svém postavení“. Spadené kelímky se do hry nezapočítávají. </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Bef>
                <a:spcPts val="600"/>
              </a:spcBef>
              <a:spcAft>
                <a:spcPts val="1000"/>
              </a:spcAft>
            </a:pPr>
            <a:r>
              <a:rPr lang="cs-CZ" sz="2000" b="1" dirty="0">
                <a:solidFill>
                  <a:srgbClr val="2F5496"/>
                </a:solidFill>
                <a:latin typeface="Arial" panose="020B0604020202020204" pitchFamily="34" charset="0"/>
                <a:ea typeface="Calibri" panose="020F0502020204030204" pitchFamily="34" charset="0"/>
                <a:cs typeface="Times New Roman" panose="02020603050405020304" pitchFamily="18" charset="0"/>
              </a:rPr>
              <a:t>Modifikace hry</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kelímky se otáčí pouze jednou rukou</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kelímky otáčíme nedominantní rukou- praváci levou, leváci pravou</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cs-CZ"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kelímky musíme otočit jinou části těla než rukou (je nutné upravit prostor a zmenšit počet kelímků)</a:t>
            </a:r>
            <a:endParaRPr lang="cs-CZ" sz="2000" dirty="0">
              <a:latin typeface="Calibri" panose="020F0502020204030204" pitchFamily="34" charset="0"/>
              <a:ea typeface="Calibri" panose="020F0502020204030204" pitchFamily="34" charset="0"/>
              <a:cs typeface="Times New Roman" panose="02020603050405020304" pitchFamily="18" charset="0"/>
            </a:endParaRP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98553" y="722811"/>
            <a:ext cx="1202795" cy="1200794"/>
          </a:xfrm>
          <a:prstGeom prst="rect">
            <a:avLst/>
          </a:prstGeom>
        </p:spPr>
      </p:pic>
    </p:spTree>
    <p:extLst>
      <p:ext uri="{BB962C8B-B14F-4D97-AF65-F5344CB8AC3E}">
        <p14:creationId xmlns:p14="http://schemas.microsoft.com/office/powerpoint/2010/main" val="325288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marL="90170" algn="just">
              <a:lnSpc>
                <a:spcPct val="115000"/>
              </a:lnSpc>
              <a:spcBef>
                <a:spcPts val="600"/>
              </a:spcBef>
              <a:spcAft>
                <a:spcPts val="200"/>
              </a:spcAft>
            </a:pPr>
            <a:r>
              <a:rPr lang="cs-CZ" sz="3600" b="1" dirty="0">
                <a:latin typeface="Times New Roman" panose="02020603050405020304" pitchFamily="18" charset="0"/>
                <a:cs typeface="Times New Roman" panose="02020603050405020304" pitchFamily="18" charset="0"/>
              </a:rPr>
              <a:t>Karta 9. </a:t>
            </a:r>
          </a:p>
          <a:p>
            <a:pPr marL="90170" algn="just">
              <a:lnSpc>
                <a:spcPct val="115000"/>
              </a:lnSpc>
              <a:spcBef>
                <a:spcPts val="600"/>
              </a:spcBef>
              <a:spcAft>
                <a:spcPts val="200"/>
              </a:spcAft>
            </a:pPr>
            <a:r>
              <a:rPr lang="cs-CZ" sz="3600" dirty="0">
                <a:latin typeface="Times New Roman" panose="02020603050405020304" pitchFamily="18" charset="0"/>
                <a:cs typeface="Times New Roman" panose="02020603050405020304" pitchFamily="18" charset="0"/>
              </a:rPr>
              <a:t>Ukázka psychomotorických her s využitím kolíčků na prádlo</a:t>
            </a: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14904" y="3474720"/>
            <a:ext cx="2481942" cy="2481942"/>
          </a:xfrm>
          <a:prstGeom prst="rect">
            <a:avLst/>
          </a:prstGeom>
        </p:spPr>
      </p:pic>
    </p:spTree>
    <p:extLst>
      <p:ext uri="{BB962C8B-B14F-4D97-AF65-F5344CB8AC3E}">
        <p14:creationId xmlns:p14="http://schemas.microsoft.com/office/powerpoint/2010/main" val="2878296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Psychomotorické aktivity s využitím kolíčků na prádlo</a:t>
            </a:r>
            <a:endParaRPr lang="cs-CZ" sz="26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Název hry: </a:t>
            </a:r>
            <a:r>
              <a:rPr lang="cs-CZ" sz="2600" b="1" dirty="0">
                <a:solidFill>
                  <a:srgbClr val="000000"/>
                </a:solidFill>
                <a:highlight>
                  <a:srgbClr val="FFFFFF"/>
                </a:highlight>
                <a:latin typeface="Arial" panose="020B0604020202020204" pitchFamily="34" charset="0"/>
                <a:ea typeface="Arial" panose="020B0604020202020204" pitchFamily="34" charset="0"/>
              </a:rPr>
              <a:t>Stavba</a:t>
            </a:r>
            <a:endParaRPr lang="cs-CZ" sz="2600" dirty="0">
              <a:latin typeface="Calibri" panose="020F0502020204030204" pitchFamily="34" charset="0"/>
              <a:ea typeface="Calibri" panose="020F0502020204030204" pitchFamily="34" charset="0"/>
            </a:endParaRPr>
          </a:p>
          <a:p>
            <a:pPr marL="90170" algn="just">
              <a:lnSpc>
                <a:spcPct val="115000"/>
              </a:lnSpc>
            </a:pPr>
            <a:r>
              <a:rPr lang="cs-CZ" sz="20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minuta 	</a:t>
            </a: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hru: </a:t>
            </a:r>
            <a:r>
              <a:rPr lang="cs-CZ" sz="2000" dirty="0">
                <a:solidFill>
                  <a:srgbClr val="000000"/>
                </a:solidFill>
                <a:highlight>
                  <a:srgbClr val="FFFFFF"/>
                </a:highlight>
                <a:latin typeface="Arial" panose="020B0604020202020204" pitchFamily="34" charset="0"/>
                <a:ea typeface="Arial" panose="020B0604020202020204" pitchFamily="34" charset="0"/>
              </a:rPr>
              <a:t>1</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a:t>
            </a:r>
            <a:r>
              <a:rPr lang="cs-CZ" sz="20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2000" dirty="0">
                <a:solidFill>
                  <a:srgbClr val="000000"/>
                </a:solidFill>
                <a:highlight>
                  <a:srgbClr val="FFFFFF"/>
                </a:highlight>
                <a:latin typeface="Arial" panose="020B0604020202020204" pitchFamily="34" charset="0"/>
                <a:ea typeface="Arial" panose="020B0604020202020204" pitchFamily="34" charset="0"/>
              </a:rPr>
              <a:t>5 a více</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hru: </a:t>
            </a:r>
            <a:r>
              <a:rPr lang="cs-CZ" sz="2000" dirty="0">
                <a:solidFill>
                  <a:srgbClr val="000000"/>
                </a:solidFill>
                <a:highlight>
                  <a:srgbClr val="FFFFFF"/>
                </a:highlight>
                <a:latin typeface="Arial" panose="020B0604020202020204" pitchFamily="34" charset="0"/>
                <a:ea typeface="Arial" panose="020B0604020202020204" pitchFamily="34" charset="0"/>
              </a:rPr>
              <a:t>5–10 minut	</a:t>
            </a:r>
            <a:r>
              <a:rPr lang="cs-CZ" sz="2000" b="1" dirty="0">
                <a:solidFill>
                  <a:srgbClr val="2F5496"/>
                </a:solidFill>
                <a:highlight>
                  <a:srgbClr val="FFFFFF"/>
                </a:highlight>
                <a:latin typeface="Arial" panose="020B0604020202020204" pitchFamily="34" charset="0"/>
                <a:ea typeface="Arial" panose="020B0604020202020204" pitchFamily="34" charset="0"/>
              </a:rPr>
              <a:t>Pomůcky a materiál: </a:t>
            </a:r>
            <a:r>
              <a:rPr lang="cs-CZ" sz="2000" dirty="0">
                <a:solidFill>
                  <a:srgbClr val="222222"/>
                </a:solidFill>
                <a:highlight>
                  <a:srgbClr val="FFFFFF"/>
                </a:highlight>
                <a:latin typeface="Arial" panose="020B0604020202020204" pitchFamily="34" charset="0"/>
                <a:ea typeface="Arial" panose="020B0604020202020204" pitchFamily="34" charset="0"/>
              </a:rPr>
              <a:t>kolíčky na prádlo- velké množství</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Prostředí: </a:t>
            </a:r>
            <a:r>
              <a:rPr lang="cs-CZ" sz="2000" dirty="0">
                <a:solidFill>
                  <a:srgbClr val="000000"/>
                </a:solidFill>
                <a:highlight>
                  <a:srgbClr val="FFFFFF"/>
                </a:highlight>
                <a:latin typeface="Arial" panose="020B0604020202020204" pitchFamily="34" charset="0"/>
                <a:ea typeface="Arial" panose="020B0604020202020204" pitchFamily="34" charset="0"/>
              </a:rPr>
              <a:t>tělocvična</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endParaRPr lang="cs-CZ" sz="2000" b="1" dirty="0">
              <a:solidFill>
                <a:srgbClr val="000000"/>
              </a:solidFill>
              <a:highlight>
                <a:srgbClr val="FFFFFF"/>
              </a:highlight>
              <a:latin typeface="Arial" panose="020B0604020202020204" pitchFamily="34" charset="0"/>
              <a:ea typeface="Arial" panose="020B0604020202020204" pitchFamily="34" charset="0"/>
            </a:endParaRPr>
          </a:p>
          <a:p>
            <a:pPr marL="90170" algn="just">
              <a:lnSpc>
                <a:spcPct val="115000"/>
              </a:lnSpc>
              <a:spcAft>
                <a:spcPts val="0"/>
              </a:spcAft>
            </a:pPr>
            <a:r>
              <a:rPr lang="cs-CZ" sz="2000" b="1" dirty="0">
                <a:solidFill>
                  <a:srgbClr val="2F5496"/>
                </a:solidFill>
                <a:highlight>
                  <a:srgbClr val="FFFFFF"/>
                </a:highlight>
                <a:latin typeface="Arial" panose="020B0604020202020204" pitchFamily="34" charset="0"/>
                <a:ea typeface="Arial" panose="020B0604020202020204" pitchFamily="34" charset="0"/>
              </a:rPr>
              <a:t>Průběh hry (aktivity)</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Úkolem žáků je vytvořit společné dílo- stavbu, do které je tematicky zakomponován alespoň jeden ze žáků. Např. obraz cyklisty- žák leží na zemi jako cyklista a ostatní žáci vytvoří z kolíčků na prádlo k němu obraz kola. Další možnost může být např. kajakář, kde žák sedí na zemi a kolem něj ostatní žáci vytvoří obraz kajaku. Téma necháme na samotných žácích. Toto podpoří komunikaci ve skupině, shodu tématu, spolupráci a další.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1000"/>
              </a:spcAft>
            </a:pPr>
            <a:r>
              <a:rPr lang="cs-CZ" sz="2000" b="1" dirty="0">
                <a:solidFill>
                  <a:srgbClr val="2F5496"/>
                </a:solidFill>
                <a:highlight>
                  <a:srgbClr val="FFFFFF"/>
                </a:highlight>
                <a:latin typeface="Arial" panose="020B0604020202020204" pitchFamily="34" charset="0"/>
                <a:ea typeface="Arial" panose="020B0604020202020204" pitchFamily="34" charset="0"/>
              </a:rPr>
              <a:t>Modifikace hry</a:t>
            </a:r>
            <a:endParaRPr lang="cs-CZ" sz="2000" dirty="0">
              <a:latin typeface="Calibri" panose="020F0502020204030204" pitchFamily="34" charset="0"/>
              <a:ea typeface="Calibri" panose="020F0502020204030204" pitchFamily="34" charset="0"/>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do obrazu je začleněno více žáků</a:t>
            </a:r>
            <a:endParaRPr lang="cs-CZ" sz="2000" dirty="0">
              <a:latin typeface="Noto Sans Symbols"/>
              <a:ea typeface="Noto Sans Symbols"/>
              <a:cs typeface="Noto Sans Symbols"/>
            </a:endParaRPr>
          </a:p>
          <a:p>
            <a:pPr marL="342900" lvl="0" indent="-342900" algn="l">
              <a:lnSpc>
                <a:spcPct val="115000"/>
              </a:lnSpc>
              <a:buFont typeface="Arial" panose="020B0604020202020204" pitchFamily="34" charset="0"/>
              <a:buChar char="●"/>
            </a:pPr>
            <a:r>
              <a:rPr lang="cs-CZ" sz="2000" dirty="0">
                <a:solidFill>
                  <a:srgbClr val="000000"/>
                </a:solidFill>
                <a:latin typeface="Arial" panose="020B0604020202020204" pitchFamily="34" charset="0"/>
                <a:ea typeface="Arial" panose="020B0604020202020204" pitchFamily="34" charset="0"/>
                <a:cs typeface="Noto Sans Symbols"/>
              </a:rPr>
              <a:t>pro rozvíjení občanských kompetencí, zadáváme konkrétní témata ke jednotlivým kompetencím (kultura, tradice, životní prostředí…)</a:t>
            </a:r>
            <a:endParaRPr lang="cs-CZ" sz="2000" dirty="0">
              <a:latin typeface="Noto Sans Symbols"/>
              <a:ea typeface="Noto Sans Symbols"/>
              <a:cs typeface="Noto Sans Symbols"/>
            </a:endParaRPr>
          </a:p>
          <a:p>
            <a:pPr marL="90170" algn="just">
              <a:lnSpc>
                <a:spcPct val="115000"/>
              </a:lnSpc>
              <a:spcAft>
                <a:spcPts val="0"/>
              </a:spcAft>
            </a:pPr>
            <a:r>
              <a:rPr lang="cs-CZ" sz="2000" dirty="0">
                <a:solidFill>
                  <a:srgbClr val="000000"/>
                </a:solidFill>
                <a:latin typeface="Arial" panose="020B0604020202020204" pitchFamily="34" charset="0"/>
                <a:ea typeface="Arial" panose="020B0604020202020204" pitchFamily="34" charset="0"/>
              </a:rPr>
              <a:t>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73681" y="722811"/>
            <a:ext cx="1227667" cy="1227667"/>
          </a:xfrm>
          <a:prstGeom prst="rect">
            <a:avLst/>
          </a:prstGeom>
        </p:spPr>
      </p:pic>
    </p:spTree>
    <p:extLst>
      <p:ext uri="{BB962C8B-B14F-4D97-AF65-F5344CB8AC3E}">
        <p14:creationId xmlns:p14="http://schemas.microsoft.com/office/powerpoint/2010/main" val="1512394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fontScale="70000" lnSpcReduction="20000"/>
          </a:bodyPr>
          <a:lstStyle/>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Psychomotorické aktivity s využitím kolíčků na prádlo</a:t>
            </a:r>
            <a:endParaRPr lang="cs-CZ" sz="26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600" b="1" dirty="0">
                <a:solidFill>
                  <a:srgbClr val="2F5496"/>
                </a:solidFill>
                <a:highlight>
                  <a:srgbClr val="FFFFFF"/>
                </a:highlight>
                <a:latin typeface="Arial" panose="020B0604020202020204" pitchFamily="34" charset="0"/>
                <a:ea typeface="Arial" panose="020B0604020202020204" pitchFamily="34" charset="0"/>
              </a:rPr>
              <a:t>Název hry: </a:t>
            </a:r>
            <a:r>
              <a:rPr lang="cs-CZ" sz="2600" b="1" dirty="0">
                <a:solidFill>
                  <a:srgbClr val="000000"/>
                </a:solidFill>
                <a:highlight>
                  <a:srgbClr val="FFFFFF"/>
                </a:highlight>
                <a:latin typeface="Arial" panose="020B0604020202020204" pitchFamily="34" charset="0"/>
                <a:ea typeface="Arial" panose="020B0604020202020204" pitchFamily="34" charset="0"/>
              </a:rPr>
              <a:t>Komáři</a:t>
            </a:r>
            <a:endParaRPr lang="cs-CZ" sz="2600" dirty="0">
              <a:latin typeface="Calibri" panose="020F0502020204030204" pitchFamily="34" charset="0"/>
              <a:ea typeface="Calibri" panose="020F0502020204030204" pitchFamily="34" charset="0"/>
            </a:endParaRPr>
          </a:p>
          <a:p>
            <a:pPr marL="90170" algn="just">
              <a:lnSpc>
                <a:spcPct val="115000"/>
              </a:lnSpc>
            </a:pPr>
            <a:r>
              <a:rPr lang="cs-CZ" sz="2000" b="1" dirty="0">
                <a:solidFill>
                  <a:srgbClr val="2F5496"/>
                </a:solidFill>
                <a:highlight>
                  <a:srgbClr val="FFFFFF"/>
                </a:highlight>
                <a:latin typeface="Arial" panose="020B0604020202020204" pitchFamily="34" charset="0"/>
                <a:ea typeface="Arial" panose="020B0604020202020204" pitchFamily="34" charset="0"/>
              </a:rPr>
              <a:t>Čas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minuta 	</a:t>
            </a: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hru: </a:t>
            </a:r>
            <a:r>
              <a:rPr lang="cs-CZ" sz="2000" dirty="0">
                <a:solidFill>
                  <a:srgbClr val="000000"/>
                </a:solidFill>
                <a:highlight>
                  <a:srgbClr val="FFFFFF"/>
                </a:highlight>
                <a:latin typeface="Arial" panose="020B0604020202020204" pitchFamily="34" charset="0"/>
                <a:ea typeface="Arial" panose="020B0604020202020204" pitchFamily="34" charset="0"/>
              </a:rPr>
              <a:t>1</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Instruktorů na přípravu: </a:t>
            </a:r>
            <a:r>
              <a:rPr lang="cs-CZ" sz="2000" dirty="0">
                <a:solidFill>
                  <a:srgbClr val="000000"/>
                </a:solidFill>
                <a:highlight>
                  <a:srgbClr val="FFFFFF"/>
                </a:highlight>
                <a:latin typeface="Arial" panose="020B0604020202020204" pitchFamily="34" charset="0"/>
                <a:ea typeface="Arial" panose="020B0604020202020204" pitchFamily="34" charset="0"/>
              </a:rPr>
              <a:t>1	</a:t>
            </a:r>
            <a:r>
              <a:rPr lang="cs-CZ" sz="2000" b="1" dirty="0">
                <a:solidFill>
                  <a:srgbClr val="2F5496"/>
                </a:solidFill>
                <a:highlight>
                  <a:srgbClr val="FFFFFF"/>
                </a:highlight>
                <a:latin typeface="Arial" panose="020B0604020202020204" pitchFamily="34" charset="0"/>
                <a:ea typeface="Arial" panose="020B0604020202020204" pitchFamily="34" charset="0"/>
              </a:rPr>
              <a:t>Počet hráčů: </a:t>
            </a:r>
            <a:r>
              <a:rPr lang="cs-CZ" sz="2000" dirty="0">
                <a:solidFill>
                  <a:srgbClr val="000000"/>
                </a:solidFill>
                <a:highlight>
                  <a:srgbClr val="FFFFFF"/>
                </a:highlight>
                <a:latin typeface="Arial" panose="020B0604020202020204" pitchFamily="34" charset="0"/>
                <a:ea typeface="Arial" panose="020B0604020202020204" pitchFamily="34" charset="0"/>
              </a:rPr>
              <a:t>4 a více</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Čas na hru: </a:t>
            </a:r>
            <a:r>
              <a:rPr lang="cs-CZ" sz="2000" dirty="0">
                <a:solidFill>
                  <a:srgbClr val="000000"/>
                </a:solidFill>
                <a:highlight>
                  <a:srgbClr val="FFFFFF"/>
                </a:highlight>
                <a:latin typeface="Arial" panose="020B0604020202020204" pitchFamily="34" charset="0"/>
                <a:ea typeface="Arial" panose="020B0604020202020204" pitchFamily="34" charset="0"/>
              </a:rPr>
              <a:t>2–6 minut	</a:t>
            </a:r>
            <a:r>
              <a:rPr lang="cs-CZ" sz="2000" b="1" dirty="0">
                <a:solidFill>
                  <a:srgbClr val="2F5496"/>
                </a:solidFill>
                <a:highlight>
                  <a:srgbClr val="FFFFFF"/>
                </a:highlight>
                <a:latin typeface="Arial" panose="020B0604020202020204" pitchFamily="34" charset="0"/>
                <a:ea typeface="Arial" panose="020B0604020202020204" pitchFamily="34" charset="0"/>
              </a:rPr>
              <a:t>Pomůcky a materiál: </a:t>
            </a:r>
            <a:r>
              <a:rPr lang="cs-CZ" sz="2000" dirty="0">
                <a:solidFill>
                  <a:srgbClr val="222222"/>
                </a:solidFill>
                <a:highlight>
                  <a:srgbClr val="FFFFFF"/>
                </a:highlight>
                <a:latin typeface="Arial" panose="020B0604020202020204" pitchFamily="34" charset="0"/>
                <a:ea typeface="Arial" panose="020B0604020202020204" pitchFamily="34" charset="0"/>
              </a:rPr>
              <a:t>kolíčky na prádlo</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b="1" dirty="0">
                <a:solidFill>
                  <a:srgbClr val="2F5496"/>
                </a:solidFill>
                <a:highlight>
                  <a:srgbClr val="FFFFFF"/>
                </a:highlight>
                <a:latin typeface="Arial" panose="020B0604020202020204" pitchFamily="34" charset="0"/>
                <a:ea typeface="Arial" panose="020B0604020202020204" pitchFamily="34" charset="0"/>
              </a:rPr>
              <a:t>Prostředí: </a:t>
            </a:r>
            <a:r>
              <a:rPr lang="cs-CZ" sz="2000" dirty="0">
                <a:solidFill>
                  <a:srgbClr val="000000"/>
                </a:solidFill>
                <a:highlight>
                  <a:srgbClr val="FFFFFF"/>
                </a:highlight>
                <a:latin typeface="Arial" panose="020B0604020202020204" pitchFamily="34" charset="0"/>
                <a:ea typeface="Arial" panose="020B0604020202020204" pitchFamily="34" charset="0"/>
              </a:rPr>
              <a:t>tělocvična, venkovní hřiště</a:t>
            </a:r>
            <a:endParaRPr lang="cs-CZ" sz="2000" dirty="0">
              <a:latin typeface="Calibri" panose="020F0502020204030204" pitchFamily="34" charset="0"/>
              <a:ea typeface="Calibri" panose="020F0502020204030204" pitchFamily="34" charset="0"/>
            </a:endParaRPr>
          </a:p>
          <a:p>
            <a:pPr marL="90170" algn="just">
              <a:lnSpc>
                <a:spcPct val="115000"/>
              </a:lnSpc>
              <a:spcAft>
                <a:spcPts val="0"/>
              </a:spcAft>
            </a:pPr>
            <a:endParaRPr lang="cs-CZ" sz="2000" b="1" dirty="0">
              <a:solidFill>
                <a:srgbClr val="000000"/>
              </a:solidFill>
              <a:highlight>
                <a:srgbClr val="FFFFFF"/>
              </a:highlight>
              <a:latin typeface="Arial" panose="020B0604020202020204" pitchFamily="34" charset="0"/>
              <a:ea typeface="Arial" panose="020B0604020202020204" pitchFamily="34" charset="0"/>
            </a:endParaRPr>
          </a:p>
          <a:p>
            <a:pPr marL="90170" algn="just">
              <a:lnSpc>
                <a:spcPct val="115000"/>
              </a:lnSpc>
              <a:spcAft>
                <a:spcPts val="0"/>
              </a:spcAft>
            </a:pPr>
            <a:r>
              <a:rPr lang="cs-CZ" sz="2000" b="1" dirty="0">
                <a:solidFill>
                  <a:srgbClr val="2F5496"/>
                </a:solidFill>
                <a:highlight>
                  <a:srgbClr val="FFFFFF"/>
                </a:highlight>
                <a:latin typeface="Arial" panose="020B0604020202020204" pitchFamily="34" charset="0"/>
                <a:ea typeface="Arial" panose="020B0604020202020204" pitchFamily="34" charset="0"/>
              </a:rPr>
              <a:t>Průběh hry (aktivity)</a:t>
            </a:r>
            <a:endParaRPr lang="cs-CZ" sz="2000" dirty="0">
              <a:latin typeface="Calibri" panose="020F0502020204030204" pitchFamily="34" charset="0"/>
              <a:ea typeface="Calibri" panose="020F0502020204030204" pitchFamily="34" charset="0"/>
            </a:endParaRPr>
          </a:p>
          <a:p>
            <a:pPr marL="90170" algn="just">
              <a:lnSpc>
                <a:spcPct val="115000"/>
              </a:lnSpc>
              <a:spcAft>
                <a:spcPts val="1000"/>
              </a:spcAft>
            </a:pPr>
            <a:r>
              <a:rPr lang="cs-CZ" sz="2000" dirty="0">
                <a:solidFill>
                  <a:srgbClr val="000000"/>
                </a:solidFill>
                <a:latin typeface="Arial" panose="020B0604020202020204" pitchFamily="34" charset="0"/>
                <a:ea typeface="Arial" panose="020B0604020202020204" pitchFamily="34" charset="0"/>
              </a:rPr>
              <a:t>Hráči vytvoří kruh (představují komáry) a doprostřed kruhu se postaví 1 hráč. Hráč uvnitř kruhu má zavázané oči, na oblečení má rozmístěné připnuté kolíčky a v ruce drží srolované noviny (představující plácačku). Po odstartování hry se komáři „slétnou“ na člověka uvnitř kruhu – tzn. snaží se hráči uvnitř kruhu odepnout co nejvíce kolíčků. Hráč uprostřed kruhu se mezitím ohání novinami a snaží se tak ubránit odepnutí svých kolíčků. Hra končí tehdy, když hráči uprostřed nezbude na oblečení žádný kolíček. Vítězem se stává ten, kdo nasbíral nejvíce kolíčků. </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1000"/>
              </a:spcAft>
            </a:pPr>
            <a:r>
              <a:rPr lang="cs-CZ" sz="2000" b="1" dirty="0">
                <a:solidFill>
                  <a:srgbClr val="2F5496"/>
                </a:solidFill>
                <a:highlight>
                  <a:srgbClr val="FFFFFF"/>
                </a:highlight>
                <a:latin typeface="Arial" panose="020B0604020202020204" pitchFamily="34" charset="0"/>
                <a:ea typeface="Arial" panose="020B0604020202020204" pitchFamily="34" charset="0"/>
              </a:rPr>
              <a:t>Modifikace hry</a:t>
            </a:r>
            <a:endParaRPr lang="cs-CZ" sz="2000" dirty="0">
              <a:latin typeface="Calibri" panose="020F0502020204030204" pitchFamily="34" charset="0"/>
              <a:ea typeface="Calibri" panose="020F0502020204030204" pitchFamily="34" charset="0"/>
            </a:endParaRPr>
          </a:p>
          <a:p>
            <a:pPr marL="342900" lvl="0" indent="-342900" algn="l">
              <a:lnSpc>
                <a:spcPct val="115000"/>
              </a:lnSpc>
              <a:buFont typeface="Arial" panose="020B0604020202020204" pitchFamily="34" charset="0"/>
              <a:buChar char="●"/>
            </a:pPr>
            <a:r>
              <a:rPr lang="cs-CZ" sz="2000" dirty="0">
                <a:solidFill>
                  <a:srgbClr val="000000"/>
                </a:solidFill>
                <a:latin typeface="Noto Sans Symbols"/>
                <a:ea typeface="Noto Sans Symbols"/>
                <a:cs typeface="Noto Sans Symbols"/>
              </a:rPr>
              <a:t>komár, který byl během odepínání kolíčku „plácnut“ musí kolíček odevzdat</a:t>
            </a:r>
            <a:endParaRPr lang="cs-CZ" sz="2000" dirty="0">
              <a:latin typeface="Noto Sans Symbols"/>
              <a:ea typeface="Noto Sans Symbols"/>
              <a:cs typeface="Noto Sans Symbols"/>
            </a:endParaRPr>
          </a:p>
          <a:p>
            <a:pPr marL="342900" lvl="0" indent="-342900" algn="l">
              <a:lnSpc>
                <a:spcPct val="115000"/>
              </a:lnSpc>
              <a:buFont typeface="Arial" panose="020B0604020202020204" pitchFamily="34" charset="0"/>
              <a:buChar char="●"/>
            </a:pPr>
            <a:r>
              <a:rPr lang="cs-CZ" sz="2000" dirty="0">
                <a:solidFill>
                  <a:srgbClr val="000000"/>
                </a:solidFill>
                <a:latin typeface="Noto Sans Symbols"/>
                <a:ea typeface="Noto Sans Symbols"/>
                <a:cs typeface="Noto Sans Symbols"/>
              </a:rPr>
              <a:t>komár, který byl „plácnut“ - vypadává</a:t>
            </a:r>
            <a:endParaRPr lang="cs-CZ" sz="2000" dirty="0">
              <a:latin typeface="Noto Sans Symbols"/>
              <a:ea typeface="Noto Sans Symbols"/>
              <a:cs typeface="Noto Sans Symbols"/>
            </a:endParaRPr>
          </a:p>
          <a:p>
            <a:pPr marL="90170" algn="just">
              <a:lnSpc>
                <a:spcPct val="115000"/>
              </a:lnSpc>
              <a:spcAft>
                <a:spcPts val="0"/>
              </a:spcAft>
            </a:pP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73681" y="722811"/>
            <a:ext cx="1227667" cy="1227667"/>
          </a:xfrm>
          <a:prstGeom prst="rect">
            <a:avLst/>
          </a:prstGeom>
        </p:spPr>
      </p:pic>
    </p:spTree>
    <p:extLst>
      <p:ext uri="{BB962C8B-B14F-4D97-AF65-F5344CB8AC3E}">
        <p14:creationId xmlns:p14="http://schemas.microsoft.com/office/powerpoint/2010/main" val="336513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algn="l"/>
            <a:r>
              <a:rPr lang="cs-CZ" sz="3600" b="1" dirty="0">
                <a:latin typeface="Times New Roman" panose="02020603050405020304" pitchFamily="18" charset="0"/>
                <a:cs typeface="Times New Roman" panose="02020603050405020304" pitchFamily="18" charset="0"/>
              </a:rPr>
              <a:t>Karta 1. 	</a:t>
            </a:r>
          </a:p>
          <a:p>
            <a:pPr algn="l"/>
            <a:r>
              <a:rPr lang="cs-CZ" sz="3600" dirty="0">
                <a:latin typeface="Times New Roman" panose="02020603050405020304" pitchFamily="18" charset="0"/>
                <a:cs typeface="Times New Roman" panose="02020603050405020304" pitchFamily="18" charset="0"/>
              </a:rPr>
              <a:t>Vybrané znaky ve znakovém jazyce</a:t>
            </a:r>
          </a:p>
        </p:txBody>
      </p:sp>
      <p:pic>
        <p:nvPicPr>
          <p:cNvPr id="4" name="Obrázek 3" descr="Obsah obrázku osoba, interiér, žena, držení&#10;&#10;Popis byl vytvořen automaticky">
            <a:extLst>
              <a:ext uri="{FF2B5EF4-FFF2-40B4-BE49-F238E27FC236}">
                <a16:creationId xmlns:a16="http://schemas.microsoft.com/office/drawing/2014/main" id="{D933B943-C5DB-4296-B7BF-9AA6514F4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195" y="2290436"/>
            <a:ext cx="1534523" cy="1534523"/>
          </a:xfrm>
          <a:prstGeom prst="rect">
            <a:avLst/>
          </a:prstGeom>
        </p:spPr>
      </p:pic>
      <p:pic>
        <p:nvPicPr>
          <p:cNvPr id="6" name="Obrázek 5" descr="Obsah obrázku osoba, interiér, žena, zuby&#10;&#10;Popis byl vytvořen automaticky">
            <a:extLst>
              <a:ext uri="{FF2B5EF4-FFF2-40B4-BE49-F238E27FC236}">
                <a16:creationId xmlns:a16="http://schemas.microsoft.com/office/drawing/2014/main" id="{A9BAF224-B7D5-4707-856D-914448604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593" y="2290436"/>
            <a:ext cx="1534523" cy="1534523"/>
          </a:xfrm>
          <a:prstGeom prst="rect">
            <a:avLst/>
          </a:prstGeom>
        </p:spPr>
      </p:pic>
      <p:pic>
        <p:nvPicPr>
          <p:cNvPr id="8" name="Obrázek 7" descr="Obsah obrázku osoba, žena, interiér, stojící&#10;&#10;Popis byl vytvořen automaticky">
            <a:extLst>
              <a:ext uri="{FF2B5EF4-FFF2-40B4-BE49-F238E27FC236}">
                <a16:creationId xmlns:a16="http://schemas.microsoft.com/office/drawing/2014/main" id="{C5F025D3-4D92-4CA3-BD3A-F8A6B7BB3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407" y="2290436"/>
            <a:ext cx="1534523" cy="1534523"/>
          </a:xfrm>
          <a:prstGeom prst="rect">
            <a:avLst/>
          </a:prstGeom>
        </p:spPr>
      </p:pic>
      <p:pic>
        <p:nvPicPr>
          <p:cNvPr id="10" name="Obrázek 9" descr="Obsah obrázku osoba, zuby, interiér, čištění&#10;&#10;Popis byl vytvořen automaticky">
            <a:extLst>
              <a:ext uri="{FF2B5EF4-FFF2-40B4-BE49-F238E27FC236}">
                <a16:creationId xmlns:a16="http://schemas.microsoft.com/office/drawing/2014/main" id="{4679B90A-B8F3-4DB7-99F2-EA449A75C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759" y="2290436"/>
            <a:ext cx="1534523" cy="1534523"/>
          </a:xfrm>
          <a:prstGeom prst="rect">
            <a:avLst/>
          </a:prstGeom>
        </p:spPr>
      </p:pic>
      <p:pic>
        <p:nvPicPr>
          <p:cNvPr id="12" name="Obrázek 11" descr="Obsah obrázku osoba, stojící, žena, zrcadlo&#10;&#10;Popis byl vytvořen automaticky">
            <a:extLst>
              <a:ext uri="{FF2B5EF4-FFF2-40B4-BE49-F238E27FC236}">
                <a16:creationId xmlns:a16="http://schemas.microsoft.com/office/drawing/2014/main" id="{EA995E48-62EA-4C32-B311-B77DC5C743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8394" y="2290436"/>
            <a:ext cx="1534523" cy="1534523"/>
          </a:xfrm>
          <a:prstGeom prst="rect">
            <a:avLst/>
          </a:prstGeom>
        </p:spPr>
      </p:pic>
      <p:sp>
        <p:nvSpPr>
          <p:cNvPr id="13" name="TextovéPole 12">
            <a:extLst>
              <a:ext uri="{FF2B5EF4-FFF2-40B4-BE49-F238E27FC236}">
                <a16:creationId xmlns:a16="http://schemas.microsoft.com/office/drawing/2014/main" id="{E1A395F6-B1BA-406D-8DA2-B65372342AC5}"/>
              </a:ext>
            </a:extLst>
          </p:cNvPr>
          <p:cNvSpPr txBox="1"/>
          <p:nvPr/>
        </p:nvSpPr>
        <p:spPr>
          <a:xfrm>
            <a:off x="754602" y="3950563"/>
            <a:ext cx="1352680" cy="369332"/>
          </a:xfrm>
          <a:prstGeom prst="rect">
            <a:avLst/>
          </a:prstGeom>
          <a:noFill/>
        </p:spPr>
        <p:txBody>
          <a:bodyPr wrap="square" rtlCol="0">
            <a:spAutoFit/>
          </a:bodyPr>
          <a:lstStyle/>
          <a:p>
            <a:r>
              <a:rPr lang="cs-CZ" dirty="0"/>
              <a:t>psycho - </a:t>
            </a:r>
          </a:p>
        </p:txBody>
      </p:sp>
      <p:sp>
        <p:nvSpPr>
          <p:cNvPr id="14" name="TextovéPole 13">
            <a:extLst>
              <a:ext uri="{FF2B5EF4-FFF2-40B4-BE49-F238E27FC236}">
                <a16:creationId xmlns:a16="http://schemas.microsoft.com/office/drawing/2014/main" id="{31EE8B9A-3569-4FE1-A935-60C2047B35CD}"/>
              </a:ext>
            </a:extLst>
          </p:cNvPr>
          <p:cNvSpPr txBox="1"/>
          <p:nvPr/>
        </p:nvSpPr>
        <p:spPr>
          <a:xfrm>
            <a:off x="2565647" y="3950563"/>
            <a:ext cx="1242873" cy="369332"/>
          </a:xfrm>
          <a:prstGeom prst="rect">
            <a:avLst/>
          </a:prstGeom>
          <a:noFill/>
        </p:spPr>
        <p:txBody>
          <a:bodyPr wrap="square" rtlCol="0">
            <a:spAutoFit/>
          </a:bodyPr>
          <a:lstStyle/>
          <a:p>
            <a:r>
              <a:rPr lang="cs-CZ" dirty="0"/>
              <a:t>- motorika</a:t>
            </a:r>
          </a:p>
        </p:txBody>
      </p:sp>
      <p:sp>
        <p:nvSpPr>
          <p:cNvPr id="16" name="TextovéPole 15">
            <a:extLst>
              <a:ext uri="{FF2B5EF4-FFF2-40B4-BE49-F238E27FC236}">
                <a16:creationId xmlns:a16="http://schemas.microsoft.com/office/drawing/2014/main" id="{09243D0B-31A6-438C-A067-20A5B8AA705F}"/>
              </a:ext>
            </a:extLst>
          </p:cNvPr>
          <p:cNvSpPr txBox="1"/>
          <p:nvPr/>
        </p:nvSpPr>
        <p:spPr>
          <a:xfrm>
            <a:off x="4651899" y="3935027"/>
            <a:ext cx="506027" cy="369332"/>
          </a:xfrm>
          <a:prstGeom prst="rect">
            <a:avLst/>
          </a:prstGeom>
          <a:noFill/>
        </p:spPr>
        <p:txBody>
          <a:bodyPr wrap="square" rtlCol="0">
            <a:spAutoFit/>
          </a:bodyPr>
          <a:lstStyle/>
          <a:p>
            <a:r>
              <a:rPr lang="cs-CZ" dirty="0"/>
              <a:t>hra</a:t>
            </a:r>
          </a:p>
        </p:txBody>
      </p:sp>
      <p:sp>
        <p:nvSpPr>
          <p:cNvPr id="18" name="TextovéPole 17">
            <a:extLst>
              <a:ext uri="{FF2B5EF4-FFF2-40B4-BE49-F238E27FC236}">
                <a16:creationId xmlns:a16="http://schemas.microsoft.com/office/drawing/2014/main" id="{4C294C20-F2A2-402C-917D-10D7329BB91B}"/>
              </a:ext>
            </a:extLst>
          </p:cNvPr>
          <p:cNvSpPr txBox="1"/>
          <p:nvPr/>
        </p:nvSpPr>
        <p:spPr>
          <a:xfrm>
            <a:off x="6338656" y="3935027"/>
            <a:ext cx="985422" cy="369332"/>
          </a:xfrm>
          <a:prstGeom prst="rect">
            <a:avLst/>
          </a:prstGeom>
          <a:noFill/>
        </p:spPr>
        <p:txBody>
          <a:bodyPr wrap="square" rtlCol="0">
            <a:spAutoFit/>
          </a:bodyPr>
          <a:lstStyle/>
          <a:p>
            <a:r>
              <a:rPr lang="cs-CZ" dirty="0"/>
              <a:t>důvěra</a:t>
            </a:r>
          </a:p>
        </p:txBody>
      </p:sp>
      <p:sp>
        <p:nvSpPr>
          <p:cNvPr id="20" name="TextovéPole 19">
            <a:extLst>
              <a:ext uri="{FF2B5EF4-FFF2-40B4-BE49-F238E27FC236}">
                <a16:creationId xmlns:a16="http://schemas.microsoft.com/office/drawing/2014/main" id="{14C056A6-31CC-42B5-9875-31A2AA7C21D6}"/>
              </a:ext>
            </a:extLst>
          </p:cNvPr>
          <p:cNvSpPr txBox="1"/>
          <p:nvPr/>
        </p:nvSpPr>
        <p:spPr>
          <a:xfrm>
            <a:off x="7981025" y="3859153"/>
            <a:ext cx="1305018" cy="369332"/>
          </a:xfrm>
          <a:prstGeom prst="rect">
            <a:avLst/>
          </a:prstGeom>
          <a:noFill/>
        </p:spPr>
        <p:txBody>
          <a:bodyPr wrap="square" rtlCol="0">
            <a:spAutoFit/>
          </a:bodyPr>
          <a:lstStyle/>
          <a:p>
            <a:r>
              <a:rPr lang="cs-CZ" dirty="0"/>
              <a:t>pomůcky</a:t>
            </a:r>
          </a:p>
        </p:txBody>
      </p:sp>
    </p:spTree>
    <p:extLst>
      <p:ext uri="{BB962C8B-B14F-4D97-AF65-F5344CB8AC3E}">
        <p14:creationId xmlns:p14="http://schemas.microsoft.com/office/powerpoint/2010/main" val="3436176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marL="90170" algn="just">
              <a:lnSpc>
                <a:spcPct val="115000"/>
              </a:lnSpc>
              <a:spcBef>
                <a:spcPts val="600"/>
              </a:spcBef>
              <a:spcAft>
                <a:spcPts val="200"/>
              </a:spcAft>
            </a:pPr>
            <a:r>
              <a:rPr lang="cs-CZ" sz="3600" b="1" dirty="0">
                <a:latin typeface="Times New Roman" panose="02020603050405020304" pitchFamily="18" charset="0"/>
                <a:ea typeface="Calibri" panose="020F0502020204030204" pitchFamily="34" charset="0"/>
                <a:cs typeface="Times New Roman" panose="02020603050405020304" pitchFamily="18" charset="0"/>
              </a:rPr>
              <a:t>Karta 10. </a:t>
            </a:r>
          </a:p>
          <a:p>
            <a:pPr marL="90170" algn="just">
              <a:lnSpc>
                <a:spcPct val="115000"/>
              </a:lnSpc>
              <a:spcBef>
                <a:spcPts val="600"/>
              </a:spcBef>
              <a:spcAft>
                <a:spcPts val="200"/>
              </a:spcAft>
            </a:pPr>
            <a:r>
              <a:rPr lang="cs-CZ" sz="3600" dirty="0">
                <a:latin typeface="Times New Roman" panose="02020603050405020304" pitchFamily="18" charset="0"/>
                <a:cs typeface="Times New Roman" panose="02020603050405020304" pitchFamily="18" charset="0"/>
              </a:rPr>
              <a:t>Další využitelné netradiční pomůcky v oblasti psychomotorických aktivit</a:t>
            </a:r>
          </a:p>
          <a:p>
            <a:pPr marL="90170" algn="just">
              <a:lnSpc>
                <a:spcPct val="115000"/>
              </a:lnSpc>
              <a:spcBef>
                <a:spcPts val="600"/>
              </a:spcBef>
              <a:spcAft>
                <a:spcPts val="200"/>
              </a:spcAft>
            </a:pPr>
            <a:endParaRPr lang="cs-CZ" sz="1800" dirty="0">
              <a:latin typeface="Times New Roman" panose="02020603050405020304" pitchFamily="18" charset="0"/>
              <a:cs typeface="Times New Roman" panose="02020603050405020304" pitchFamily="18" charset="0"/>
            </a:endParaRPr>
          </a:p>
          <a:p>
            <a:pPr marL="90170" algn="just">
              <a:lnSpc>
                <a:spcPct val="115000"/>
              </a:lnSpc>
              <a:spcBef>
                <a:spcPts val="600"/>
              </a:spcBef>
              <a:spcAft>
                <a:spcPts val="200"/>
              </a:spcAft>
            </a:pPr>
            <a:r>
              <a:rPr lang="cs-CZ" sz="1800" dirty="0">
                <a:latin typeface="Times New Roman" panose="02020603050405020304" pitchFamily="18" charset="0"/>
                <a:cs typeface="Times New Roman" panose="02020603050405020304" pitchFamily="18" charset="0"/>
              </a:rPr>
              <a:t>Jako další netradiční pomůcky můžeme využít například: plato od vajíček, špejle, šroubky a matičky, role od toaletního papíru, magnety, pírka, provázky, šátky, plastové láhve, PET víčka, kaštany, šišky, listy ze stromů, drátěnky, houbičky, a mnoho dalšího.</a:t>
            </a:r>
          </a:p>
          <a:p>
            <a:pPr marL="90170" algn="just">
              <a:lnSpc>
                <a:spcPct val="115000"/>
              </a:lnSpc>
              <a:spcBef>
                <a:spcPts val="600"/>
              </a:spcBef>
              <a:spcAft>
                <a:spcPts val="200"/>
              </a:spcAft>
            </a:pPr>
            <a:endParaRPr lang="cs-CZ" sz="3600" dirty="0">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15000"/>
              </a:lnSpc>
              <a:spcBef>
                <a:spcPts val="600"/>
              </a:spcBef>
              <a:spcAft>
                <a:spcPts val="200"/>
              </a:spcAft>
            </a:pPr>
            <a:endParaRPr lang="cs-CZ" sz="2000" i="1" dirty="0"/>
          </a:p>
          <a:p>
            <a:pPr marL="90170" algn="just">
              <a:lnSpc>
                <a:spcPct val="115000"/>
              </a:lnSpc>
              <a:spcBef>
                <a:spcPts val="600"/>
              </a:spcBef>
              <a:spcAft>
                <a:spcPts val="200"/>
              </a:spcAft>
            </a:pPr>
            <a:endParaRPr lang="cs-CZ" sz="2000" i="1" dirty="0"/>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98429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marL="90170" algn="just">
              <a:lnSpc>
                <a:spcPct val="115000"/>
              </a:lnSpc>
              <a:spcBef>
                <a:spcPts val="600"/>
              </a:spcBef>
              <a:spcAft>
                <a:spcPts val="200"/>
              </a:spcAft>
            </a:pPr>
            <a:r>
              <a:rPr lang="cs-CZ" sz="3600" b="1" dirty="0">
                <a:latin typeface="Times New Roman" panose="02020603050405020304" pitchFamily="18" charset="0"/>
                <a:ea typeface="Calibri" panose="020F0502020204030204" pitchFamily="34" charset="0"/>
                <a:cs typeface="Times New Roman" panose="02020603050405020304" pitchFamily="18" charset="0"/>
              </a:rPr>
              <a:t>Karta 11. </a:t>
            </a:r>
          </a:p>
          <a:p>
            <a:pPr marL="90170" algn="just">
              <a:lnSpc>
                <a:spcPct val="115000"/>
              </a:lnSpc>
              <a:spcBef>
                <a:spcPts val="600"/>
              </a:spcBef>
              <a:spcAft>
                <a:spcPts val="200"/>
              </a:spcAft>
            </a:pPr>
            <a:r>
              <a:rPr lang="cs-CZ" sz="3600" dirty="0">
                <a:latin typeface="Times New Roman" panose="02020603050405020304" pitchFamily="18" charset="0"/>
                <a:ea typeface="Calibri" panose="020F0502020204030204" pitchFamily="34" charset="0"/>
                <a:cs typeface="Times New Roman" panose="02020603050405020304" pitchFamily="18" charset="0"/>
              </a:rPr>
              <a:t>Zajímavé odkazy k tématu</a:t>
            </a: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dirty="0">
                <a:latin typeface="Calibri" panose="020F0502020204030204" pitchFamily="34" charset="0"/>
                <a:ea typeface="Calibri" panose="020F0502020204030204" pitchFamily="34" charset="0"/>
                <a:hlinkClick r:id="rId3"/>
              </a:rPr>
              <a:t>https://psychomot.cz/teorie/psychomotorika/</a:t>
            </a: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dirty="0">
                <a:latin typeface="Calibri" panose="020F0502020204030204" pitchFamily="34" charset="0"/>
                <a:ea typeface="Calibri" panose="020F0502020204030204" pitchFamily="34" charset="0"/>
                <a:hlinkClick r:id="rId3"/>
              </a:rPr>
              <a:t>https:// </a:t>
            </a:r>
            <a:r>
              <a:rPr lang="cs-CZ" sz="2000" i="1" dirty="0">
                <a:hlinkClick r:id="rId4"/>
              </a:rPr>
              <a:t>projekty.ujep.cz › </a:t>
            </a:r>
            <a:r>
              <a:rPr lang="cs-CZ" sz="2000" i="1" dirty="0" err="1">
                <a:hlinkClick r:id="rId4"/>
              </a:rPr>
              <a:t>Psychomotoricke_aktivity_pro_rozvoj_ditete_MS</a:t>
            </a:r>
            <a:endParaRPr lang="cs-CZ" sz="2000" i="1" dirty="0"/>
          </a:p>
          <a:p>
            <a:pPr marL="90170" algn="just">
              <a:lnSpc>
                <a:spcPct val="115000"/>
              </a:lnSpc>
              <a:spcBef>
                <a:spcPts val="600"/>
              </a:spcBef>
              <a:spcAft>
                <a:spcPts val="200"/>
              </a:spcAft>
            </a:pPr>
            <a:r>
              <a:rPr lang="cs-CZ" sz="2000" i="1" dirty="0">
                <a:hlinkClick r:id="rId5"/>
              </a:rPr>
              <a:t>https://clanky.rvp.cz/clanek/k/z/20169/PSYCHOMOTORICKA-CVICENI-PRO-ZAKY-S-ADHD---DEFINICE-A-VYMEZENI-PSYCHOMOTORIKY.html/</a:t>
            </a:r>
            <a:endParaRPr lang="cs-CZ" sz="2000" i="1" dirty="0"/>
          </a:p>
          <a:p>
            <a:pPr marL="90170" algn="just">
              <a:lnSpc>
                <a:spcPct val="115000"/>
              </a:lnSpc>
              <a:spcBef>
                <a:spcPts val="600"/>
              </a:spcBef>
              <a:spcAft>
                <a:spcPts val="200"/>
              </a:spcAft>
            </a:pPr>
            <a:endParaRPr lang="cs-CZ" sz="2000" i="1" dirty="0"/>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90413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lnSpcReduction="10000"/>
          </a:bodyPr>
          <a:lstStyle/>
          <a:p>
            <a:pPr marL="90170" algn="just">
              <a:lnSpc>
                <a:spcPct val="115000"/>
              </a:lnSpc>
              <a:spcBef>
                <a:spcPts val="600"/>
              </a:spcBef>
              <a:spcAft>
                <a:spcPts val="200"/>
              </a:spcAft>
            </a:pPr>
            <a:r>
              <a:rPr lang="cs-CZ" sz="3600" b="1" dirty="0">
                <a:latin typeface="Times New Roman" panose="02020603050405020304" pitchFamily="18" charset="0"/>
                <a:cs typeface="Times New Roman" panose="02020603050405020304" pitchFamily="18" charset="0"/>
              </a:rPr>
              <a:t>Karta 12.</a:t>
            </a:r>
          </a:p>
          <a:p>
            <a:pPr marL="90170" algn="just">
              <a:lnSpc>
                <a:spcPct val="115000"/>
              </a:lnSpc>
              <a:spcBef>
                <a:spcPts val="600"/>
              </a:spcBef>
              <a:spcAft>
                <a:spcPts val="200"/>
              </a:spcAft>
            </a:pPr>
            <a:r>
              <a:rPr lang="cs-CZ" sz="3600" dirty="0">
                <a:latin typeface="Times New Roman" panose="02020603050405020304" pitchFamily="18" charset="0"/>
                <a:ea typeface="Calibri" panose="020F0502020204030204" pitchFamily="34" charset="0"/>
                <a:cs typeface="Times New Roman" panose="02020603050405020304" pitchFamily="18" charset="0"/>
              </a:rPr>
              <a:t>Doporučená a čerpaná literatura k tématu</a:t>
            </a: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a:p>
            <a:pPr marL="90170" algn="just">
              <a:lnSpc>
                <a:spcPct val="115000"/>
              </a:lnSpc>
              <a:spcBef>
                <a:spcPts val="600"/>
              </a:spcBef>
              <a:spcAft>
                <a:spcPts val="200"/>
              </a:spcAft>
            </a:pPr>
            <a:r>
              <a:rPr lang="cs-CZ" sz="2000" dirty="0" err="1">
                <a:latin typeface="Calibri" panose="020F0502020204030204" pitchFamily="34" charset="0"/>
                <a:ea typeface="Calibri" panose="020F0502020204030204" pitchFamily="34" charset="0"/>
              </a:rPr>
              <a:t>Adamírová</a:t>
            </a:r>
            <a:r>
              <a:rPr lang="cs-CZ" sz="2000" dirty="0">
                <a:latin typeface="Calibri" panose="020F0502020204030204" pitchFamily="34" charset="0"/>
                <a:ea typeface="Calibri" panose="020F0502020204030204" pitchFamily="34" charset="0"/>
              </a:rPr>
              <a:t>, J. (2006). Hravá a zábavná výchova pohybem. Základy psychomotoriky. Praha: ČASPV.</a:t>
            </a:r>
          </a:p>
          <a:p>
            <a:pPr marL="90170" algn="just">
              <a:lnSpc>
                <a:spcPct val="115000"/>
              </a:lnSpc>
              <a:spcBef>
                <a:spcPts val="600"/>
              </a:spcBef>
              <a:spcAft>
                <a:spcPts val="200"/>
              </a:spcAft>
            </a:pPr>
            <a:r>
              <a:rPr lang="cs-CZ" sz="2000" dirty="0" err="1">
                <a:latin typeface="Calibri" panose="020F0502020204030204" pitchFamily="34" charset="0"/>
                <a:ea typeface="Calibri" panose="020F0502020204030204" pitchFamily="34" charset="0"/>
              </a:rPr>
              <a:t>Blahutková</a:t>
            </a:r>
            <a:r>
              <a:rPr lang="cs-CZ" sz="2000" dirty="0">
                <a:latin typeface="Calibri" panose="020F0502020204030204" pitchFamily="34" charset="0"/>
                <a:ea typeface="Calibri" panose="020F0502020204030204" pitchFamily="34" charset="0"/>
              </a:rPr>
              <a:t>, M. (2007). Psychomotorika. Brno: CDVU MU.</a:t>
            </a:r>
          </a:p>
          <a:p>
            <a:pPr marL="90170" algn="just">
              <a:lnSpc>
                <a:spcPct val="115000"/>
              </a:lnSpc>
              <a:spcBef>
                <a:spcPts val="600"/>
              </a:spcBef>
              <a:spcAft>
                <a:spcPts val="200"/>
              </a:spcAft>
            </a:pPr>
            <a:r>
              <a:rPr lang="cs-CZ" sz="2000" dirty="0" err="1">
                <a:latin typeface="Calibri" panose="020F0502020204030204" pitchFamily="34" charset="0"/>
                <a:ea typeface="Calibri" panose="020F0502020204030204" pitchFamily="34" charset="0"/>
              </a:rPr>
              <a:t>Blahutková</a:t>
            </a:r>
            <a:r>
              <a:rPr lang="cs-CZ" sz="2000" dirty="0">
                <a:latin typeface="Calibri" panose="020F0502020204030204" pitchFamily="34" charset="0"/>
                <a:ea typeface="Calibri" panose="020F0502020204030204" pitchFamily="34" charset="0"/>
              </a:rPr>
              <a:t>, M., &amp; Koubová, J. (1995). Psychomotorika aneb prožitek z pohybu. Brno: CDVU MU Brno.</a:t>
            </a:r>
          </a:p>
          <a:p>
            <a:pPr marL="90170" algn="just">
              <a:lnSpc>
                <a:spcPct val="115000"/>
              </a:lnSpc>
              <a:spcBef>
                <a:spcPts val="600"/>
              </a:spcBef>
              <a:spcAft>
                <a:spcPts val="200"/>
              </a:spcAft>
            </a:pPr>
            <a:r>
              <a:rPr lang="cs-CZ" sz="2000" dirty="0" err="1">
                <a:latin typeface="Calibri" panose="020F0502020204030204" pitchFamily="34" charset="0"/>
                <a:ea typeface="Calibri" panose="020F0502020204030204" pitchFamily="34" charset="0"/>
              </a:rPr>
              <a:t>Szábová</a:t>
            </a:r>
            <a:r>
              <a:rPr lang="cs-CZ" sz="2000" dirty="0">
                <a:latin typeface="Calibri" panose="020F0502020204030204" pitchFamily="34" charset="0"/>
                <a:ea typeface="Calibri" panose="020F0502020204030204" pitchFamily="34" charset="0"/>
              </a:rPr>
              <a:t>, M., &amp; </a:t>
            </a:r>
            <a:r>
              <a:rPr lang="cs-CZ" sz="2000" dirty="0" err="1">
                <a:latin typeface="Calibri" panose="020F0502020204030204" pitchFamily="34" charset="0"/>
                <a:ea typeface="Calibri" panose="020F0502020204030204" pitchFamily="34" charset="0"/>
              </a:rPr>
              <a:t>Sližík</a:t>
            </a:r>
            <a:r>
              <a:rPr lang="cs-CZ" sz="2000" dirty="0">
                <a:latin typeface="Calibri" panose="020F0502020204030204" pitchFamily="34" charset="0"/>
                <a:ea typeface="Calibri" panose="020F0502020204030204" pitchFamily="34" charset="0"/>
              </a:rPr>
              <a:t>, M. (1999). Cvičení pro rozvoj psychomotoriky: stimulační hry pro děti od 3 do 10 let. Praha: Portál.</a:t>
            </a:r>
          </a:p>
          <a:p>
            <a:pPr marL="90170" algn="just">
              <a:lnSpc>
                <a:spcPct val="115000"/>
              </a:lnSpc>
              <a:spcBef>
                <a:spcPts val="600"/>
              </a:spcBef>
              <a:spcAft>
                <a:spcPts val="200"/>
              </a:spcAft>
            </a:pPr>
            <a:r>
              <a:rPr lang="cs-CZ" sz="2000" dirty="0">
                <a:latin typeface="Calibri" panose="020F0502020204030204" pitchFamily="34" charset="0"/>
                <a:ea typeface="Calibri" panose="020F0502020204030204" pitchFamily="34" charset="0"/>
              </a:rPr>
              <a:t>Trávníková, D. (2014). Psychomotorické aktivity. In T. Vyhlídal, O. </a:t>
            </a:r>
            <a:r>
              <a:rPr lang="cs-CZ" sz="2000" dirty="0" err="1">
                <a:latin typeface="Calibri" panose="020F0502020204030204" pitchFamily="34" charset="0"/>
                <a:ea typeface="Calibri" panose="020F0502020204030204" pitchFamily="34" charset="0"/>
              </a:rPr>
              <a:t>Ješina</a:t>
            </a:r>
            <a:r>
              <a:rPr lang="cs-CZ" sz="2000" dirty="0">
                <a:latin typeface="Calibri" panose="020F0502020204030204" pitchFamily="34" charset="0"/>
                <a:ea typeface="Calibri" panose="020F0502020204030204" pitchFamily="34" charset="0"/>
              </a:rPr>
              <a:t>, et al. Pohybové aktivity v dětské onkologii. Olomouc: </a:t>
            </a:r>
            <a:r>
              <a:rPr lang="cs-CZ" sz="2000" dirty="0" err="1">
                <a:latin typeface="Calibri" panose="020F0502020204030204" pitchFamily="34" charset="0"/>
                <a:ea typeface="Calibri" panose="020F0502020204030204" pitchFamily="34" charset="0"/>
              </a:rPr>
              <a:t>Powerprint</a:t>
            </a:r>
            <a:r>
              <a:rPr lang="cs-CZ" sz="2000" dirty="0">
                <a:latin typeface="Calibri" panose="020F0502020204030204" pitchFamily="34" charset="0"/>
                <a:ea typeface="Calibri" panose="020F0502020204030204" pitchFamily="34" charset="0"/>
              </a:rPr>
              <a:t>.</a:t>
            </a:r>
          </a:p>
          <a:p>
            <a:pPr marL="90170" algn="just">
              <a:lnSpc>
                <a:spcPct val="115000"/>
              </a:lnSpc>
              <a:spcBef>
                <a:spcPts val="600"/>
              </a:spcBef>
              <a:spcAft>
                <a:spcPts val="200"/>
              </a:spcAft>
            </a:pPr>
            <a:endParaRPr lang="cs-CZ" sz="2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76136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algn="l"/>
            <a:r>
              <a:rPr lang="cs-CZ" sz="3600" b="1" dirty="0">
                <a:latin typeface="Times New Roman" panose="02020603050405020304" pitchFamily="18" charset="0"/>
                <a:cs typeface="Times New Roman" panose="02020603050405020304" pitchFamily="18" charset="0"/>
              </a:rPr>
              <a:t>Karta 2.</a:t>
            </a:r>
            <a:r>
              <a:rPr lang="cs-CZ" sz="3600" dirty="0">
                <a:latin typeface="Times New Roman" panose="02020603050405020304" pitchFamily="18" charset="0"/>
                <a:cs typeface="Times New Roman" panose="02020603050405020304" pitchFamily="18" charset="0"/>
              </a:rPr>
              <a:t>		</a:t>
            </a:r>
          </a:p>
          <a:p>
            <a:pPr algn="l"/>
            <a:r>
              <a:rPr lang="cs-CZ" sz="3600" dirty="0">
                <a:latin typeface="Times New Roman" panose="02020603050405020304" pitchFamily="18" charset="0"/>
                <a:cs typeface="Times New Roman" panose="02020603050405020304" pitchFamily="18" charset="0"/>
              </a:rPr>
              <a:t>Psychomotorika</a:t>
            </a:r>
          </a:p>
          <a:p>
            <a:pPr algn="just"/>
            <a:endParaRPr lang="cs-CZ" sz="2000" dirty="0">
              <a:latin typeface="Times New Roman" panose="02020603050405020304" pitchFamily="18" charset="0"/>
              <a:cs typeface="Times New Roman" panose="02020603050405020304" pitchFamily="18" charset="0"/>
            </a:endParaRPr>
          </a:p>
          <a:p>
            <a:pPr algn="just"/>
            <a:r>
              <a:rPr lang="cs-CZ" sz="2000" dirty="0">
                <a:latin typeface="Times New Roman" panose="02020603050405020304" pitchFamily="18" charset="0"/>
                <a:cs typeface="Times New Roman" panose="02020603050405020304" pitchFamily="18" charset="0"/>
              </a:rPr>
              <a:t>Psychomotorika představuje ucelený pohybový program, který je postavený na těsném spojení pohybu, prožitku a percepce.  Lze ji tedy chápat jako výchovu pohybem, kde jde o spontánní prožívání radosti z pohybu. Psychomotoriku lze provádět velmi hravě, zábavně, nápaditě a promyšleně s využitím různých známých i velmi netradičních pomůcek (například kelímky od jogurtů, noviny, kolíčky na prádlo, nafukovací balonky, provázky, deky, plata od vajíček, různé míčky </a:t>
            </a:r>
            <a:r>
              <a:rPr lang="cs-CZ" sz="2000" dirty="0" err="1">
                <a:latin typeface="Times New Roman" panose="02020603050405020304" pitchFamily="18" charset="0"/>
                <a:cs typeface="Times New Roman" panose="02020603050405020304" pitchFamily="18" charset="0"/>
              </a:rPr>
              <a:t>atd</a:t>
            </a:r>
            <a:r>
              <a:rPr lang="cs-CZ" sz="2000" dirty="0">
                <a:latin typeface="Times New Roman" panose="02020603050405020304" pitchFamily="18" charset="0"/>
                <a:cs typeface="Times New Roman" panose="02020603050405020304" pitchFamily="18" charset="0"/>
              </a:rPr>
              <a:t>…). </a:t>
            </a:r>
          </a:p>
          <a:p>
            <a:pPr algn="just"/>
            <a:r>
              <a:rPr lang="cs-CZ" sz="2000" dirty="0">
                <a:latin typeface="Times New Roman" panose="02020603050405020304" pitchFamily="18" charset="0"/>
                <a:cs typeface="Times New Roman" panose="02020603050405020304" pitchFamily="18" charset="0"/>
              </a:rPr>
              <a:t>Psychomotorické hry jsou charakteristickým prvkem psychomotoriky a obsahují zábavnou a hravou formou možnosti nácviku pohybu. Využívají se nejen u dětí, ale i u dospělých a seniorů. Velkou výhodou je snadná modifikace pro osoby se speciálními potřebami. </a:t>
            </a:r>
          </a:p>
        </p:txBody>
      </p:sp>
    </p:spTree>
    <p:extLst>
      <p:ext uri="{BB962C8B-B14F-4D97-AF65-F5344CB8AC3E}">
        <p14:creationId xmlns:p14="http://schemas.microsoft.com/office/powerpoint/2010/main" val="278411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r>
              <a:rPr lang="cs-CZ" sz="2000" b="1" dirty="0">
                <a:latin typeface="Times New Roman" panose="02020603050405020304" pitchFamily="18" charset="0"/>
                <a:cs typeface="Times New Roman" panose="02020603050405020304" pitchFamily="18" charset="0"/>
              </a:rPr>
              <a:t>Dílčí oblasti psychomotoriky </a:t>
            </a:r>
          </a:p>
          <a:p>
            <a:pPr algn="l"/>
            <a:r>
              <a:rPr lang="cs-CZ" sz="2000" dirty="0">
                <a:latin typeface="Times New Roman" panose="02020603050405020304" pitchFamily="18" charset="0"/>
                <a:cs typeface="Times New Roman" panose="02020603050405020304" pitchFamily="18" charset="0"/>
              </a:rPr>
              <a:t>1.	</a:t>
            </a:r>
            <a:r>
              <a:rPr lang="cs-CZ" sz="1800" dirty="0" err="1">
                <a:latin typeface="Times New Roman" panose="02020603050405020304" pitchFamily="18" charset="0"/>
                <a:cs typeface="Times New Roman" panose="02020603050405020304" pitchFamily="18" charset="0"/>
              </a:rPr>
              <a:t>Neuromotorika</a:t>
            </a:r>
            <a:endParaRPr lang="cs-CZ" sz="1800" dirty="0">
              <a:latin typeface="Times New Roman" panose="02020603050405020304" pitchFamily="18" charset="0"/>
              <a:cs typeface="Times New Roman" panose="02020603050405020304" pitchFamily="18" charset="0"/>
            </a:endParaRPr>
          </a:p>
          <a:p>
            <a:pPr algn="l"/>
            <a:r>
              <a:rPr lang="cs-CZ" sz="1800" dirty="0">
                <a:latin typeface="Times New Roman" panose="02020603050405020304" pitchFamily="18" charset="0"/>
                <a:cs typeface="Times New Roman" panose="02020603050405020304" pitchFamily="18" charset="0"/>
              </a:rPr>
              <a:t>2.	</a:t>
            </a:r>
            <a:r>
              <a:rPr lang="cs-CZ" sz="1800" dirty="0" err="1">
                <a:latin typeface="Times New Roman" panose="02020603050405020304" pitchFamily="18" charset="0"/>
                <a:cs typeface="Times New Roman" panose="02020603050405020304" pitchFamily="18" charset="0"/>
              </a:rPr>
              <a:t>Senzomotorika</a:t>
            </a:r>
            <a:endParaRPr lang="cs-CZ" sz="1800" dirty="0">
              <a:latin typeface="Times New Roman" panose="02020603050405020304" pitchFamily="18" charset="0"/>
              <a:cs typeface="Times New Roman" panose="02020603050405020304" pitchFamily="18" charset="0"/>
            </a:endParaRPr>
          </a:p>
          <a:p>
            <a:pPr algn="l"/>
            <a:r>
              <a:rPr lang="cs-CZ" sz="1800" dirty="0">
                <a:latin typeface="Times New Roman" panose="02020603050405020304" pitchFamily="18" charset="0"/>
                <a:cs typeface="Times New Roman" panose="02020603050405020304" pitchFamily="18" charset="0"/>
              </a:rPr>
              <a:t>3.	</a:t>
            </a:r>
            <a:r>
              <a:rPr lang="cs-CZ" sz="1800" dirty="0" err="1">
                <a:latin typeface="Times New Roman" panose="02020603050405020304" pitchFamily="18" charset="0"/>
                <a:cs typeface="Times New Roman" panose="02020603050405020304" pitchFamily="18" charset="0"/>
              </a:rPr>
              <a:t>Sociomotorika</a:t>
            </a:r>
            <a:endParaRPr lang="cs-CZ" sz="1800" dirty="0">
              <a:latin typeface="Times New Roman" panose="02020603050405020304" pitchFamily="18" charset="0"/>
              <a:cs typeface="Times New Roman" panose="02020603050405020304" pitchFamily="18" charset="0"/>
            </a:endParaRPr>
          </a:p>
          <a:p>
            <a:pPr algn="l"/>
            <a:endParaRPr lang="cs-CZ" sz="1800" dirty="0">
              <a:latin typeface="Times New Roman" panose="02020603050405020304" pitchFamily="18" charset="0"/>
              <a:cs typeface="Times New Roman" panose="02020603050405020304" pitchFamily="18" charset="0"/>
            </a:endParaRPr>
          </a:p>
          <a:p>
            <a:pPr algn="just"/>
            <a:r>
              <a:rPr lang="cs-CZ" sz="1800" dirty="0" err="1">
                <a:latin typeface="Times New Roman" panose="02020603050405020304" pitchFamily="18" charset="0"/>
                <a:cs typeface="Times New Roman" panose="02020603050405020304" pitchFamily="18" charset="0"/>
              </a:rPr>
              <a:t>Neuromotorika</a:t>
            </a:r>
            <a:r>
              <a:rPr lang="cs-CZ" sz="1800" dirty="0">
                <a:latin typeface="Times New Roman" panose="02020603050405020304" pitchFamily="18" charset="0"/>
                <a:cs typeface="Times New Roman" panose="02020603050405020304" pitchFamily="18" charset="0"/>
              </a:rPr>
              <a:t> zahrnuje oblast jemné a hrubé motoriky, orientace v prostoru, rovnováhu, koordinace pohybů a schéma těla. </a:t>
            </a:r>
            <a:r>
              <a:rPr lang="cs-CZ" sz="1800" dirty="0" err="1">
                <a:latin typeface="Times New Roman" panose="02020603050405020304" pitchFamily="18" charset="0"/>
                <a:cs typeface="Times New Roman" panose="02020603050405020304" pitchFamily="18" charset="0"/>
              </a:rPr>
              <a:t>Neuromotorika</a:t>
            </a:r>
            <a:r>
              <a:rPr lang="cs-CZ" sz="1800" dirty="0">
                <a:latin typeface="Times New Roman" panose="02020603050405020304" pitchFamily="18" charset="0"/>
                <a:cs typeface="Times New Roman" panose="02020603050405020304" pitchFamily="18" charset="0"/>
              </a:rPr>
              <a:t> obsahuje také pohybové aktivity podmíněné či nepodmíněné, volní i mimovolní, reflexní a to bez ohledu na druh podnětu, který ji vyvolá.</a:t>
            </a:r>
          </a:p>
          <a:p>
            <a:pPr algn="just"/>
            <a:r>
              <a:rPr lang="cs-CZ" sz="1800" dirty="0">
                <a:latin typeface="Times New Roman" panose="02020603050405020304" pitchFamily="18" charset="0"/>
                <a:cs typeface="Times New Roman" panose="02020603050405020304" pitchFamily="18" charset="0"/>
              </a:rPr>
              <a:t>V </a:t>
            </a:r>
            <a:r>
              <a:rPr lang="cs-CZ" sz="1800" dirty="0" err="1">
                <a:latin typeface="Times New Roman" panose="02020603050405020304" pitchFamily="18" charset="0"/>
                <a:cs typeface="Times New Roman" panose="02020603050405020304" pitchFamily="18" charset="0"/>
              </a:rPr>
              <a:t>senzomotorice</a:t>
            </a:r>
            <a:r>
              <a:rPr lang="cs-CZ" sz="1800" dirty="0">
                <a:latin typeface="Times New Roman" panose="02020603050405020304" pitchFamily="18" charset="0"/>
                <a:cs typeface="Times New Roman" panose="02020603050405020304" pitchFamily="18" charset="0"/>
              </a:rPr>
              <a:t> se řeší motorická akce nebo reakce na jednotlivé podněty (sluchové, zrakové, hmatové, čichové, chuťové a další…) Psychomotorické hry zaměřené na motorické akce nebo reakce jedince realizované například bez zrakové či sluchové kontroly jsou zejména u dětí velmi oblíbené. </a:t>
            </a:r>
          </a:p>
          <a:p>
            <a:pPr algn="just"/>
            <a:r>
              <a:rPr lang="cs-CZ" sz="1800" dirty="0" err="1">
                <a:latin typeface="Times New Roman" panose="02020603050405020304" pitchFamily="18" charset="0"/>
                <a:cs typeface="Times New Roman" panose="02020603050405020304" pitchFamily="18" charset="0"/>
              </a:rPr>
              <a:t>Sociomotorika</a:t>
            </a:r>
            <a:r>
              <a:rPr lang="cs-CZ" sz="1800" dirty="0">
                <a:latin typeface="Times New Roman" panose="02020603050405020304" pitchFamily="18" charset="0"/>
                <a:cs typeface="Times New Roman" panose="02020603050405020304" pitchFamily="18" charset="0"/>
              </a:rPr>
              <a:t> označuje pohyb, chování, jednání ve společnosti ⎯ škole, rodině, zaměstnání. V psychomotorických hrách se využívá působení jedince či skupiny</a:t>
            </a:r>
            <a:r>
              <a:rPr lang="cs-CZ" sz="1800" dirty="0"/>
              <a:t>. </a:t>
            </a:r>
          </a:p>
        </p:txBody>
      </p:sp>
    </p:spTree>
    <p:extLst>
      <p:ext uri="{BB962C8B-B14F-4D97-AF65-F5344CB8AC3E}">
        <p14:creationId xmlns:p14="http://schemas.microsoft.com/office/powerpoint/2010/main" val="3499575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r>
              <a:rPr lang="cs-CZ" sz="2000" b="1" dirty="0">
                <a:solidFill>
                  <a:srgbClr val="000000"/>
                </a:solidFill>
                <a:latin typeface="Times New Roman" panose="02020603050405020304" pitchFamily="18" charset="0"/>
                <a:ea typeface="Times New Roman" panose="02020603050405020304" pitchFamily="18" charset="0"/>
              </a:rPr>
              <a:t>Obecné zásady psychomotorických her</a:t>
            </a:r>
            <a:endParaRPr lang="cs-CZ" sz="2000" dirty="0">
              <a:latin typeface="Calibri" panose="020F0502020204030204" pitchFamily="34" charset="0"/>
              <a:ea typeface="Calibri" panose="020F0502020204030204" pitchFamily="34" charset="0"/>
            </a:endParaRPr>
          </a:p>
          <a:p>
            <a:pPr marL="90170" algn="l">
              <a:lnSpc>
                <a:spcPct val="115000"/>
              </a:lnSpc>
              <a:spcAft>
                <a:spcPts val="1000"/>
              </a:spcAft>
            </a:pPr>
            <a:r>
              <a:rPr lang="cs-CZ" sz="1800" dirty="0">
                <a:solidFill>
                  <a:srgbClr val="000000"/>
                </a:solidFill>
                <a:latin typeface="Times New Roman" panose="02020603050405020304" pitchFamily="18" charset="0"/>
                <a:ea typeface="Times New Roman" panose="02020603050405020304" pitchFamily="18" charset="0"/>
              </a:rPr>
              <a:t>1. </a:t>
            </a: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Motivování žáků do hry ⎯ možné prostřednictvím atraktivnosti pomůcek, barevnosti, originalitou, povzbuzováním, hudbou </a:t>
            </a:r>
            <a:r>
              <a:rPr lang="cs-CZ" sz="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atd</a:t>
            </a: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15000"/>
              </a:lnSpc>
              <a:spcAft>
                <a:spcPts val="1000"/>
              </a:spcAft>
            </a:pP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Pomůcky připravujeme vždy dopředu, aktivitu si časově i obsahově rozvrhneme.</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15000"/>
              </a:lnSpc>
              <a:spcAft>
                <a:spcPts val="1000"/>
              </a:spcAft>
            </a:pP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Hru vysvětlíme a ujistíme se, zda žáci pochopili pravidla hry.    </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15000"/>
              </a:lnSpc>
              <a:spcAft>
                <a:spcPts val="1000"/>
              </a:spcAft>
            </a:pP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Je vhodné se do hry také zapojit a být žákům rovnocenným partnerem.</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15000"/>
              </a:lnSpc>
              <a:spcAft>
                <a:spcPts val="1000"/>
              </a:spcAft>
            </a:pP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Kde je to vhodné a možné využijeme hudebního doprovodu.</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15000"/>
              </a:lnSpc>
              <a:spcAft>
                <a:spcPts val="1000"/>
              </a:spcAft>
            </a:pP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 Žákům necháváme prostor pro vlastní řešení problému, tvořivost.</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15000"/>
              </a:lnSpc>
              <a:spcAft>
                <a:spcPts val="1000"/>
              </a:spcAft>
            </a:pP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7. Po každé hře sdílíme s žáky jejich pocity.</a:t>
            </a:r>
            <a:endParaRPr lang="cs-CZ" sz="1800" dirty="0">
              <a:latin typeface="Times New Roman" panose="02020603050405020304" pitchFamily="18" charset="0"/>
              <a:ea typeface="Times New Roman" panose="02020603050405020304" pitchFamily="18" charset="0"/>
              <a:cs typeface="Times New Roman" panose="02020603050405020304" pitchFamily="18" charset="0"/>
            </a:endParaRPr>
          </a:p>
          <a:p>
            <a:pPr marL="90170" algn="just">
              <a:lnSpc>
                <a:spcPct val="115000"/>
              </a:lnSpc>
              <a:spcAft>
                <a:spcPts val="1000"/>
              </a:spcAft>
            </a:pP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 Při hrách ve dvojicích je vždy nutné prohodit role</a:t>
            </a:r>
            <a:r>
              <a:rPr lang="cs-CZ" sz="1800" dirty="0">
                <a:latin typeface="Times New Roman" panose="02020603050405020304" pitchFamily="18" charset="0"/>
                <a:ea typeface="Times New Roman" panose="02020603050405020304" pitchFamily="18" charset="0"/>
                <a:cs typeface="Times New Roman" panose="02020603050405020304" pitchFamily="18" charset="0"/>
              </a:rPr>
              <a:t> </a:t>
            </a:r>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825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r>
              <a:rPr lang="cs-CZ" sz="2000" b="1" dirty="0">
                <a:latin typeface="Times New Roman" panose="02020603050405020304" pitchFamily="18" charset="0"/>
                <a:cs typeface="Times New Roman" panose="02020603050405020304" pitchFamily="18" charset="0"/>
              </a:rPr>
              <a:t>Základní úkoly psychomotoriky</a:t>
            </a:r>
            <a:endParaRPr lang="cs-CZ" sz="2000" dirty="0">
              <a:latin typeface="Times New Roman" panose="02020603050405020304" pitchFamily="18" charset="0"/>
              <a:cs typeface="Times New Roman" panose="02020603050405020304" pitchFamily="18" charset="0"/>
            </a:endParaRPr>
          </a:p>
          <a:p>
            <a:r>
              <a:rPr lang="cs-CZ" sz="2000" b="1" dirty="0">
                <a:latin typeface="Times New Roman" panose="02020603050405020304" pitchFamily="18" charset="0"/>
                <a:cs typeface="Times New Roman" panose="02020603050405020304" pitchFamily="18" charset="0"/>
              </a:rPr>
              <a:t> </a:t>
            </a:r>
            <a:endParaRPr lang="cs-CZ" sz="2000" dirty="0">
              <a:latin typeface="Times New Roman" panose="02020603050405020304" pitchFamily="18" charset="0"/>
              <a:cs typeface="Times New Roman" panose="02020603050405020304" pitchFamily="18" charset="0"/>
            </a:endParaRPr>
          </a:p>
          <a:p>
            <a:pPr marL="342900" indent="-342900" algn="just">
              <a:lnSpc>
                <a:spcPct val="115000"/>
              </a:lnSpc>
              <a:buFont typeface="+mj-lt"/>
              <a:buAutoNum type="arabicPeriod"/>
            </a:pPr>
            <a:r>
              <a:rPr lang="cs-CZ"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Poznání svého těla</a:t>
            </a: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poznání schématu svého těla, poznání jeho funkcí jako celku, naučit se tělu rozumět, prožívat různé city a pocity a umět je tělem vyjádřit, umět tělo ovládat a přitom je přijímat takové jako je.</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endParaRPr lang="cs-CZ"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5000"/>
              </a:lnSpc>
              <a:buFont typeface="+mj-lt"/>
              <a:buAutoNum type="arabicPeriod"/>
            </a:pPr>
            <a:r>
              <a:rPr lang="cs-CZ"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Seznámení se s prostředím, s předměty</a:t>
            </a: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seznámení se s předměty, které jsou kolem nás. Pochopení možností jejich využití. Jedná se např. o předměty v běžném životě (knihy, židle, noviny..), přírodniny (kaštany, listy, květy, tráva, větvičky, kameny…), cvičební pomůcky, náčiní, nářadí (vybavení hřišť, tělocvičen…), pomůcky výtvarné, hudební atd.</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endParaRPr lang="cs-CZ"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cs-CZ" sz="1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Poznání společenského prostředí a osob: p</a:t>
            </a:r>
            <a:r>
              <a:rPr lang="cs-CZ"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oznání prostředí, v němž žiji, vyrůstám. Naučit se poznávat své vrstevníky, kamarády. Naučit se spolupracovat, komunikovat, navazovat kontakty…</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algn="l"/>
            <a:endParaRPr lang="cs-CZ" sz="1800" dirty="0"/>
          </a:p>
        </p:txBody>
      </p:sp>
    </p:spTree>
    <p:extLst>
      <p:ext uri="{BB962C8B-B14F-4D97-AF65-F5344CB8AC3E}">
        <p14:creationId xmlns:p14="http://schemas.microsoft.com/office/powerpoint/2010/main" val="1848986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r>
              <a:rPr lang="cs-CZ"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Využití psychomotorických aktivit</a:t>
            </a:r>
          </a:p>
          <a:p>
            <a:endParaRPr lang="cs-CZ" sz="2000" dirty="0">
              <a:latin typeface="Times New Roman" panose="02020603050405020304" pitchFamily="18" charset="0"/>
              <a:ea typeface="Calibri" panose="020F0502020204030204" pitchFamily="34" charset="0"/>
              <a:cs typeface="Times New Roman" panose="02020603050405020304" pitchFamily="18" charset="0"/>
            </a:endParaRPr>
          </a:p>
          <a:p>
            <a:pPr algn="l"/>
            <a:r>
              <a:rPr lang="cs-CZ" sz="1800" dirty="0">
                <a:latin typeface="Times New Roman" panose="02020603050405020304" pitchFamily="18" charset="0"/>
                <a:cs typeface="Times New Roman" panose="02020603050405020304" pitchFamily="18" charset="0"/>
              </a:rPr>
              <a:t>V současné době se koncept psychomotoriky a především psychomotorické hry využívají nejen ve školském prostředí, ale také například v prostředí nemocničním. Pro svoji velkou míru modifikace se dají využít nejen u osob se zdravotním postižení, ale také u osob se zdravotním znevýhodněním. </a:t>
            </a:r>
          </a:p>
          <a:p>
            <a:r>
              <a:rPr lang="cs-CZ" dirty="0"/>
              <a:t> </a:t>
            </a:r>
          </a:p>
          <a:p>
            <a:pPr marL="90170" algn="just">
              <a:lnSpc>
                <a:spcPct val="115000"/>
              </a:lnSpc>
              <a:spcAft>
                <a:spcPts val="1000"/>
              </a:spcAft>
            </a:pPr>
            <a:endParaRPr lang="cs-CZ" sz="1800" dirty="0"/>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7679" y="2539903"/>
            <a:ext cx="856025" cy="934817"/>
          </a:xfrm>
          <a:prstGeom prst="rect">
            <a:avLst/>
          </a:prstGeom>
        </p:spPr>
      </p:pic>
      <p:pic>
        <p:nvPicPr>
          <p:cNvPr id="4" name="Obrázek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43704" y="4042130"/>
            <a:ext cx="1145177" cy="1145177"/>
          </a:xfrm>
          <a:prstGeom prst="rect">
            <a:avLst/>
          </a:prstGeom>
        </p:spPr>
      </p:pic>
      <p:pic>
        <p:nvPicPr>
          <p:cNvPr id="5" name="Obrázek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70766" y="4414269"/>
            <a:ext cx="1101293" cy="1099460"/>
          </a:xfrm>
          <a:prstGeom prst="rect">
            <a:avLst/>
          </a:prstGeom>
        </p:spPr>
      </p:pic>
      <p:pic>
        <p:nvPicPr>
          <p:cNvPr id="6" name="Obrázek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03770" y="2744553"/>
            <a:ext cx="1297577" cy="1297577"/>
          </a:xfrm>
          <a:prstGeom prst="rect">
            <a:avLst/>
          </a:prstGeom>
        </p:spPr>
      </p:pic>
      <p:pic>
        <p:nvPicPr>
          <p:cNvPr id="7" name="Obrázek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93424" y="2587354"/>
            <a:ext cx="1677486" cy="887366"/>
          </a:xfrm>
          <a:prstGeom prst="rect">
            <a:avLst/>
          </a:prstGeom>
        </p:spPr>
      </p:pic>
      <p:pic>
        <p:nvPicPr>
          <p:cNvPr id="8" name="Obrázek 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91497" y="2539903"/>
            <a:ext cx="1850419" cy="1387814"/>
          </a:xfrm>
          <a:prstGeom prst="rect">
            <a:avLst/>
          </a:prstGeom>
        </p:spPr>
      </p:pic>
      <p:pic>
        <p:nvPicPr>
          <p:cNvPr id="9" name="Obrázek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979817" y="4603508"/>
            <a:ext cx="1466508" cy="978149"/>
          </a:xfrm>
          <a:prstGeom prst="rect">
            <a:avLst/>
          </a:prstGeom>
        </p:spPr>
      </p:pic>
    </p:spTree>
    <p:extLst>
      <p:ext uri="{BB962C8B-B14F-4D97-AF65-F5344CB8AC3E}">
        <p14:creationId xmlns:p14="http://schemas.microsoft.com/office/powerpoint/2010/main" val="1298713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69965" y="722811"/>
            <a:ext cx="9431383" cy="5503818"/>
          </a:xfrm>
        </p:spPr>
        <p:txBody>
          <a:bodyPr>
            <a:normAutofit/>
          </a:bodyPr>
          <a:lstStyle/>
          <a:p>
            <a:pPr algn="just"/>
            <a:r>
              <a:rPr lang="cs-CZ" sz="3600" b="1" dirty="0">
                <a:latin typeface="Times New Roman" panose="02020603050405020304" pitchFamily="18" charset="0"/>
                <a:cs typeface="Times New Roman" panose="02020603050405020304" pitchFamily="18" charset="0"/>
              </a:rPr>
              <a:t>Karta 3. </a:t>
            </a:r>
          </a:p>
          <a:p>
            <a:pPr algn="just"/>
            <a:r>
              <a:rPr lang="cs-CZ" sz="3600" dirty="0">
                <a:latin typeface="Times New Roman" panose="02020603050405020304" pitchFamily="18" charset="0"/>
                <a:cs typeface="Times New Roman" panose="02020603050405020304" pitchFamily="18" charset="0"/>
              </a:rPr>
              <a:t>Ukázka psychomotorických her s využitím psychomotorického padáku</a:t>
            </a:r>
          </a:p>
        </p:txBody>
      </p:sp>
      <p:pic>
        <p:nvPicPr>
          <p:cNvPr id="2" name="Obráze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6098900" y="3474720"/>
            <a:ext cx="3355705" cy="2516778"/>
          </a:xfrm>
          <a:prstGeom prst="rect">
            <a:avLst/>
          </a:prstGeom>
        </p:spPr>
      </p:pic>
    </p:spTree>
    <p:extLst>
      <p:ext uri="{BB962C8B-B14F-4D97-AF65-F5344CB8AC3E}">
        <p14:creationId xmlns:p14="http://schemas.microsoft.com/office/powerpoint/2010/main" val="2630249090"/>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319</TotalTime>
  <Words>3272</Words>
  <Application>Microsoft Office PowerPoint</Application>
  <PresentationFormat>A4 (210 × 297 mm)</PresentationFormat>
  <Paragraphs>286</Paragraphs>
  <Slides>32</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32</vt:i4>
      </vt:variant>
    </vt:vector>
  </HeadingPairs>
  <TitlesOfParts>
    <vt:vector size="39" baseType="lpstr">
      <vt:lpstr>Arial</vt:lpstr>
      <vt:lpstr>Calibri</vt:lpstr>
      <vt:lpstr>Calibri Light</vt:lpstr>
      <vt:lpstr>Noto Sans Symbols</vt:lpstr>
      <vt:lpstr>Symbol</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Adam</dc:creator>
  <cp:lastModifiedBy>Zendulkova Pavlina</cp:lastModifiedBy>
  <cp:revision>74</cp:revision>
  <dcterms:created xsi:type="dcterms:W3CDTF">2019-04-05T08:21:16Z</dcterms:created>
  <dcterms:modified xsi:type="dcterms:W3CDTF">2020-03-09T21:35:58Z</dcterms:modified>
</cp:coreProperties>
</file>