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2" r:id="rId7"/>
    <p:sldId id="263" r:id="rId8"/>
    <p:sldId id="261" r:id="rId9"/>
    <p:sldId id="264" r:id="rId10"/>
    <p:sldId id="265" r:id="rId11"/>
    <p:sldId id="266" r:id="rId1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01"/>
  </p:normalViewPr>
  <p:slideViewPr>
    <p:cSldViewPr snapToGrid="0">
      <p:cViewPr varScale="1">
        <p:scale>
          <a:sx n="97" d="100"/>
          <a:sy n="97" d="100"/>
        </p:scale>
        <p:origin x="116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17DAD7-51F2-C083-9FA5-01DBC311C7C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04B0F76D-B2A7-846B-24B2-6E4906E4A3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DF476340-8FB8-E96D-BFF6-4BECD7CBABF6}"/>
              </a:ext>
            </a:extLst>
          </p:cNvPr>
          <p:cNvSpPr>
            <a:spLocks noGrp="1"/>
          </p:cNvSpPr>
          <p:nvPr>
            <p:ph type="dt" sz="half" idx="10"/>
          </p:nvPr>
        </p:nvSpPr>
        <p:spPr/>
        <p:txBody>
          <a:bodyPr/>
          <a:lstStyle/>
          <a:p>
            <a:fld id="{0B34503B-A669-804F-87E0-DBFFAA6196E5}" type="datetimeFigureOut">
              <a:rPr lang="cs-CZ" smtClean="0"/>
              <a:t>21.02.2023</a:t>
            </a:fld>
            <a:endParaRPr lang="cs-CZ"/>
          </a:p>
        </p:txBody>
      </p:sp>
      <p:sp>
        <p:nvSpPr>
          <p:cNvPr id="5" name="Zástupný symbol pro zápatí 4">
            <a:extLst>
              <a:ext uri="{FF2B5EF4-FFF2-40B4-BE49-F238E27FC236}">
                <a16:creationId xmlns:a16="http://schemas.microsoft.com/office/drawing/2014/main" id="{11582C15-5D5D-9222-CD20-588E44C5E8A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E945EB2-E424-6019-4FE5-0A1EE599C143}"/>
              </a:ext>
            </a:extLst>
          </p:cNvPr>
          <p:cNvSpPr>
            <a:spLocks noGrp="1"/>
          </p:cNvSpPr>
          <p:nvPr>
            <p:ph type="sldNum" sz="quarter" idx="12"/>
          </p:nvPr>
        </p:nvSpPr>
        <p:spPr/>
        <p:txBody>
          <a:bodyPr/>
          <a:lstStyle/>
          <a:p>
            <a:fld id="{D5218F97-A3EF-1948-AD59-9729F7D67F58}" type="slidenum">
              <a:rPr lang="cs-CZ" smtClean="0"/>
              <a:t>‹#›</a:t>
            </a:fld>
            <a:endParaRPr lang="cs-CZ"/>
          </a:p>
        </p:txBody>
      </p:sp>
    </p:spTree>
    <p:extLst>
      <p:ext uri="{BB962C8B-B14F-4D97-AF65-F5344CB8AC3E}">
        <p14:creationId xmlns:p14="http://schemas.microsoft.com/office/powerpoint/2010/main" val="2015523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ED2089-3B88-2AF7-1149-2C6065D4B02E}"/>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360E211D-BA4D-0417-AE39-7393CFB6DBAF}"/>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9E639EA-ABE8-1863-C4B6-AD0D19350ECB}"/>
              </a:ext>
            </a:extLst>
          </p:cNvPr>
          <p:cNvSpPr>
            <a:spLocks noGrp="1"/>
          </p:cNvSpPr>
          <p:nvPr>
            <p:ph type="dt" sz="half" idx="10"/>
          </p:nvPr>
        </p:nvSpPr>
        <p:spPr/>
        <p:txBody>
          <a:bodyPr/>
          <a:lstStyle/>
          <a:p>
            <a:fld id="{0B34503B-A669-804F-87E0-DBFFAA6196E5}" type="datetimeFigureOut">
              <a:rPr lang="cs-CZ" smtClean="0"/>
              <a:t>21.02.2023</a:t>
            </a:fld>
            <a:endParaRPr lang="cs-CZ"/>
          </a:p>
        </p:txBody>
      </p:sp>
      <p:sp>
        <p:nvSpPr>
          <p:cNvPr id="5" name="Zástupný symbol pro zápatí 4">
            <a:extLst>
              <a:ext uri="{FF2B5EF4-FFF2-40B4-BE49-F238E27FC236}">
                <a16:creationId xmlns:a16="http://schemas.microsoft.com/office/drawing/2014/main" id="{5B4B5904-AE8A-978F-13D6-3727F948A03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7411E46-4561-D57B-E731-BBF2E20C0AEC}"/>
              </a:ext>
            </a:extLst>
          </p:cNvPr>
          <p:cNvSpPr>
            <a:spLocks noGrp="1"/>
          </p:cNvSpPr>
          <p:nvPr>
            <p:ph type="sldNum" sz="quarter" idx="12"/>
          </p:nvPr>
        </p:nvSpPr>
        <p:spPr/>
        <p:txBody>
          <a:bodyPr/>
          <a:lstStyle/>
          <a:p>
            <a:fld id="{D5218F97-A3EF-1948-AD59-9729F7D67F58}" type="slidenum">
              <a:rPr lang="cs-CZ" smtClean="0"/>
              <a:t>‹#›</a:t>
            </a:fld>
            <a:endParaRPr lang="cs-CZ"/>
          </a:p>
        </p:txBody>
      </p:sp>
    </p:spTree>
    <p:extLst>
      <p:ext uri="{BB962C8B-B14F-4D97-AF65-F5344CB8AC3E}">
        <p14:creationId xmlns:p14="http://schemas.microsoft.com/office/powerpoint/2010/main" val="2193053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383D4AF-38FC-B8FF-FC23-ED96E0382BA1}"/>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CFF367E-C32D-0924-C9C1-204C22D3B040}"/>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3EBC577-7029-BFE7-CF9D-EC8D7944E5C6}"/>
              </a:ext>
            </a:extLst>
          </p:cNvPr>
          <p:cNvSpPr>
            <a:spLocks noGrp="1"/>
          </p:cNvSpPr>
          <p:nvPr>
            <p:ph type="dt" sz="half" idx="10"/>
          </p:nvPr>
        </p:nvSpPr>
        <p:spPr/>
        <p:txBody>
          <a:bodyPr/>
          <a:lstStyle/>
          <a:p>
            <a:fld id="{0B34503B-A669-804F-87E0-DBFFAA6196E5}" type="datetimeFigureOut">
              <a:rPr lang="cs-CZ" smtClean="0"/>
              <a:t>21.02.2023</a:t>
            </a:fld>
            <a:endParaRPr lang="cs-CZ"/>
          </a:p>
        </p:txBody>
      </p:sp>
      <p:sp>
        <p:nvSpPr>
          <p:cNvPr id="5" name="Zástupný symbol pro zápatí 4">
            <a:extLst>
              <a:ext uri="{FF2B5EF4-FFF2-40B4-BE49-F238E27FC236}">
                <a16:creationId xmlns:a16="http://schemas.microsoft.com/office/drawing/2014/main" id="{68E3C2BD-3ADC-6579-01FF-2D972085C0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83BF97B-A848-4977-A68E-3D3017DE362C}"/>
              </a:ext>
            </a:extLst>
          </p:cNvPr>
          <p:cNvSpPr>
            <a:spLocks noGrp="1"/>
          </p:cNvSpPr>
          <p:nvPr>
            <p:ph type="sldNum" sz="quarter" idx="12"/>
          </p:nvPr>
        </p:nvSpPr>
        <p:spPr/>
        <p:txBody>
          <a:bodyPr/>
          <a:lstStyle/>
          <a:p>
            <a:fld id="{D5218F97-A3EF-1948-AD59-9729F7D67F58}" type="slidenum">
              <a:rPr lang="cs-CZ" smtClean="0"/>
              <a:t>‹#›</a:t>
            </a:fld>
            <a:endParaRPr lang="cs-CZ"/>
          </a:p>
        </p:txBody>
      </p:sp>
    </p:spTree>
    <p:extLst>
      <p:ext uri="{BB962C8B-B14F-4D97-AF65-F5344CB8AC3E}">
        <p14:creationId xmlns:p14="http://schemas.microsoft.com/office/powerpoint/2010/main" val="868068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BB913F-7037-5A88-A4FC-F4DD5F4237F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A0326A7-6557-B122-51B7-0BFF1F654E9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381684D-53E7-DCB1-FEAC-99827D12D461}"/>
              </a:ext>
            </a:extLst>
          </p:cNvPr>
          <p:cNvSpPr>
            <a:spLocks noGrp="1"/>
          </p:cNvSpPr>
          <p:nvPr>
            <p:ph type="dt" sz="half" idx="10"/>
          </p:nvPr>
        </p:nvSpPr>
        <p:spPr/>
        <p:txBody>
          <a:bodyPr/>
          <a:lstStyle/>
          <a:p>
            <a:fld id="{0B34503B-A669-804F-87E0-DBFFAA6196E5}" type="datetimeFigureOut">
              <a:rPr lang="cs-CZ" smtClean="0"/>
              <a:t>21.02.2023</a:t>
            </a:fld>
            <a:endParaRPr lang="cs-CZ"/>
          </a:p>
        </p:txBody>
      </p:sp>
      <p:sp>
        <p:nvSpPr>
          <p:cNvPr id="5" name="Zástupný symbol pro zápatí 4">
            <a:extLst>
              <a:ext uri="{FF2B5EF4-FFF2-40B4-BE49-F238E27FC236}">
                <a16:creationId xmlns:a16="http://schemas.microsoft.com/office/drawing/2014/main" id="{93B311DF-73C8-EC18-0428-7E27B4DF8FE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494C6EE-08B5-E2BF-A3D0-DDDE28C4644E}"/>
              </a:ext>
            </a:extLst>
          </p:cNvPr>
          <p:cNvSpPr>
            <a:spLocks noGrp="1"/>
          </p:cNvSpPr>
          <p:nvPr>
            <p:ph type="sldNum" sz="quarter" idx="12"/>
          </p:nvPr>
        </p:nvSpPr>
        <p:spPr/>
        <p:txBody>
          <a:bodyPr/>
          <a:lstStyle/>
          <a:p>
            <a:fld id="{D5218F97-A3EF-1948-AD59-9729F7D67F58}" type="slidenum">
              <a:rPr lang="cs-CZ" smtClean="0"/>
              <a:t>‹#›</a:t>
            </a:fld>
            <a:endParaRPr lang="cs-CZ"/>
          </a:p>
        </p:txBody>
      </p:sp>
    </p:spTree>
    <p:extLst>
      <p:ext uri="{BB962C8B-B14F-4D97-AF65-F5344CB8AC3E}">
        <p14:creationId xmlns:p14="http://schemas.microsoft.com/office/powerpoint/2010/main" val="3332232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4CF166-AA65-D6CC-F941-0339EE5EDC3D}"/>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748FA662-3FE1-786B-9AB4-A49A5460BD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4403F6ED-FD55-18DD-2056-B248A7AF4953}"/>
              </a:ext>
            </a:extLst>
          </p:cNvPr>
          <p:cNvSpPr>
            <a:spLocks noGrp="1"/>
          </p:cNvSpPr>
          <p:nvPr>
            <p:ph type="dt" sz="half" idx="10"/>
          </p:nvPr>
        </p:nvSpPr>
        <p:spPr/>
        <p:txBody>
          <a:bodyPr/>
          <a:lstStyle/>
          <a:p>
            <a:fld id="{0B34503B-A669-804F-87E0-DBFFAA6196E5}" type="datetimeFigureOut">
              <a:rPr lang="cs-CZ" smtClean="0"/>
              <a:t>21.02.2023</a:t>
            </a:fld>
            <a:endParaRPr lang="cs-CZ"/>
          </a:p>
        </p:txBody>
      </p:sp>
      <p:sp>
        <p:nvSpPr>
          <p:cNvPr id="5" name="Zástupný symbol pro zápatí 4">
            <a:extLst>
              <a:ext uri="{FF2B5EF4-FFF2-40B4-BE49-F238E27FC236}">
                <a16:creationId xmlns:a16="http://schemas.microsoft.com/office/drawing/2014/main" id="{E1C10C71-4B40-1A68-96D6-F717322076D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396946F-3ACD-33A7-9BF5-0FC309B3E896}"/>
              </a:ext>
            </a:extLst>
          </p:cNvPr>
          <p:cNvSpPr>
            <a:spLocks noGrp="1"/>
          </p:cNvSpPr>
          <p:nvPr>
            <p:ph type="sldNum" sz="quarter" idx="12"/>
          </p:nvPr>
        </p:nvSpPr>
        <p:spPr/>
        <p:txBody>
          <a:bodyPr/>
          <a:lstStyle/>
          <a:p>
            <a:fld id="{D5218F97-A3EF-1948-AD59-9729F7D67F58}" type="slidenum">
              <a:rPr lang="cs-CZ" smtClean="0"/>
              <a:t>‹#›</a:t>
            </a:fld>
            <a:endParaRPr lang="cs-CZ"/>
          </a:p>
        </p:txBody>
      </p:sp>
    </p:spTree>
    <p:extLst>
      <p:ext uri="{BB962C8B-B14F-4D97-AF65-F5344CB8AC3E}">
        <p14:creationId xmlns:p14="http://schemas.microsoft.com/office/powerpoint/2010/main" val="1615384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57CCE3-E3AE-AC89-5F15-FCD4F83C733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B56F2D5-D20A-A1C1-CFE8-D2A0044A385E}"/>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707E5E76-54F1-5B49-0FA0-210DA8C9A58D}"/>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D2790BE-F4A2-667E-35D8-D80D2CC51359}"/>
              </a:ext>
            </a:extLst>
          </p:cNvPr>
          <p:cNvSpPr>
            <a:spLocks noGrp="1"/>
          </p:cNvSpPr>
          <p:nvPr>
            <p:ph type="dt" sz="half" idx="10"/>
          </p:nvPr>
        </p:nvSpPr>
        <p:spPr/>
        <p:txBody>
          <a:bodyPr/>
          <a:lstStyle/>
          <a:p>
            <a:fld id="{0B34503B-A669-804F-87E0-DBFFAA6196E5}" type="datetimeFigureOut">
              <a:rPr lang="cs-CZ" smtClean="0"/>
              <a:t>21.02.2023</a:t>
            </a:fld>
            <a:endParaRPr lang="cs-CZ"/>
          </a:p>
        </p:txBody>
      </p:sp>
      <p:sp>
        <p:nvSpPr>
          <p:cNvPr id="6" name="Zástupný symbol pro zápatí 5">
            <a:extLst>
              <a:ext uri="{FF2B5EF4-FFF2-40B4-BE49-F238E27FC236}">
                <a16:creationId xmlns:a16="http://schemas.microsoft.com/office/drawing/2014/main" id="{F68387FD-18A6-D8C8-24B1-D6C7BC3AA0A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6AC75A2-7D9B-B7C0-11FE-E2F27503DA0B}"/>
              </a:ext>
            </a:extLst>
          </p:cNvPr>
          <p:cNvSpPr>
            <a:spLocks noGrp="1"/>
          </p:cNvSpPr>
          <p:nvPr>
            <p:ph type="sldNum" sz="quarter" idx="12"/>
          </p:nvPr>
        </p:nvSpPr>
        <p:spPr/>
        <p:txBody>
          <a:bodyPr/>
          <a:lstStyle/>
          <a:p>
            <a:fld id="{D5218F97-A3EF-1948-AD59-9729F7D67F58}" type="slidenum">
              <a:rPr lang="cs-CZ" smtClean="0"/>
              <a:t>‹#›</a:t>
            </a:fld>
            <a:endParaRPr lang="cs-CZ"/>
          </a:p>
        </p:txBody>
      </p:sp>
    </p:spTree>
    <p:extLst>
      <p:ext uri="{BB962C8B-B14F-4D97-AF65-F5344CB8AC3E}">
        <p14:creationId xmlns:p14="http://schemas.microsoft.com/office/powerpoint/2010/main" val="3531931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B483F1-D77C-B428-7569-15A48DE896B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19785E4D-29CB-E199-6F79-4650028C5F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2BF1C4BD-FD4F-E476-4DE5-B24F6CC60365}"/>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901405D5-1A26-777D-D89E-861864910F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64A76934-42D3-DF46-EA34-686DFCE849F2}"/>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E9193B27-AA5C-0A9B-ABFA-285860A95C8F}"/>
              </a:ext>
            </a:extLst>
          </p:cNvPr>
          <p:cNvSpPr>
            <a:spLocks noGrp="1"/>
          </p:cNvSpPr>
          <p:nvPr>
            <p:ph type="dt" sz="half" idx="10"/>
          </p:nvPr>
        </p:nvSpPr>
        <p:spPr/>
        <p:txBody>
          <a:bodyPr/>
          <a:lstStyle/>
          <a:p>
            <a:fld id="{0B34503B-A669-804F-87E0-DBFFAA6196E5}" type="datetimeFigureOut">
              <a:rPr lang="cs-CZ" smtClean="0"/>
              <a:t>21.02.2023</a:t>
            </a:fld>
            <a:endParaRPr lang="cs-CZ"/>
          </a:p>
        </p:txBody>
      </p:sp>
      <p:sp>
        <p:nvSpPr>
          <p:cNvPr id="8" name="Zástupný symbol pro zápatí 7">
            <a:extLst>
              <a:ext uri="{FF2B5EF4-FFF2-40B4-BE49-F238E27FC236}">
                <a16:creationId xmlns:a16="http://schemas.microsoft.com/office/drawing/2014/main" id="{9651D3E6-F8FA-5BE5-8DBB-7F8A0FB60915}"/>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55C0B3B-DFD0-4947-4479-7D05098BE8D0}"/>
              </a:ext>
            </a:extLst>
          </p:cNvPr>
          <p:cNvSpPr>
            <a:spLocks noGrp="1"/>
          </p:cNvSpPr>
          <p:nvPr>
            <p:ph type="sldNum" sz="quarter" idx="12"/>
          </p:nvPr>
        </p:nvSpPr>
        <p:spPr/>
        <p:txBody>
          <a:bodyPr/>
          <a:lstStyle/>
          <a:p>
            <a:fld id="{D5218F97-A3EF-1948-AD59-9729F7D67F58}" type="slidenum">
              <a:rPr lang="cs-CZ" smtClean="0"/>
              <a:t>‹#›</a:t>
            </a:fld>
            <a:endParaRPr lang="cs-CZ"/>
          </a:p>
        </p:txBody>
      </p:sp>
    </p:spTree>
    <p:extLst>
      <p:ext uri="{BB962C8B-B14F-4D97-AF65-F5344CB8AC3E}">
        <p14:creationId xmlns:p14="http://schemas.microsoft.com/office/powerpoint/2010/main" val="4148701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647D38-B80B-C7CC-D107-96E7581BEC18}"/>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06B8594F-4DD6-7D8A-5A4B-126048E7056C}"/>
              </a:ext>
            </a:extLst>
          </p:cNvPr>
          <p:cNvSpPr>
            <a:spLocks noGrp="1"/>
          </p:cNvSpPr>
          <p:nvPr>
            <p:ph type="dt" sz="half" idx="10"/>
          </p:nvPr>
        </p:nvSpPr>
        <p:spPr/>
        <p:txBody>
          <a:bodyPr/>
          <a:lstStyle/>
          <a:p>
            <a:fld id="{0B34503B-A669-804F-87E0-DBFFAA6196E5}" type="datetimeFigureOut">
              <a:rPr lang="cs-CZ" smtClean="0"/>
              <a:t>21.02.2023</a:t>
            </a:fld>
            <a:endParaRPr lang="cs-CZ"/>
          </a:p>
        </p:txBody>
      </p:sp>
      <p:sp>
        <p:nvSpPr>
          <p:cNvPr id="4" name="Zástupný symbol pro zápatí 3">
            <a:extLst>
              <a:ext uri="{FF2B5EF4-FFF2-40B4-BE49-F238E27FC236}">
                <a16:creationId xmlns:a16="http://schemas.microsoft.com/office/drawing/2014/main" id="{BA0E0833-2469-0C65-C5BE-8C8453E2AAF7}"/>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C6567CF7-9097-53FB-9A93-AB722E019F5F}"/>
              </a:ext>
            </a:extLst>
          </p:cNvPr>
          <p:cNvSpPr>
            <a:spLocks noGrp="1"/>
          </p:cNvSpPr>
          <p:nvPr>
            <p:ph type="sldNum" sz="quarter" idx="12"/>
          </p:nvPr>
        </p:nvSpPr>
        <p:spPr/>
        <p:txBody>
          <a:bodyPr/>
          <a:lstStyle/>
          <a:p>
            <a:fld id="{D5218F97-A3EF-1948-AD59-9729F7D67F58}" type="slidenum">
              <a:rPr lang="cs-CZ" smtClean="0"/>
              <a:t>‹#›</a:t>
            </a:fld>
            <a:endParaRPr lang="cs-CZ"/>
          </a:p>
        </p:txBody>
      </p:sp>
    </p:spTree>
    <p:extLst>
      <p:ext uri="{BB962C8B-B14F-4D97-AF65-F5344CB8AC3E}">
        <p14:creationId xmlns:p14="http://schemas.microsoft.com/office/powerpoint/2010/main" val="1943269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FC457171-6627-1240-A79D-2B698E9A9D96}"/>
              </a:ext>
            </a:extLst>
          </p:cNvPr>
          <p:cNvSpPr>
            <a:spLocks noGrp="1"/>
          </p:cNvSpPr>
          <p:nvPr>
            <p:ph type="dt" sz="half" idx="10"/>
          </p:nvPr>
        </p:nvSpPr>
        <p:spPr/>
        <p:txBody>
          <a:bodyPr/>
          <a:lstStyle/>
          <a:p>
            <a:fld id="{0B34503B-A669-804F-87E0-DBFFAA6196E5}" type="datetimeFigureOut">
              <a:rPr lang="cs-CZ" smtClean="0"/>
              <a:t>21.02.2023</a:t>
            </a:fld>
            <a:endParaRPr lang="cs-CZ"/>
          </a:p>
        </p:txBody>
      </p:sp>
      <p:sp>
        <p:nvSpPr>
          <p:cNvPr id="3" name="Zástupný symbol pro zápatí 2">
            <a:extLst>
              <a:ext uri="{FF2B5EF4-FFF2-40B4-BE49-F238E27FC236}">
                <a16:creationId xmlns:a16="http://schemas.microsoft.com/office/drawing/2014/main" id="{905FCEBF-6B6A-FE1C-5CDA-163E5D79AAC1}"/>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1D37F238-130B-3C35-8A40-C57E728A41AF}"/>
              </a:ext>
            </a:extLst>
          </p:cNvPr>
          <p:cNvSpPr>
            <a:spLocks noGrp="1"/>
          </p:cNvSpPr>
          <p:nvPr>
            <p:ph type="sldNum" sz="quarter" idx="12"/>
          </p:nvPr>
        </p:nvSpPr>
        <p:spPr/>
        <p:txBody>
          <a:bodyPr/>
          <a:lstStyle/>
          <a:p>
            <a:fld id="{D5218F97-A3EF-1948-AD59-9729F7D67F58}" type="slidenum">
              <a:rPr lang="cs-CZ" smtClean="0"/>
              <a:t>‹#›</a:t>
            </a:fld>
            <a:endParaRPr lang="cs-CZ"/>
          </a:p>
        </p:txBody>
      </p:sp>
    </p:spTree>
    <p:extLst>
      <p:ext uri="{BB962C8B-B14F-4D97-AF65-F5344CB8AC3E}">
        <p14:creationId xmlns:p14="http://schemas.microsoft.com/office/powerpoint/2010/main" val="3797901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D7CB55-B6EF-22C0-CC97-BF27499827F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082B3DFC-8DFA-FA6E-7E73-7D94C0F502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C15E8EA0-C4A9-87EE-9727-B6D516B1BF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7BA2CEB-DDBD-C1B1-2F02-D11B689F42AB}"/>
              </a:ext>
            </a:extLst>
          </p:cNvPr>
          <p:cNvSpPr>
            <a:spLocks noGrp="1"/>
          </p:cNvSpPr>
          <p:nvPr>
            <p:ph type="dt" sz="half" idx="10"/>
          </p:nvPr>
        </p:nvSpPr>
        <p:spPr/>
        <p:txBody>
          <a:bodyPr/>
          <a:lstStyle/>
          <a:p>
            <a:fld id="{0B34503B-A669-804F-87E0-DBFFAA6196E5}" type="datetimeFigureOut">
              <a:rPr lang="cs-CZ" smtClean="0"/>
              <a:t>21.02.2023</a:t>
            </a:fld>
            <a:endParaRPr lang="cs-CZ"/>
          </a:p>
        </p:txBody>
      </p:sp>
      <p:sp>
        <p:nvSpPr>
          <p:cNvPr id="6" name="Zástupný symbol pro zápatí 5">
            <a:extLst>
              <a:ext uri="{FF2B5EF4-FFF2-40B4-BE49-F238E27FC236}">
                <a16:creationId xmlns:a16="http://schemas.microsoft.com/office/drawing/2014/main" id="{F0E88550-F57F-699A-5604-36E3B444804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17D003F-A6F2-C47B-1F80-FC2DF3C5BCFA}"/>
              </a:ext>
            </a:extLst>
          </p:cNvPr>
          <p:cNvSpPr>
            <a:spLocks noGrp="1"/>
          </p:cNvSpPr>
          <p:nvPr>
            <p:ph type="sldNum" sz="quarter" idx="12"/>
          </p:nvPr>
        </p:nvSpPr>
        <p:spPr/>
        <p:txBody>
          <a:bodyPr/>
          <a:lstStyle/>
          <a:p>
            <a:fld id="{D5218F97-A3EF-1948-AD59-9729F7D67F58}" type="slidenum">
              <a:rPr lang="cs-CZ" smtClean="0"/>
              <a:t>‹#›</a:t>
            </a:fld>
            <a:endParaRPr lang="cs-CZ"/>
          </a:p>
        </p:txBody>
      </p:sp>
    </p:spTree>
    <p:extLst>
      <p:ext uri="{BB962C8B-B14F-4D97-AF65-F5344CB8AC3E}">
        <p14:creationId xmlns:p14="http://schemas.microsoft.com/office/powerpoint/2010/main" val="304194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AA9D29-A645-DC01-042A-E6F8B796994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EFB95932-D9DF-C2E2-ACDD-A72935E813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9ADF33CD-451D-C267-2FAD-C4B64F6DFA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1C818D9-03D6-7623-92F1-66F427902180}"/>
              </a:ext>
            </a:extLst>
          </p:cNvPr>
          <p:cNvSpPr>
            <a:spLocks noGrp="1"/>
          </p:cNvSpPr>
          <p:nvPr>
            <p:ph type="dt" sz="half" idx="10"/>
          </p:nvPr>
        </p:nvSpPr>
        <p:spPr/>
        <p:txBody>
          <a:bodyPr/>
          <a:lstStyle/>
          <a:p>
            <a:fld id="{0B34503B-A669-804F-87E0-DBFFAA6196E5}" type="datetimeFigureOut">
              <a:rPr lang="cs-CZ" smtClean="0"/>
              <a:t>21.02.2023</a:t>
            </a:fld>
            <a:endParaRPr lang="cs-CZ"/>
          </a:p>
        </p:txBody>
      </p:sp>
      <p:sp>
        <p:nvSpPr>
          <p:cNvPr id="6" name="Zástupný symbol pro zápatí 5">
            <a:extLst>
              <a:ext uri="{FF2B5EF4-FFF2-40B4-BE49-F238E27FC236}">
                <a16:creationId xmlns:a16="http://schemas.microsoft.com/office/drawing/2014/main" id="{01E8BBB5-0607-20E1-C155-6E9F0647402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A44E273-9110-64EF-AD91-43D74B3C46F9}"/>
              </a:ext>
            </a:extLst>
          </p:cNvPr>
          <p:cNvSpPr>
            <a:spLocks noGrp="1"/>
          </p:cNvSpPr>
          <p:nvPr>
            <p:ph type="sldNum" sz="quarter" idx="12"/>
          </p:nvPr>
        </p:nvSpPr>
        <p:spPr/>
        <p:txBody>
          <a:bodyPr/>
          <a:lstStyle/>
          <a:p>
            <a:fld id="{D5218F97-A3EF-1948-AD59-9729F7D67F58}" type="slidenum">
              <a:rPr lang="cs-CZ" smtClean="0"/>
              <a:t>‹#›</a:t>
            </a:fld>
            <a:endParaRPr lang="cs-CZ"/>
          </a:p>
        </p:txBody>
      </p:sp>
    </p:spTree>
    <p:extLst>
      <p:ext uri="{BB962C8B-B14F-4D97-AF65-F5344CB8AC3E}">
        <p14:creationId xmlns:p14="http://schemas.microsoft.com/office/powerpoint/2010/main" val="2576964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DE008DF-0A8D-DC3C-63BD-C2D0A2DB33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098A2DEC-F49A-4FC1-A911-3E43CDE565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5BD27B0-8124-66F9-51BD-D6DB421395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34503B-A669-804F-87E0-DBFFAA6196E5}" type="datetimeFigureOut">
              <a:rPr lang="cs-CZ" smtClean="0"/>
              <a:t>21.02.2023</a:t>
            </a:fld>
            <a:endParaRPr lang="cs-CZ"/>
          </a:p>
        </p:txBody>
      </p:sp>
      <p:sp>
        <p:nvSpPr>
          <p:cNvPr id="5" name="Zástupný symbol pro zápatí 4">
            <a:extLst>
              <a:ext uri="{FF2B5EF4-FFF2-40B4-BE49-F238E27FC236}">
                <a16:creationId xmlns:a16="http://schemas.microsoft.com/office/drawing/2014/main" id="{F6FBF9A6-7F5C-0CD9-3D9D-E55E2B9A0B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71857D6D-1AC5-69AF-3E9F-56BA53A13B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218F97-A3EF-1948-AD59-9729F7D67F58}" type="slidenum">
              <a:rPr lang="cs-CZ" smtClean="0"/>
              <a:t>‹#›</a:t>
            </a:fld>
            <a:endParaRPr lang="cs-CZ"/>
          </a:p>
        </p:txBody>
      </p:sp>
    </p:spTree>
    <p:extLst>
      <p:ext uri="{BB962C8B-B14F-4D97-AF65-F5344CB8AC3E}">
        <p14:creationId xmlns:p14="http://schemas.microsoft.com/office/powerpoint/2010/main" val="957883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Lys og håndklæder">
            <a:extLst>
              <a:ext uri="{FF2B5EF4-FFF2-40B4-BE49-F238E27FC236}">
                <a16:creationId xmlns:a16="http://schemas.microsoft.com/office/drawing/2014/main" id="{B6479408-F687-D93E-5933-A0CDEAA9D13F}"/>
              </a:ext>
            </a:extLst>
          </p:cNvPr>
          <p:cNvPicPr>
            <a:picLocks noChangeAspect="1"/>
          </p:cNvPicPr>
          <p:nvPr/>
        </p:nvPicPr>
        <p:blipFill rotWithShape="1">
          <a:blip r:embed="rId2">
            <a:alphaModFix amt="50000"/>
          </a:blip>
          <a:srcRect t="4932" b="10798"/>
          <a:stretch/>
        </p:blipFill>
        <p:spPr>
          <a:xfrm>
            <a:off x="20" y="1"/>
            <a:ext cx="12191980" cy="6857999"/>
          </a:xfrm>
          <a:prstGeom prst="rect">
            <a:avLst/>
          </a:prstGeom>
        </p:spPr>
      </p:pic>
      <p:sp>
        <p:nvSpPr>
          <p:cNvPr id="2" name="Nadpis 1">
            <a:extLst>
              <a:ext uri="{FF2B5EF4-FFF2-40B4-BE49-F238E27FC236}">
                <a16:creationId xmlns:a16="http://schemas.microsoft.com/office/drawing/2014/main" id="{E2F9258F-B345-9F76-835B-69AB162EE124}"/>
              </a:ext>
            </a:extLst>
          </p:cNvPr>
          <p:cNvSpPr>
            <a:spLocks noGrp="1"/>
          </p:cNvSpPr>
          <p:nvPr>
            <p:ph type="ctrTitle"/>
          </p:nvPr>
        </p:nvSpPr>
        <p:spPr>
          <a:xfrm>
            <a:off x="1524000" y="1122362"/>
            <a:ext cx="9144000" cy="2900518"/>
          </a:xfrm>
        </p:spPr>
        <p:txBody>
          <a:bodyPr>
            <a:normAutofit/>
          </a:bodyPr>
          <a:lstStyle/>
          <a:p>
            <a:r>
              <a:rPr lang="cs-CZ">
                <a:solidFill>
                  <a:srgbClr val="FFFFFF"/>
                </a:solidFill>
              </a:rPr>
              <a:t>Wellness koncept </a:t>
            </a:r>
          </a:p>
        </p:txBody>
      </p:sp>
      <p:sp>
        <p:nvSpPr>
          <p:cNvPr id="3" name="Podnadpis 2">
            <a:extLst>
              <a:ext uri="{FF2B5EF4-FFF2-40B4-BE49-F238E27FC236}">
                <a16:creationId xmlns:a16="http://schemas.microsoft.com/office/drawing/2014/main" id="{5A67BC4F-3909-60E8-0C3D-ACF7B723CC9B}"/>
              </a:ext>
            </a:extLst>
          </p:cNvPr>
          <p:cNvSpPr>
            <a:spLocks noGrp="1"/>
          </p:cNvSpPr>
          <p:nvPr>
            <p:ph type="subTitle" idx="1"/>
          </p:nvPr>
        </p:nvSpPr>
        <p:spPr>
          <a:xfrm>
            <a:off x="1524000" y="4159404"/>
            <a:ext cx="9144000" cy="1098395"/>
          </a:xfrm>
        </p:spPr>
        <p:txBody>
          <a:bodyPr>
            <a:noAutofit/>
          </a:bodyPr>
          <a:lstStyle/>
          <a:p>
            <a:r>
              <a:rPr lang="cs-CZ" dirty="0">
                <a:solidFill>
                  <a:srgbClr val="FFFFFF"/>
                </a:solidFill>
              </a:rPr>
              <a:t>Jaro 2023</a:t>
            </a:r>
          </a:p>
          <a:p>
            <a:endParaRPr lang="cs-CZ" dirty="0">
              <a:solidFill>
                <a:srgbClr val="FFFFFF"/>
              </a:solidFill>
            </a:endParaRPr>
          </a:p>
          <a:p>
            <a:r>
              <a:rPr lang="cs-CZ" dirty="0">
                <a:solidFill>
                  <a:srgbClr val="FFFFFF"/>
                </a:solidFill>
              </a:rPr>
              <a:t>Mgr. Hana Kratochvílová</a:t>
            </a:r>
          </a:p>
        </p:txBody>
      </p:sp>
    </p:spTree>
    <p:extLst>
      <p:ext uri="{BB962C8B-B14F-4D97-AF65-F5344CB8AC3E}">
        <p14:creationId xmlns:p14="http://schemas.microsoft.com/office/powerpoint/2010/main" val="27578149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C7C9E8-5F32-41BD-7EE3-140522FD553C}"/>
              </a:ext>
            </a:extLst>
          </p:cNvPr>
          <p:cNvSpPr>
            <a:spLocks noGrp="1"/>
          </p:cNvSpPr>
          <p:nvPr>
            <p:ph type="title"/>
          </p:nvPr>
        </p:nvSpPr>
        <p:spPr/>
        <p:txBody>
          <a:bodyPr/>
          <a:lstStyle/>
          <a:p>
            <a:r>
              <a:rPr lang="cs-CZ" b="1" dirty="0"/>
              <a:t>Stresová reakce – třetí fáze</a:t>
            </a:r>
          </a:p>
        </p:txBody>
      </p:sp>
      <p:sp>
        <p:nvSpPr>
          <p:cNvPr id="3" name="Zástupný obsah 2">
            <a:extLst>
              <a:ext uri="{FF2B5EF4-FFF2-40B4-BE49-F238E27FC236}">
                <a16:creationId xmlns:a16="http://schemas.microsoft.com/office/drawing/2014/main" id="{8D749B99-634D-1847-43AC-DE4D7912AC62}"/>
              </a:ext>
            </a:extLst>
          </p:cNvPr>
          <p:cNvSpPr>
            <a:spLocks noGrp="1"/>
          </p:cNvSpPr>
          <p:nvPr>
            <p:ph idx="1"/>
          </p:nvPr>
        </p:nvSpPr>
        <p:spPr/>
        <p:txBody>
          <a:bodyPr/>
          <a:lstStyle/>
          <a:p>
            <a:r>
              <a:rPr lang="cs-CZ" b="0" i="0" u="none" strike="noStrike" dirty="0">
                <a:solidFill>
                  <a:srgbClr val="000000"/>
                </a:solidFill>
                <a:effectLst/>
                <a:latin typeface="verdana" panose="020B0604030504040204" pitchFamily="34" charset="0"/>
              </a:rPr>
              <a:t>Pokud však stresující činitel působí příliš dlouho, nebo je příliš silný, následuje pak fáze třetí, konečná, charakterizovaná celkovým vyčerpáním a selháním adaptačních obranných schopností organismu.</a:t>
            </a:r>
          </a:p>
          <a:p>
            <a:r>
              <a:rPr lang="cs-CZ" b="0" i="0" u="none" strike="noStrike" dirty="0">
                <a:solidFill>
                  <a:srgbClr val="000000"/>
                </a:solidFill>
                <a:effectLst/>
                <a:latin typeface="verdana" panose="020B0604030504040204" pitchFamily="34" charset="0"/>
              </a:rPr>
              <a:t>Znamená vážné ohrožení organismu</a:t>
            </a:r>
            <a:endParaRPr lang="cs-CZ" dirty="0"/>
          </a:p>
        </p:txBody>
      </p:sp>
    </p:spTree>
    <p:extLst>
      <p:ext uri="{BB962C8B-B14F-4D97-AF65-F5344CB8AC3E}">
        <p14:creationId xmlns:p14="http://schemas.microsoft.com/office/powerpoint/2010/main" val="3412184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C68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14FE44F-3A05-B7A8-D222-A3F79C2C5960}"/>
              </a:ext>
            </a:extLst>
          </p:cNvPr>
          <p:cNvSpPr>
            <a:spLocks noGrp="1"/>
          </p:cNvSpPr>
          <p:nvPr>
            <p:ph type="title"/>
          </p:nvPr>
        </p:nvSpPr>
        <p:spPr>
          <a:xfrm>
            <a:off x="9093496" y="618681"/>
            <a:ext cx="2613872" cy="4794567"/>
          </a:xfrm>
        </p:spPr>
        <p:txBody>
          <a:bodyPr vert="horz" lIns="91440" tIns="45720" rIns="91440" bIns="45720" rtlCol="0" anchor="ctr">
            <a:normAutofit/>
          </a:bodyPr>
          <a:lstStyle/>
          <a:p>
            <a:r>
              <a:rPr lang="en-US" sz="3600">
                <a:solidFill>
                  <a:srgbClr val="FFFFFF"/>
                </a:solidFill>
              </a:rPr>
              <a:t>Coping = zvládání stresu</a:t>
            </a:r>
          </a:p>
        </p:txBody>
      </p:sp>
      <p:sp>
        <p:nvSpPr>
          <p:cNvPr id="19"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Zástupný obsah 8">
            <a:extLst>
              <a:ext uri="{FF2B5EF4-FFF2-40B4-BE49-F238E27FC236}">
                <a16:creationId xmlns:a16="http://schemas.microsoft.com/office/drawing/2014/main" id="{EC13BFA8-81C0-D741-D98F-0E33DDD407A1}"/>
              </a:ext>
            </a:extLst>
          </p:cNvPr>
          <p:cNvPicPr>
            <a:picLocks noGrp="1" noChangeAspect="1"/>
          </p:cNvPicPr>
          <p:nvPr>
            <p:ph idx="1"/>
          </p:nvPr>
        </p:nvPicPr>
        <p:blipFill rotWithShape="1">
          <a:blip r:embed="rId2"/>
          <a:srcRect r="561" b="1"/>
          <a:stretch/>
        </p:blipFill>
        <p:spPr>
          <a:xfrm>
            <a:off x="976251" y="942538"/>
            <a:ext cx="7163222" cy="4808332"/>
          </a:xfrm>
          <a:prstGeom prst="rect">
            <a:avLst/>
          </a:prstGeom>
          <a:effectLst/>
        </p:spPr>
      </p:pic>
    </p:spTree>
    <p:extLst>
      <p:ext uri="{BB962C8B-B14F-4D97-AF65-F5344CB8AC3E}">
        <p14:creationId xmlns:p14="http://schemas.microsoft.com/office/powerpoint/2010/main" val="3467286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Popcorns ve dřevěném nudlí nad nativní tabulkovou tkaninou">
            <a:extLst>
              <a:ext uri="{FF2B5EF4-FFF2-40B4-BE49-F238E27FC236}">
                <a16:creationId xmlns:a16="http://schemas.microsoft.com/office/drawing/2014/main" id="{5890D47D-916A-A3AC-E676-3426C5EC644F}"/>
              </a:ext>
            </a:extLst>
          </p:cNvPr>
          <p:cNvPicPr>
            <a:picLocks noChangeAspect="1"/>
          </p:cNvPicPr>
          <p:nvPr/>
        </p:nvPicPr>
        <p:blipFill rotWithShape="1">
          <a:blip r:embed="rId2">
            <a:alphaModFix amt="35000"/>
          </a:blip>
          <a:srcRect t="15730"/>
          <a:stretch/>
        </p:blipFill>
        <p:spPr>
          <a:xfrm>
            <a:off x="20" y="1"/>
            <a:ext cx="12191980" cy="6857999"/>
          </a:xfrm>
          <a:prstGeom prst="rect">
            <a:avLst/>
          </a:prstGeom>
        </p:spPr>
      </p:pic>
      <p:sp>
        <p:nvSpPr>
          <p:cNvPr id="2" name="Nadpis 1">
            <a:extLst>
              <a:ext uri="{FF2B5EF4-FFF2-40B4-BE49-F238E27FC236}">
                <a16:creationId xmlns:a16="http://schemas.microsoft.com/office/drawing/2014/main" id="{389058AE-B07B-2671-65D6-BE3A7D0ED528}"/>
              </a:ext>
            </a:extLst>
          </p:cNvPr>
          <p:cNvSpPr>
            <a:spLocks noGrp="1"/>
          </p:cNvSpPr>
          <p:nvPr>
            <p:ph type="title"/>
          </p:nvPr>
        </p:nvSpPr>
        <p:spPr>
          <a:xfrm>
            <a:off x="838201" y="1065862"/>
            <a:ext cx="3313164" cy="4726276"/>
          </a:xfrm>
        </p:spPr>
        <p:txBody>
          <a:bodyPr>
            <a:normAutofit/>
          </a:bodyPr>
          <a:lstStyle/>
          <a:p>
            <a:pPr algn="r"/>
            <a:r>
              <a:rPr lang="cs-CZ" sz="4800" dirty="0">
                <a:solidFill>
                  <a:srgbClr val="FFFFFF"/>
                </a:solidFill>
              </a:rPr>
              <a:t>Osnova</a:t>
            </a:r>
            <a:r>
              <a:rPr lang="cs-CZ" sz="4000" dirty="0">
                <a:solidFill>
                  <a:srgbClr val="FFFFFF"/>
                </a:solidFill>
              </a:rPr>
              <a:t>:</a:t>
            </a:r>
          </a:p>
        </p:txBody>
      </p:sp>
      <p:cxnSp>
        <p:nvCxnSpPr>
          <p:cNvPr id="11" name="Straight Connector 10">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A7A5258C-3FE0-FDCE-DFA0-70344DCE6470}"/>
              </a:ext>
            </a:extLst>
          </p:cNvPr>
          <p:cNvSpPr>
            <a:spLocks noGrp="1"/>
          </p:cNvSpPr>
          <p:nvPr>
            <p:ph idx="1"/>
          </p:nvPr>
        </p:nvSpPr>
        <p:spPr>
          <a:xfrm>
            <a:off x="5155379" y="1065862"/>
            <a:ext cx="5744685" cy="4726276"/>
          </a:xfrm>
        </p:spPr>
        <p:txBody>
          <a:bodyPr anchor="ctr">
            <a:normAutofit/>
          </a:bodyPr>
          <a:lstStyle/>
          <a:p>
            <a:r>
              <a:rPr lang="cs-CZ" sz="2400" dirty="0">
                <a:solidFill>
                  <a:srgbClr val="FFFFFF"/>
                </a:solidFill>
              </a:rPr>
              <a:t>2. týden: Stres – </a:t>
            </a:r>
            <a:r>
              <a:rPr lang="cs-CZ" sz="2400" dirty="0" err="1">
                <a:solidFill>
                  <a:srgbClr val="FFFFFF"/>
                </a:solidFill>
              </a:rPr>
              <a:t>coping</a:t>
            </a:r>
            <a:r>
              <a:rPr lang="cs-CZ" sz="2400" dirty="0">
                <a:solidFill>
                  <a:srgbClr val="FFFFFF"/>
                </a:solidFill>
              </a:rPr>
              <a:t> (dechové a relaxační techniky)</a:t>
            </a:r>
          </a:p>
          <a:p>
            <a:r>
              <a:rPr lang="cs-CZ" sz="2400" dirty="0">
                <a:solidFill>
                  <a:srgbClr val="FFFFFF"/>
                </a:solidFill>
              </a:rPr>
              <a:t>3. týden: Baňkování (využití, skleněné i silikonové)</a:t>
            </a:r>
          </a:p>
          <a:p>
            <a:r>
              <a:rPr lang="cs-CZ" sz="2400" dirty="0">
                <a:solidFill>
                  <a:srgbClr val="FFFFFF"/>
                </a:solidFill>
              </a:rPr>
              <a:t>4. týden: </a:t>
            </a:r>
            <a:r>
              <a:rPr lang="cs-CZ" sz="2400" dirty="0" err="1">
                <a:solidFill>
                  <a:srgbClr val="FFFFFF"/>
                </a:solidFill>
              </a:rPr>
              <a:t>Ajuvérda</a:t>
            </a:r>
            <a:r>
              <a:rPr lang="cs-CZ" sz="2400" dirty="0">
                <a:solidFill>
                  <a:srgbClr val="FFFFFF"/>
                </a:solidFill>
              </a:rPr>
              <a:t> (koncept, strava, masáž)</a:t>
            </a:r>
          </a:p>
          <a:p>
            <a:r>
              <a:rPr lang="cs-CZ" sz="2400" dirty="0">
                <a:solidFill>
                  <a:srgbClr val="FFFFFF"/>
                </a:solidFill>
              </a:rPr>
              <a:t>5. týden: </a:t>
            </a:r>
            <a:r>
              <a:rPr lang="cs-CZ" sz="2400" dirty="0" err="1">
                <a:solidFill>
                  <a:srgbClr val="FFFFFF"/>
                </a:solidFill>
              </a:rPr>
              <a:t>Kinesiotejping</a:t>
            </a:r>
            <a:endParaRPr lang="cs-CZ" sz="2400" dirty="0">
              <a:solidFill>
                <a:srgbClr val="FFFFFF"/>
              </a:solidFill>
            </a:endParaRPr>
          </a:p>
          <a:p>
            <a:r>
              <a:rPr lang="cs-CZ" sz="2400" dirty="0">
                <a:solidFill>
                  <a:srgbClr val="FFFFFF"/>
                </a:solidFill>
              </a:rPr>
              <a:t>6. týden: Alternativní druhy masáží</a:t>
            </a:r>
          </a:p>
          <a:p>
            <a:r>
              <a:rPr lang="cs-CZ" sz="2400" dirty="0">
                <a:solidFill>
                  <a:srgbClr val="FFFFFF"/>
                </a:solidFill>
              </a:rPr>
              <a:t>7. týden: Alternativní druhy masáží</a:t>
            </a:r>
          </a:p>
          <a:p>
            <a:r>
              <a:rPr lang="cs-CZ" sz="2400" dirty="0">
                <a:solidFill>
                  <a:srgbClr val="FFFFFF"/>
                </a:solidFill>
              </a:rPr>
              <a:t>8. - 10. týden: prezentace vybraného téma z oboru wellness koncept</a:t>
            </a:r>
          </a:p>
        </p:txBody>
      </p:sp>
    </p:spTree>
    <p:extLst>
      <p:ext uri="{BB962C8B-B14F-4D97-AF65-F5344CB8AC3E}">
        <p14:creationId xmlns:p14="http://schemas.microsoft.com/office/powerpoint/2010/main" val="199680271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7705B4-9CB3-0540-2127-8C00EBAAB882}"/>
              </a:ext>
            </a:extLst>
          </p:cNvPr>
          <p:cNvSpPr>
            <a:spLocks noGrp="1"/>
          </p:cNvSpPr>
          <p:nvPr>
            <p:ph type="title"/>
          </p:nvPr>
        </p:nvSpPr>
        <p:spPr/>
        <p:txBody>
          <a:bodyPr/>
          <a:lstStyle/>
          <a:p>
            <a:r>
              <a:rPr lang="cs-CZ" b="1" dirty="0">
                <a:solidFill>
                  <a:schemeClr val="accent2"/>
                </a:solidFill>
              </a:rPr>
              <a:t>Podmínky splnění předmětu</a:t>
            </a:r>
          </a:p>
        </p:txBody>
      </p:sp>
      <p:sp>
        <p:nvSpPr>
          <p:cNvPr id="3" name="Zástupný obsah 2">
            <a:extLst>
              <a:ext uri="{FF2B5EF4-FFF2-40B4-BE49-F238E27FC236}">
                <a16:creationId xmlns:a16="http://schemas.microsoft.com/office/drawing/2014/main" id="{F713005A-4346-C042-103F-F6A59BA31BC7}"/>
              </a:ext>
            </a:extLst>
          </p:cNvPr>
          <p:cNvSpPr>
            <a:spLocks noGrp="1"/>
          </p:cNvSpPr>
          <p:nvPr>
            <p:ph idx="1"/>
          </p:nvPr>
        </p:nvSpPr>
        <p:spPr/>
        <p:txBody>
          <a:bodyPr/>
          <a:lstStyle/>
          <a:p>
            <a:r>
              <a:rPr lang="cs-CZ" dirty="0"/>
              <a:t>Docházka – max. 2 omluvené absence</a:t>
            </a:r>
          </a:p>
          <a:p>
            <a:r>
              <a:rPr lang="cs-CZ" dirty="0"/>
              <a:t>Prezentace vybraného téma z oblasti wellness koncept</a:t>
            </a:r>
          </a:p>
          <a:p>
            <a:pPr>
              <a:buFont typeface="Wingdings" pitchFamily="2" charset="2"/>
              <a:buChar char="Ø"/>
            </a:pPr>
            <a:r>
              <a:rPr lang="cs-CZ" dirty="0"/>
              <a:t>Vyhledat zahraniční studii na libovolnou metodu/pomůcku z oblasti wellness/</a:t>
            </a:r>
            <a:r>
              <a:rPr lang="cs-CZ" dirty="0" err="1"/>
              <a:t>coping</a:t>
            </a:r>
            <a:r>
              <a:rPr lang="cs-CZ" dirty="0"/>
              <a:t>/regenerace (např. </a:t>
            </a:r>
            <a:r>
              <a:rPr lang="cs-CZ" dirty="0" err="1"/>
              <a:t>gua-sha</a:t>
            </a:r>
            <a:r>
              <a:rPr lang="cs-CZ" dirty="0"/>
              <a:t>, </a:t>
            </a:r>
            <a:r>
              <a:rPr lang="cs-CZ" dirty="0" err="1"/>
              <a:t>roller</a:t>
            </a:r>
            <a:r>
              <a:rPr lang="cs-CZ" dirty="0"/>
              <a:t>, </a:t>
            </a:r>
            <a:r>
              <a:rPr lang="cs-CZ" dirty="0" err="1"/>
              <a:t>mikrojehličkování</a:t>
            </a:r>
            <a:r>
              <a:rPr lang="cs-CZ" dirty="0"/>
              <a:t>, </a:t>
            </a:r>
            <a:r>
              <a:rPr lang="cs-CZ" dirty="0" err="1"/>
              <a:t>dornova</a:t>
            </a:r>
            <a:r>
              <a:rPr lang="cs-CZ" dirty="0"/>
              <a:t> metoda… nebo relaxační cvičení (Jacobson, Autogenní, </a:t>
            </a:r>
            <a:r>
              <a:rPr lang="cs-CZ" dirty="0" err="1"/>
              <a:t>joga</a:t>
            </a:r>
            <a:r>
              <a:rPr lang="cs-CZ" dirty="0"/>
              <a:t> </a:t>
            </a:r>
            <a:r>
              <a:rPr lang="cs-CZ" dirty="0" err="1"/>
              <a:t>nidra</a:t>
            </a:r>
            <a:r>
              <a:rPr lang="cs-CZ" dirty="0"/>
              <a:t>), dechové cvičení (….), </a:t>
            </a:r>
            <a:r>
              <a:rPr lang="cs-CZ" dirty="0" err="1"/>
              <a:t>wim</a:t>
            </a:r>
            <a:r>
              <a:rPr lang="cs-CZ" dirty="0"/>
              <a:t> </a:t>
            </a:r>
            <a:r>
              <a:rPr lang="cs-CZ" dirty="0" err="1"/>
              <a:t>hof</a:t>
            </a:r>
            <a:r>
              <a:rPr lang="cs-CZ" dirty="0"/>
              <a:t>, chladové či tepelná terapie….atd.</a:t>
            </a:r>
          </a:p>
          <a:p>
            <a:pPr>
              <a:buFont typeface="Wingdings" pitchFamily="2" charset="2"/>
              <a:buChar char="Ø"/>
            </a:pPr>
            <a:r>
              <a:rPr lang="cs-CZ" dirty="0"/>
              <a:t>Tuto metodu poté stručně odprezentovat s podporou </a:t>
            </a:r>
            <a:r>
              <a:rPr lang="cs-CZ" dirty="0" err="1"/>
              <a:t>power</a:t>
            </a:r>
            <a:r>
              <a:rPr lang="cs-CZ" dirty="0"/>
              <a:t> point prezentace (Klidně i s praktickou ukázkou) –</a:t>
            </a:r>
            <a:r>
              <a:rPr lang="cs-CZ" dirty="0">
                <a:solidFill>
                  <a:schemeClr val="accent2"/>
                </a:solidFill>
              </a:rPr>
              <a:t>HODNOCENO A-F</a:t>
            </a:r>
          </a:p>
          <a:p>
            <a:pPr>
              <a:buFont typeface="Wingdings" pitchFamily="2" charset="2"/>
              <a:buChar char="Ø"/>
            </a:pPr>
            <a:endParaRPr lang="cs-CZ" dirty="0"/>
          </a:p>
        </p:txBody>
      </p:sp>
    </p:spTree>
    <p:extLst>
      <p:ext uri="{BB962C8B-B14F-4D97-AF65-F5344CB8AC3E}">
        <p14:creationId xmlns:p14="http://schemas.microsoft.com/office/powerpoint/2010/main" val="3300123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645DB2-D2C4-39D3-937F-16E997FF3851}"/>
              </a:ext>
            </a:extLst>
          </p:cNvPr>
          <p:cNvSpPr>
            <a:spLocks noGrp="1"/>
          </p:cNvSpPr>
          <p:nvPr>
            <p:ph type="title"/>
          </p:nvPr>
        </p:nvSpPr>
        <p:spPr/>
        <p:txBody>
          <a:bodyPr/>
          <a:lstStyle/>
          <a:p>
            <a:r>
              <a:rPr lang="cs-CZ" dirty="0">
                <a:solidFill>
                  <a:schemeClr val="accent2"/>
                </a:solidFill>
              </a:rPr>
              <a:t>Stres</a:t>
            </a:r>
          </a:p>
        </p:txBody>
      </p:sp>
      <p:sp>
        <p:nvSpPr>
          <p:cNvPr id="3" name="Zástupný obsah 2">
            <a:extLst>
              <a:ext uri="{FF2B5EF4-FFF2-40B4-BE49-F238E27FC236}">
                <a16:creationId xmlns:a16="http://schemas.microsoft.com/office/drawing/2014/main" id="{DC0CFE47-1F9C-FD0A-35B9-8919A8419C04}"/>
              </a:ext>
            </a:extLst>
          </p:cNvPr>
          <p:cNvSpPr>
            <a:spLocks noGrp="1"/>
          </p:cNvSpPr>
          <p:nvPr>
            <p:ph idx="1"/>
          </p:nvPr>
        </p:nvSpPr>
        <p:spPr/>
        <p:txBody>
          <a:bodyPr/>
          <a:lstStyle/>
          <a:p>
            <a:r>
              <a:rPr lang="cs-CZ" b="0" i="0" u="none" strike="noStrike" dirty="0">
                <a:solidFill>
                  <a:srgbClr val="000000"/>
                </a:solidFill>
                <a:effectLst/>
                <a:latin typeface="Arial" panose="020B0604020202020204" pitchFamily="34" charset="0"/>
              </a:rPr>
              <a:t>Stresem rozumíme </a:t>
            </a:r>
            <a:r>
              <a:rPr lang="cs-CZ" b="1" i="0" u="none" strike="noStrike" dirty="0">
                <a:solidFill>
                  <a:srgbClr val="000000"/>
                </a:solidFill>
                <a:effectLst/>
                <a:latin typeface="Arial" panose="020B0604020202020204" pitchFamily="34" charset="0"/>
              </a:rPr>
              <a:t>soubor nepříznivých krátkodobých</a:t>
            </a:r>
            <a:r>
              <a:rPr lang="cs-CZ" b="0" i="0" u="none" strike="noStrike" dirty="0">
                <a:solidFill>
                  <a:srgbClr val="000000"/>
                </a:solidFill>
                <a:effectLst/>
                <a:latin typeface="Arial" panose="020B0604020202020204" pitchFamily="34" charset="0"/>
              </a:rPr>
              <a:t> nebo </a:t>
            </a:r>
            <a:r>
              <a:rPr lang="cs-CZ" b="1" i="0" u="none" strike="noStrike" dirty="0">
                <a:solidFill>
                  <a:srgbClr val="000000"/>
                </a:solidFill>
                <a:effectLst/>
                <a:latin typeface="Arial" panose="020B0604020202020204" pitchFamily="34" charset="0"/>
              </a:rPr>
              <a:t>dlouhodobých vlivů</a:t>
            </a:r>
            <a:r>
              <a:rPr lang="cs-CZ" b="0" i="0" u="none" strike="noStrike" dirty="0">
                <a:solidFill>
                  <a:srgbClr val="000000"/>
                </a:solidFill>
                <a:effectLst/>
                <a:latin typeface="Arial" panose="020B0604020202020204" pitchFamily="34" charset="0"/>
              </a:rPr>
              <a:t> na organismus, které významně ovlivňují jeho celkové reakce a vyvolávají stresový syndrom. </a:t>
            </a:r>
          </a:p>
          <a:p>
            <a:r>
              <a:rPr lang="cs-CZ" b="0" i="0" u="none" strike="noStrike" dirty="0">
                <a:solidFill>
                  <a:srgbClr val="000000"/>
                </a:solidFill>
                <a:effectLst/>
                <a:latin typeface="Arial" panose="020B0604020202020204" pitchFamily="34" charset="0"/>
              </a:rPr>
              <a:t>Určujícím faktorem je </a:t>
            </a:r>
            <a:r>
              <a:rPr lang="cs-CZ" b="1" i="0" u="none" strike="noStrike" dirty="0">
                <a:solidFill>
                  <a:srgbClr val="000000"/>
                </a:solidFill>
                <a:effectLst/>
                <a:latin typeface="Arial" panose="020B0604020202020204" pitchFamily="34" charset="0"/>
              </a:rPr>
              <a:t>stresor</a:t>
            </a:r>
            <a:r>
              <a:rPr lang="cs-CZ" b="0" i="0" u="none" strike="noStrike" dirty="0">
                <a:solidFill>
                  <a:srgbClr val="000000"/>
                </a:solidFill>
                <a:effectLst/>
                <a:latin typeface="Arial" panose="020B0604020202020204" pitchFamily="34" charset="0"/>
              </a:rPr>
              <a:t> vyvolávající příslušnou stresovou reakci</a:t>
            </a:r>
          </a:p>
          <a:p>
            <a:r>
              <a:rPr lang="cs-CZ" b="0" i="0" u="none" strike="noStrike" dirty="0">
                <a:solidFill>
                  <a:srgbClr val="000000"/>
                </a:solidFill>
                <a:effectLst/>
                <a:latin typeface="Arial" panose="020B0604020202020204" pitchFamily="34" charset="0"/>
              </a:rPr>
              <a:t>Stresorem mohou být vlivy </a:t>
            </a:r>
            <a:r>
              <a:rPr lang="cs-CZ" b="0" i="0" u="none" strike="noStrike" dirty="0">
                <a:solidFill>
                  <a:schemeClr val="accent2"/>
                </a:solidFill>
                <a:effectLst/>
                <a:latin typeface="Arial" panose="020B0604020202020204" pitchFamily="34" charset="0"/>
              </a:rPr>
              <a:t>fyzikální, chemické, biologické, psychosociální</a:t>
            </a:r>
            <a:r>
              <a:rPr lang="cs-CZ" b="0" i="0" u="none" strike="noStrike" dirty="0">
                <a:solidFill>
                  <a:srgbClr val="000000"/>
                </a:solidFill>
                <a:effectLst/>
                <a:latin typeface="Arial" panose="020B0604020202020204" pitchFamily="34" charset="0"/>
              </a:rPr>
              <a:t>, podobně jako příčiny nemocí, ale zpravidla bývají kombinací několika druhů.</a:t>
            </a:r>
            <a:endParaRPr lang="cs-CZ" dirty="0"/>
          </a:p>
        </p:txBody>
      </p:sp>
    </p:spTree>
    <p:extLst>
      <p:ext uri="{BB962C8B-B14F-4D97-AF65-F5344CB8AC3E}">
        <p14:creationId xmlns:p14="http://schemas.microsoft.com/office/powerpoint/2010/main" val="4173252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36510C-BA69-89C5-759E-565695D79423}"/>
              </a:ext>
            </a:extLst>
          </p:cNvPr>
          <p:cNvSpPr>
            <a:spLocks noGrp="1"/>
          </p:cNvSpPr>
          <p:nvPr>
            <p:ph type="title"/>
          </p:nvPr>
        </p:nvSpPr>
        <p:spPr/>
        <p:txBody>
          <a:bodyPr/>
          <a:lstStyle/>
          <a:p>
            <a:r>
              <a:rPr lang="cs-CZ" b="1" dirty="0"/>
              <a:t>Rozdělení</a:t>
            </a:r>
          </a:p>
        </p:txBody>
      </p:sp>
      <p:sp>
        <p:nvSpPr>
          <p:cNvPr id="3" name="Zástupný obsah 2">
            <a:extLst>
              <a:ext uri="{FF2B5EF4-FFF2-40B4-BE49-F238E27FC236}">
                <a16:creationId xmlns:a16="http://schemas.microsoft.com/office/drawing/2014/main" id="{808F2B29-F460-AE51-40F8-66983A34365F}"/>
              </a:ext>
            </a:extLst>
          </p:cNvPr>
          <p:cNvSpPr>
            <a:spLocks noGrp="1"/>
          </p:cNvSpPr>
          <p:nvPr>
            <p:ph idx="1"/>
          </p:nvPr>
        </p:nvSpPr>
        <p:spPr/>
        <p:txBody>
          <a:bodyPr/>
          <a:lstStyle/>
          <a:p>
            <a:r>
              <a:rPr lang="cs-CZ" b="0" i="0" u="none" strike="noStrike" dirty="0">
                <a:solidFill>
                  <a:srgbClr val="000000"/>
                </a:solidFill>
                <a:effectLst/>
                <a:latin typeface="Arial" panose="020B0604020202020204" pitchFamily="34" charset="0"/>
              </a:rPr>
              <a:t>Dle časové osy rozeznáváme </a:t>
            </a:r>
            <a:r>
              <a:rPr lang="cs-CZ" b="1" i="0" u="none" strike="noStrike" dirty="0">
                <a:solidFill>
                  <a:schemeClr val="accent2"/>
                </a:solidFill>
                <a:effectLst/>
                <a:latin typeface="Arial" panose="020B0604020202020204" pitchFamily="34" charset="0"/>
              </a:rPr>
              <a:t>akutní</a:t>
            </a:r>
            <a:r>
              <a:rPr lang="cs-CZ" b="0" i="0" u="none" strike="noStrike" dirty="0">
                <a:solidFill>
                  <a:schemeClr val="accent2"/>
                </a:solidFill>
                <a:effectLst/>
                <a:latin typeface="Arial" panose="020B0604020202020204" pitchFamily="34" charset="0"/>
              </a:rPr>
              <a:t> a </a:t>
            </a:r>
            <a:r>
              <a:rPr lang="cs-CZ" b="1" i="0" u="none" strike="noStrike" dirty="0">
                <a:solidFill>
                  <a:schemeClr val="accent2"/>
                </a:solidFill>
                <a:effectLst/>
                <a:latin typeface="Arial" panose="020B0604020202020204" pitchFamily="34" charset="0"/>
              </a:rPr>
              <a:t>chronický</a:t>
            </a:r>
            <a:r>
              <a:rPr lang="cs-CZ" b="0" i="0" u="none" strike="noStrike" dirty="0">
                <a:solidFill>
                  <a:schemeClr val="accent2"/>
                </a:solidFill>
                <a:effectLst/>
                <a:latin typeface="Arial" panose="020B0604020202020204" pitchFamily="34" charset="0"/>
              </a:rPr>
              <a:t> </a:t>
            </a:r>
            <a:r>
              <a:rPr lang="cs-CZ" b="1" i="0" u="none" strike="noStrike" dirty="0">
                <a:solidFill>
                  <a:schemeClr val="accent2"/>
                </a:solidFill>
                <a:effectLst/>
                <a:latin typeface="Arial" panose="020B0604020202020204" pitchFamily="34" charset="0"/>
              </a:rPr>
              <a:t>stres</a:t>
            </a:r>
            <a:r>
              <a:rPr lang="cs-CZ" b="0" i="0" u="none" strike="noStrike" dirty="0">
                <a:solidFill>
                  <a:schemeClr val="accent2"/>
                </a:solidFill>
                <a:effectLst/>
                <a:latin typeface="Arial" panose="020B0604020202020204" pitchFamily="34" charset="0"/>
              </a:rPr>
              <a:t> </a:t>
            </a:r>
            <a:r>
              <a:rPr lang="cs-CZ" b="0" i="0" u="none" strike="noStrike" dirty="0">
                <a:solidFill>
                  <a:srgbClr val="000000"/>
                </a:solidFill>
                <a:effectLst/>
                <a:latin typeface="Arial" panose="020B0604020202020204" pitchFamily="34" charset="0"/>
              </a:rPr>
              <a:t>vyvolávající stresový syndrom.</a:t>
            </a:r>
          </a:p>
          <a:p>
            <a:endParaRPr lang="cs-CZ" dirty="0">
              <a:solidFill>
                <a:srgbClr val="000000"/>
              </a:solidFill>
              <a:latin typeface="Arial" panose="020B0604020202020204" pitchFamily="34" charset="0"/>
            </a:endParaRPr>
          </a:p>
          <a:p>
            <a:r>
              <a:rPr lang="cs-CZ" b="0" i="0" u="none" strike="noStrike" dirty="0">
                <a:solidFill>
                  <a:srgbClr val="000000"/>
                </a:solidFill>
                <a:effectLst/>
                <a:latin typeface="Arial" panose="020B0604020202020204" pitchFamily="34" charset="0"/>
              </a:rPr>
              <a:t>Eustres – pozitivní zátěž, v přiměřené míře nabudí jedince k vyšším výkonům</a:t>
            </a:r>
          </a:p>
          <a:p>
            <a:r>
              <a:rPr lang="cs-CZ" dirty="0">
                <a:solidFill>
                  <a:srgbClr val="000000"/>
                </a:solidFill>
                <a:latin typeface="Arial" panose="020B0604020202020204" pitchFamily="34" charset="0"/>
              </a:rPr>
              <a:t>Distres – nadměrná zátěž – negativní dopad, vznik chronických onemocnění a poškození</a:t>
            </a:r>
            <a:endParaRPr lang="cs-CZ" b="0" i="0" u="none" strike="noStrike"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3698689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795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Zástupný obsah 5" descr="Obsah obrázku text&#10;&#10;Popis byl vytvořen automaticky">
            <a:extLst>
              <a:ext uri="{FF2B5EF4-FFF2-40B4-BE49-F238E27FC236}">
                <a16:creationId xmlns:a16="http://schemas.microsoft.com/office/drawing/2014/main" id="{97CB574B-A7FF-8878-F9CC-FA6FBA2CB447}"/>
              </a:ext>
            </a:extLst>
          </p:cNvPr>
          <p:cNvPicPr>
            <a:picLocks noGrp="1" noChangeAspect="1"/>
          </p:cNvPicPr>
          <p:nvPr>
            <p:ph idx="1"/>
          </p:nvPr>
        </p:nvPicPr>
        <p:blipFill>
          <a:blip r:embed="rId2"/>
          <a:stretch>
            <a:fillRect/>
          </a:stretch>
        </p:blipFill>
        <p:spPr>
          <a:xfrm>
            <a:off x="2381956" y="643467"/>
            <a:ext cx="7428088" cy="5571066"/>
          </a:xfrm>
          <a:prstGeom prst="rect">
            <a:avLst/>
          </a:prstGeom>
        </p:spPr>
      </p:pic>
    </p:spTree>
    <p:extLst>
      <p:ext uri="{BB962C8B-B14F-4D97-AF65-F5344CB8AC3E}">
        <p14:creationId xmlns:p14="http://schemas.microsoft.com/office/powerpoint/2010/main" val="3570730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722DA26-7097-8DE2-1E51-DB9E356F0DEB}"/>
              </a:ext>
            </a:extLst>
          </p:cNvPr>
          <p:cNvSpPr>
            <a:spLocks noGrp="1"/>
          </p:cNvSpPr>
          <p:nvPr>
            <p:ph type="title"/>
          </p:nvPr>
        </p:nvSpPr>
        <p:spPr>
          <a:xfrm>
            <a:off x="686834" y="1153572"/>
            <a:ext cx="3200400" cy="4461163"/>
          </a:xfrm>
        </p:spPr>
        <p:txBody>
          <a:bodyPr>
            <a:normAutofit/>
          </a:bodyPr>
          <a:lstStyle/>
          <a:p>
            <a:r>
              <a:rPr lang="cs-CZ">
                <a:solidFill>
                  <a:srgbClr val="FFFFFF"/>
                </a:solidFill>
              </a:rPr>
              <a:t>Stresová reakce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Zástupný obsah 2">
            <a:extLst>
              <a:ext uri="{FF2B5EF4-FFF2-40B4-BE49-F238E27FC236}">
                <a16:creationId xmlns:a16="http://schemas.microsoft.com/office/drawing/2014/main" id="{2FDEEA39-9970-73AA-7D3B-48C193A2BFD8}"/>
              </a:ext>
            </a:extLst>
          </p:cNvPr>
          <p:cNvSpPr>
            <a:spLocks noGrp="1"/>
          </p:cNvSpPr>
          <p:nvPr>
            <p:ph idx="1"/>
          </p:nvPr>
        </p:nvSpPr>
        <p:spPr>
          <a:xfrm>
            <a:off x="4447308" y="591344"/>
            <a:ext cx="6906491" cy="5585619"/>
          </a:xfrm>
        </p:spPr>
        <p:txBody>
          <a:bodyPr anchor="ctr">
            <a:normAutofit/>
          </a:bodyPr>
          <a:lstStyle/>
          <a:p>
            <a:r>
              <a:rPr lang="cs-CZ" b="0" i="0" u="none" strike="noStrike">
                <a:effectLst/>
                <a:latin typeface="Arial" panose="020B0604020202020204" pitchFamily="34" charset="0"/>
              </a:rPr>
              <a:t>Odpověď organismu na stres je v rovině </a:t>
            </a:r>
            <a:r>
              <a:rPr lang="cs-CZ" b="1" i="0" u="none" strike="noStrike" err="1">
                <a:effectLst/>
                <a:latin typeface="Arial" panose="020B0604020202020204" pitchFamily="34" charset="0"/>
              </a:rPr>
              <a:t>neurohumorální</a:t>
            </a:r>
            <a:r>
              <a:rPr lang="cs-CZ" b="1" i="0" u="none" strike="noStrike">
                <a:effectLst/>
                <a:latin typeface="Arial" panose="020B0604020202020204" pitchFamily="34" charset="0"/>
              </a:rPr>
              <a:t> – hlavní roli hraje Hypotalamus - </a:t>
            </a:r>
            <a:r>
              <a:rPr lang="cs-CZ" b="0" i="0" u="none" strike="noStrike">
                <a:effectLst/>
                <a:latin typeface="Arial" panose="020B0604020202020204" pitchFamily="34" charset="0"/>
              </a:rPr>
              <a:t>stoupá koncentrace adrenalinu -dochází k vyplavování katecholaminů - zvedá se hladina glukokortikoidů a </a:t>
            </a:r>
            <a:r>
              <a:rPr lang="cs-CZ" b="0" i="0" u="none" strike="noStrike" err="1">
                <a:effectLst/>
                <a:latin typeface="Arial" panose="020B0604020202020204" pitchFamily="34" charset="0"/>
              </a:rPr>
              <a:t>mineralkortikoidů</a:t>
            </a:r>
            <a:endParaRPr lang="cs-CZ" b="0" i="0" u="none" strike="noStrike">
              <a:effectLst/>
              <a:latin typeface="Arial" panose="020B0604020202020204" pitchFamily="34" charset="0"/>
            </a:endParaRPr>
          </a:p>
          <a:p>
            <a:r>
              <a:rPr lang="cs-CZ" b="0" i="0" u="none" strike="noStrike">
                <a:effectLst/>
                <a:latin typeface="Arial" panose="020B0604020202020204" pitchFamily="34" charset="0"/>
              </a:rPr>
              <a:t>Existence </a:t>
            </a:r>
            <a:r>
              <a:rPr lang="cs-CZ" b="0" i="0" u="none" strike="noStrike" err="1">
                <a:effectLst/>
                <a:latin typeface="Arial" panose="020B0604020202020204" pitchFamily="34" charset="0"/>
              </a:rPr>
              <a:t>neurohumorální</a:t>
            </a:r>
            <a:r>
              <a:rPr lang="cs-CZ" b="0" i="0" u="none" strike="noStrike">
                <a:effectLst/>
                <a:latin typeface="Arial" panose="020B0604020202020204" pitchFamily="34" charset="0"/>
              </a:rPr>
              <a:t> stresové osy </a:t>
            </a:r>
            <a:r>
              <a:rPr lang="cs-CZ">
                <a:latin typeface="Arial" panose="020B0604020202020204" pitchFamily="34" charset="0"/>
              </a:rPr>
              <a:t>určuje charakter stresové reakce</a:t>
            </a:r>
            <a:endParaRPr lang="cs-CZ" b="1" dirty="0"/>
          </a:p>
          <a:p>
            <a:endParaRPr lang="cs-CZ" dirty="0"/>
          </a:p>
        </p:txBody>
      </p:sp>
    </p:spTree>
    <p:extLst>
      <p:ext uri="{BB962C8B-B14F-4D97-AF65-F5344CB8AC3E}">
        <p14:creationId xmlns:p14="http://schemas.microsoft.com/office/powerpoint/2010/main" val="1809539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BF16E1-A903-F7B4-0030-EB813719759B}"/>
              </a:ext>
            </a:extLst>
          </p:cNvPr>
          <p:cNvSpPr>
            <a:spLocks noGrp="1"/>
          </p:cNvSpPr>
          <p:nvPr>
            <p:ph type="title"/>
          </p:nvPr>
        </p:nvSpPr>
        <p:spPr/>
        <p:txBody>
          <a:bodyPr/>
          <a:lstStyle/>
          <a:p>
            <a:r>
              <a:rPr lang="cs-CZ" b="1" dirty="0"/>
              <a:t>Stresová reakce – první fáze</a:t>
            </a:r>
          </a:p>
        </p:txBody>
      </p:sp>
      <p:sp>
        <p:nvSpPr>
          <p:cNvPr id="3" name="Zástupný obsah 2">
            <a:extLst>
              <a:ext uri="{FF2B5EF4-FFF2-40B4-BE49-F238E27FC236}">
                <a16:creationId xmlns:a16="http://schemas.microsoft.com/office/drawing/2014/main" id="{5881D2AC-0CFC-4DB9-815A-B05C1875387B}"/>
              </a:ext>
            </a:extLst>
          </p:cNvPr>
          <p:cNvSpPr>
            <a:spLocks noGrp="1"/>
          </p:cNvSpPr>
          <p:nvPr>
            <p:ph idx="1"/>
          </p:nvPr>
        </p:nvSpPr>
        <p:spPr/>
        <p:txBody>
          <a:bodyPr>
            <a:norm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lang="cs-CZ" b="0" i="0" u="none" strike="noStrike" dirty="0">
                <a:solidFill>
                  <a:srgbClr val="000000"/>
                </a:solidFill>
                <a:effectLst/>
                <a:latin typeface="verdana" panose="020B0604030504040204" pitchFamily="34" charset="0"/>
              </a:rPr>
              <a:t>je „alarmující”, poplachová, pohotovostní a nastává při náhlém narušení životních podmínek nejrůznějšího druhu. Je vyjádřena excitací sympatické soustavy, dřeně a později i kůry nadledvin. Jestliže v této fázi stresor ustoupí, odezní i stresová reakce, fáze pohotovostní přechází do fáze zotavovací.</a:t>
            </a:r>
            <a:endParaRPr lang="cs-CZ" dirty="0"/>
          </a:p>
        </p:txBody>
      </p:sp>
      <p:sp>
        <p:nvSpPr>
          <p:cNvPr id="4" name="Rectangle 2">
            <a:extLst>
              <a:ext uri="{FF2B5EF4-FFF2-40B4-BE49-F238E27FC236}">
                <a16:creationId xmlns:a16="http://schemas.microsoft.com/office/drawing/2014/main" id="{220DE868-78D5-AEF2-3EA8-C4ACE1EB36DF}"/>
              </a:ext>
            </a:extLst>
          </p:cNvPr>
          <p:cNvSpPr>
            <a:spLocks noChangeArrowheads="1"/>
          </p:cNvSpPr>
          <p:nvPr/>
        </p:nvSpPr>
        <p:spPr bwMode="auto">
          <a:xfrm>
            <a:off x="0" y="-523220"/>
            <a:ext cx="2547492"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2600" b="0" i="0" u="none" strike="noStrike" cap="none" normalizeH="0" baseline="0" dirty="0">
                <a:ln>
                  <a:noFill/>
                </a:ln>
                <a:solidFill>
                  <a:srgbClr val="FFFFFF"/>
                </a:solidFill>
                <a:effectLst/>
                <a:latin typeface="CenturyGothic"/>
              </a:rPr>
              <a:t>, strach ze smrti </a:t>
            </a:r>
            <a:endParaRPr kumimoji="0" lang="cs-CZ" altLang="cs-CZ"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79576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746560-9353-F7A5-705D-6AC443CE3FCB}"/>
              </a:ext>
            </a:extLst>
          </p:cNvPr>
          <p:cNvSpPr>
            <a:spLocks noGrp="1"/>
          </p:cNvSpPr>
          <p:nvPr>
            <p:ph type="title"/>
          </p:nvPr>
        </p:nvSpPr>
        <p:spPr/>
        <p:txBody>
          <a:bodyPr/>
          <a:lstStyle/>
          <a:p>
            <a:r>
              <a:rPr lang="cs-CZ" b="1" dirty="0"/>
              <a:t>Stresová reakce – druhá fáze</a:t>
            </a:r>
          </a:p>
        </p:txBody>
      </p:sp>
      <p:sp>
        <p:nvSpPr>
          <p:cNvPr id="3" name="Zástupný obsah 2">
            <a:extLst>
              <a:ext uri="{FF2B5EF4-FFF2-40B4-BE49-F238E27FC236}">
                <a16:creationId xmlns:a16="http://schemas.microsoft.com/office/drawing/2014/main" id="{215ABD47-9B6A-14E4-D909-1EAEFB52CBA0}"/>
              </a:ext>
            </a:extLst>
          </p:cNvPr>
          <p:cNvSpPr>
            <a:spLocks noGrp="1"/>
          </p:cNvSpPr>
          <p:nvPr>
            <p:ph idx="1"/>
          </p:nvPr>
        </p:nvSpPr>
        <p:spPr/>
        <p:txBody>
          <a:bodyPr/>
          <a:lstStyle/>
          <a:p>
            <a:r>
              <a:rPr lang="cs-CZ" b="0" i="0" u="none" strike="noStrike" dirty="0">
                <a:solidFill>
                  <a:srgbClr val="000000"/>
                </a:solidFill>
                <a:effectLst/>
                <a:latin typeface="verdana" panose="020B0604030504040204" pitchFamily="34" charset="0"/>
              </a:rPr>
              <a:t>Když účinek stresoru přetrvává, následuje fáze druhá, vyrovnávací, či fáze rezistence, odolnosti. Původní poplachová reakce se zklidňuje, snižuje, organismus si adaptačními mechanismy na stresující faktor zvyká „otužuje se”, adaptuje se na zátěž.</a:t>
            </a:r>
            <a:endParaRPr lang="cs-CZ" dirty="0"/>
          </a:p>
        </p:txBody>
      </p:sp>
    </p:spTree>
    <p:extLst>
      <p:ext uri="{BB962C8B-B14F-4D97-AF65-F5344CB8AC3E}">
        <p14:creationId xmlns:p14="http://schemas.microsoft.com/office/powerpoint/2010/main" val="387205687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449</Words>
  <Application>Microsoft Macintosh PowerPoint</Application>
  <PresentationFormat>Širokoúhlá obrazovka</PresentationFormat>
  <Paragraphs>39</Paragraphs>
  <Slides>11</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11</vt:i4>
      </vt:variant>
    </vt:vector>
  </HeadingPairs>
  <TitlesOfParts>
    <vt:vector size="18" baseType="lpstr">
      <vt:lpstr>Arial</vt:lpstr>
      <vt:lpstr>Calibri</vt:lpstr>
      <vt:lpstr>Calibri Light</vt:lpstr>
      <vt:lpstr>CenturyGothic</vt:lpstr>
      <vt:lpstr>verdana</vt:lpstr>
      <vt:lpstr>Wingdings</vt:lpstr>
      <vt:lpstr>Motiv Office</vt:lpstr>
      <vt:lpstr>Wellness koncept </vt:lpstr>
      <vt:lpstr>Osnova:</vt:lpstr>
      <vt:lpstr>Podmínky splnění předmětu</vt:lpstr>
      <vt:lpstr>Stres</vt:lpstr>
      <vt:lpstr>Rozdělení</vt:lpstr>
      <vt:lpstr>Prezentace aplikace PowerPoint</vt:lpstr>
      <vt:lpstr>Stresová reakce</vt:lpstr>
      <vt:lpstr>Stresová reakce – první fáze</vt:lpstr>
      <vt:lpstr>Stresová reakce – druhá fáze</vt:lpstr>
      <vt:lpstr>Stresová reakce – třetí fáze</vt:lpstr>
      <vt:lpstr>Coping = zvládání stresu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Wellness koncept </dc:title>
  <dc:creator>Hana Kratochvílová</dc:creator>
  <cp:lastModifiedBy>Hana Kratochvílová</cp:lastModifiedBy>
  <cp:revision>1</cp:revision>
  <dcterms:created xsi:type="dcterms:W3CDTF">2023-02-21T10:52:57Z</dcterms:created>
  <dcterms:modified xsi:type="dcterms:W3CDTF">2023-02-21T12:00:04Z</dcterms:modified>
</cp:coreProperties>
</file>