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259" r:id="rId4"/>
    <p:sldId id="260" r:id="rId5"/>
    <p:sldId id="261" r:id="rId6"/>
    <p:sldId id="266" r:id="rId7"/>
    <p:sldId id="270" r:id="rId8"/>
    <p:sldId id="271" r:id="rId9"/>
    <p:sldId id="272" r:id="rId10"/>
    <p:sldId id="273" r:id="rId11"/>
    <p:sldId id="274" r:id="rId12"/>
    <p:sldId id="275" r:id="rId13"/>
    <p:sldId id="267" r:id="rId14"/>
    <p:sldId id="269" r:id="rId15"/>
    <p:sldId id="276" r:id="rId16"/>
    <p:sldId id="262" r:id="rId17"/>
    <p:sldId id="263" r:id="rId18"/>
    <p:sldId id="277" r:id="rId19"/>
    <p:sldId id="278" r:id="rId20"/>
    <p:sldId id="264" r:id="rId21"/>
    <p:sldId id="279" r:id="rId22"/>
    <p:sldId id="265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58" autoAdjust="0"/>
    <p:restoredTop sz="95768" autoAdjust="0"/>
  </p:normalViewPr>
  <p:slideViewPr>
    <p:cSldViewPr snapToGrid="0">
      <p:cViewPr varScale="1">
        <p:scale>
          <a:sx n="64" d="100"/>
          <a:sy n="64" d="100"/>
        </p:scale>
        <p:origin x="72" y="13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0" name="Google Shape;10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1459ca578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Google Shape;112;g11459ca578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0feb03773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0feb03773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14604ba68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g114604ba68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9" name="Google Shape;12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14604ba68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g114604ba68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1" name="Google Shape;14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7" name="Google Shape;14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00"/>
              <a:buFont typeface="Gill Sans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8682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700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409415@mail.muni.cz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P4461 PRAXE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ÚVODNÍ SCHŮZKA 21. 2. 2024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DD7B1-2521-4A52-89B5-8E3EF80D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4A082E-8BD7-45B3-9F74-878CE66A65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7" descr="Obsah obrázku text&#10;&#10;Popis se vygeneroval automaticky.">
            <a:extLst>
              <a:ext uri="{FF2B5EF4-FFF2-40B4-BE49-F238E27FC236}">
                <a16:creationId xmlns:a16="http://schemas.microsoft.com/office/drawing/2014/main" id="{40A8A35B-F88F-4662-8350-D412ADA7D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2" y="1318304"/>
            <a:ext cx="11181914" cy="513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62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AC6396-6CE6-4B6D-85E2-0D6CCE4C8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E7EAB5-BEB1-4ADD-ADF4-5D11E6AE07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10">
            <a:extLst>
              <a:ext uri="{FF2B5EF4-FFF2-40B4-BE49-F238E27FC236}">
                <a16:creationId xmlns:a16="http://schemas.microsoft.com/office/drawing/2014/main" id="{D4869B51-4ABE-4906-A544-F2CC3FF430FC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1157642" y="230819"/>
            <a:ext cx="9658085" cy="6320901"/>
          </a:xfrm>
        </p:spPr>
      </p:pic>
    </p:spTree>
    <p:extLst>
      <p:ext uri="{BB962C8B-B14F-4D97-AF65-F5344CB8AC3E}">
        <p14:creationId xmlns:p14="http://schemas.microsoft.com/office/powerpoint/2010/main" val="3587896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20B8A9-66A5-46FD-BD98-62A50778F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BDC399-C565-44C8-8ED9-4B314432B5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7" descr="Obsah obrázku text&#10;&#10;Popis se vygeneroval automaticky.">
            <a:extLst>
              <a:ext uri="{FF2B5EF4-FFF2-40B4-BE49-F238E27FC236}">
                <a16:creationId xmlns:a16="http://schemas.microsoft.com/office/drawing/2014/main" id="{5995EA83-1039-4B81-ADD3-4ADCDFA55068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1421278" y="221780"/>
            <a:ext cx="9051569" cy="6471983"/>
          </a:xfrm>
        </p:spPr>
      </p:pic>
    </p:spTree>
    <p:extLst>
      <p:ext uri="{BB962C8B-B14F-4D97-AF65-F5344CB8AC3E}">
        <p14:creationId xmlns:p14="http://schemas.microsoft.com/office/powerpoint/2010/main" val="4258939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67004-465A-4A0D-82A4-A0D8A051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0586EE-03C0-4F82-A75F-5B21E0B4D5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6">
            <a:extLst>
              <a:ext uri="{FF2B5EF4-FFF2-40B4-BE49-F238E27FC236}">
                <a16:creationId xmlns:a16="http://schemas.microsoft.com/office/drawing/2014/main" id="{B06874B1-E765-440F-A260-8A60C70C0A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0885" y="133165"/>
            <a:ext cx="9244527" cy="655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228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2A6E2-EE94-4C5B-B00F-04072EFB4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A67E88-5A5B-48EE-9BF8-C7904EDF30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8667CB36-14C7-43F7-802D-76484B4257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1258" y="130489"/>
            <a:ext cx="8237714" cy="6634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44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14604ba68d_0_0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360"/>
              </a:spcBef>
              <a:spcAft>
                <a:spcPts val="600"/>
              </a:spcAft>
              <a:buSzPts val="2392"/>
              <a:buNone/>
            </a:pPr>
            <a:r>
              <a:rPr lang="cs-CZ" sz="3500" b="1" dirty="0">
                <a:solidFill>
                  <a:schemeClr val="tx2"/>
                </a:solidFill>
              </a:rPr>
              <a:t>DOTAZY K TÉTO ČÁSTI? </a:t>
            </a:r>
            <a:endParaRPr sz="35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 dirty="0">
                <a:solidFill>
                  <a:schemeClr val="bg1"/>
                </a:solidFill>
              </a:rPr>
              <a:t>2. ČÁST – DEN ZDRAVÍ – POUZE PRO PREZENČNÍ STUDIUM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32" name="Google Shape;132;p6"/>
          <p:cNvSpPr txBox="1">
            <a:spLocks noGrp="1"/>
          </p:cNvSpPr>
          <p:nvPr>
            <p:ph type="body" idx="1"/>
          </p:nvPr>
        </p:nvSpPr>
        <p:spPr>
          <a:xfrm>
            <a:off x="581200" y="1938475"/>
            <a:ext cx="11029500" cy="48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36988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Font typeface="Wingdings" panose="05000000000000000000" pitchFamily="2" charset="2"/>
              <a:buChar char="§"/>
            </a:pPr>
            <a:r>
              <a:rPr lang="cs-CZ" sz="2900" dirty="0"/>
              <a:t>Přibližné datum: 27.4.2024 (sobota)</a:t>
            </a:r>
          </a:p>
          <a:p>
            <a:pPr marL="457200" lvl="0" indent="-36988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Font typeface="Wingdings" panose="05000000000000000000" pitchFamily="2" charset="2"/>
              <a:buChar char="§"/>
            </a:pPr>
            <a:endParaRPr sz="2900" dirty="0"/>
          </a:p>
          <a:p>
            <a:pPr marL="457200" lvl="0" indent="-36988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Font typeface="Wingdings" panose="05000000000000000000" pitchFamily="2" charset="2"/>
              <a:buChar char="§"/>
            </a:pPr>
            <a:r>
              <a:rPr lang="cs-CZ" sz="2900" dirty="0"/>
              <a:t>Časová dotace: 5 h (10:00 – 15:00)</a:t>
            </a:r>
          </a:p>
          <a:p>
            <a:pPr marL="457200" lvl="0" indent="-36988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Font typeface="Wingdings" panose="05000000000000000000" pitchFamily="2" charset="2"/>
              <a:buChar char="§"/>
            </a:pPr>
            <a:endParaRPr sz="2900" dirty="0"/>
          </a:p>
          <a:p>
            <a:pPr marL="457200" lvl="0" indent="-36988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Font typeface="Wingdings" panose="05000000000000000000" pitchFamily="2" charset="2"/>
              <a:buChar char="§"/>
            </a:pPr>
            <a:r>
              <a:rPr lang="cs-CZ" sz="2900" dirty="0"/>
              <a:t>Určeno pro: širokou veřejnost – děti, senioři, dospělá populace</a:t>
            </a:r>
          </a:p>
          <a:p>
            <a:pPr marL="457200" lvl="0" indent="-36988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Font typeface="Wingdings" panose="05000000000000000000" pitchFamily="2" charset="2"/>
              <a:buChar char="§"/>
            </a:pPr>
            <a:endParaRPr sz="2900" dirty="0"/>
          </a:p>
          <a:p>
            <a:pPr marL="457200" lvl="0" indent="-36988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Font typeface="Wingdings" panose="05000000000000000000" pitchFamily="2" charset="2"/>
              <a:buChar char="§"/>
            </a:pPr>
            <a:r>
              <a:rPr lang="cs-CZ" sz="2900" dirty="0"/>
              <a:t>Náplň: přednášky, workshopy, ukázky cvičení, měření apod. </a:t>
            </a:r>
          </a:p>
          <a:p>
            <a:pPr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47"/>
              <a:buNone/>
            </a:pPr>
            <a:endParaRPr sz="2900" dirty="0"/>
          </a:p>
          <a:p>
            <a:pPr marL="457200" lvl="0" indent="-228599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None/>
            </a:pPr>
            <a:endParaRPr sz="2900" dirty="0"/>
          </a:p>
          <a:p>
            <a:pPr marL="87313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None/>
            </a:pPr>
            <a:r>
              <a:rPr lang="cs-CZ" sz="2900" dirty="0"/>
              <a:t>V polovině března povinná schůze k realizaci Dne zdraví, kde probereme:</a:t>
            </a:r>
          </a:p>
          <a:p>
            <a:pPr marL="544513" lvl="0" indent="-4572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Font typeface="Wingdings" panose="05000000000000000000" pitchFamily="2" charset="2"/>
              <a:buChar char="§"/>
            </a:pPr>
            <a:r>
              <a:rPr lang="cs-CZ" sz="2900" dirty="0"/>
              <a:t>rozdělení do skupin</a:t>
            </a:r>
          </a:p>
          <a:p>
            <a:pPr marL="544513" lvl="0" indent="-4572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Font typeface="Wingdings" panose="05000000000000000000" pitchFamily="2" charset="2"/>
              <a:buChar char="§"/>
            </a:pPr>
            <a:r>
              <a:rPr lang="cs-CZ" sz="2900" dirty="0"/>
              <a:t>témata skupin/stanovišť</a:t>
            </a:r>
          </a:p>
          <a:p>
            <a:pPr marL="544513" lvl="0" indent="-4572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25"/>
              <a:buFont typeface="Wingdings" panose="05000000000000000000" pitchFamily="2" charset="2"/>
              <a:buChar char="§"/>
            </a:pPr>
            <a:r>
              <a:rPr lang="cs-CZ" sz="2900" dirty="0"/>
              <a:t>úkoly </a:t>
            </a:r>
            <a:endParaRPr sz="29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14604ba68d_0_5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endParaRPr/>
          </a:p>
        </p:txBody>
      </p:sp>
      <p:sp>
        <p:nvSpPr>
          <p:cNvPr id="138" name="Google Shape;138;g114604ba68d_0_5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360"/>
              </a:spcBef>
              <a:spcAft>
                <a:spcPts val="600"/>
              </a:spcAft>
              <a:buSzPts val="2392"/>
              <a:buNone/>
            </a:pPr>
            <a:r>
              <a:rPr lang="cs-CZ" sz="3500" b="1" dirty="0">
                <a:solidFill>
                  <a:schemeClr val="tx2"/>
                </a:solidFill>
              </a:rPr>
              <a:t>DOTAZY K TÉTO ČÁSTI? </a:t>
            </a:r>
            <a:endParaRPr sz="35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D2D1A0-7B10-4063-B0B5-280E8FB87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3. ČÁST – PREZENTACE KAZUISTIKY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6114C62-BF59-4B48-9635-E7A6F1188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2" y="1936932"/>
            <a:ext cx="11029616" cy="4687409"/>
          </a:xfrm>
        </p:spPr>
        <p:txBody>
          <a:bodyPr>
            <a:noAutofit/>
          </a:bodyPr>
          <a:lstStyle/>
          <a:p>
            <a:pPr marL="123444" indent="0">
              <a:buNone/>
            </a:pPr>
            <a:r>
              <a:rPr lang="cs-CZ" sz="2100" b="1" dirty="0"/>
              <a:t>Hlavička (základní údaje o praxi):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100" dirty="0"/>
              <a:t>Kde probíhala (jaká instituce)?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100" dirty="0"/>
              <a:t>Co bylo náplní?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100" dirty="0"/>
              <a:t>Kdo byl proband kazuistiky-zákl. anamnestické údaje.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100" dirty="0"/>
              <a:t>Jak spolupráce probíhala-kde, jak často, osobně/online?</a:t>
            </a:r>
          </a:p>
          <a:p>
            <a:pPr marL="123444" indent="0">
              <a:buNone/>
            </a:pPr>
            <a:endParaRPr lang="cs-CZ" sz="2100" dirty="0"/>
          </a:p>
          <a:p>
            <a:pPr marL="123444" indent="0">
              <a:buNone/>
            </a:pPr>
            <a:r>
              <a:rPr lang="cs-CZ" sz="2100" b="1" dirty="0"/>
              <a:t>Klasický model: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100" dirty="0"/>
              <a:t>Osobní anamnéza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100" dirty="0"/>
              <a:t>Rodinná, pracovní anamnéza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100" dirty="0"/>
              <a:t>Zdravotní anamnéza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100" dirty="0"/>
              <a:t>Nutriční anamnéza - alespoň 4 dny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100" dirty="0"/>
              <a:t>Pohybová anamnéza</a:t>
            </a:r>
          </a:p>
        </p:txBody>
      </p:sp>
    </p:spTree>
    <p:extLst>
      <p:ext uri="{BB962C8B-B14F-4D97-AF65-F5344CB8AC3E}">
        <p14:creationId xmlns:p14="http://schemas.microsoft.com/office/powerpoint/2010/main" val="730641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F89739-3C6F-46CC-9C10-7C438CA62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3. ČÁST – PREZENTACE KAZUISTIKY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6381DAF-28CC-4FB8-B352-1F9697CF6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2" y="1882066"/>
            <a:ext cx="11029615" cy="4820575"/>
          </a:xfrm>
        </p:spPr>
        <p:txBody>
          <a:bodyPr>
            <a:normAutofit fontScale="70000" lnSpcReduction="20000"/>
          </a:bodyPr>
          <a:lstStyle/>
          <a:p>
            <a:pPr marL="123444" indent="0">
              <a:buNone/>
            </a:pPr>
            <a:r>
              <a:rPr lang="cs-CZ" b="1" dirty="0"/>
              <a:t>Zhodnocení dosavadního stavu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od obecných informací ke konkrétním – specifikace sportu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od teoretických poznatků k praktickým - jak by to mělo vypadat a jak to vypadá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nezapomenout zohlednit fyzický i mentální stav jedince</a:t>
            </a:r>
          </a:p>
          <a:p>
            <a:pPr marL="123444" indent="0">
              <a:buNone/>
            </a:pPr>
            <a:endParaRPr lang="cs-CZ" dirty="0"/>
          </a:p>
          <a:p>
            <a:pPr marL="123444" indent="0">
              <a:buNone/>
            </a:pPr>
            <a:r>
              <a:rPr lang="cs-CZ" b="1" dirty="0"/>
              <a:t>Aplikace doporučení, průběh plnění a porovnání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nastavit doporučení dle domluveného cíle na alespoň 6 týdnů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popsat, jak probíhala domluvená spolupráce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poznamenat, jak proband spolupracoval - nedržel se mých rad, bylo těžké se domluvit na schůzce, doporučení, která jsem vytvořil probandovi nevyhovovala-musel jsem je upravit apod.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cíle, které jsme si předem stanovili se nám podařilo/nepodařilo splnit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porovnání před/během/po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z pohledu kvalitativního i kvantitativního, subjektivní i objektivní</a:t>
            </a:r>
          </a:p>
        </p:txBody>
      </p:sp>
    </p:spTree>
    <p:extLst>
      <p:ext uri="{BB962C8B-B14F-4D97-AF65-F5344CB8AC3E}">
        <p14:creationId xmlns:p14="http://schemas.microsoft.com/office/powerpoint/2010/main" val="665647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 dirty="0">
                <a:solidFill>
                  <a:schemeClr val="bg1"/>
                </a:solidFill>
              </a:rPr>
              <a:t>NÁPLŇ PRAXE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03" name="Google Shape;103;p2"/>
          <p:cNvSpPr txBox="1">
            <a:spLocks noGrp="1"/>
          </p:cNvSpPr>
          <p:nvPr>
            <p:ph type="body" idx="1"/>
          </p:nvPr>
        </p:nvSpPr>
        <p:spPr>
          <a:xfrm>
            <a:off x="581192" y="1734583"/>
            <a:ext cx="11029615" cy="512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40"/>
              <a:buFont typeface="Wingdings" panose="05000000000000000000" pitchFamily="2" charset="2"/>
              <a:buChar char="§"/>
            </a:pPr>
            <a:r>
              <a:rPr lang="cs-CZ" sz="2000" dirty="0"/>
              <a:t>3. části – individuální spolupráce s institucí (pro všechny), Den zdraví na </a:t>
            </a:r>
            <a:r>
              <a:rPr lang="cs-CZ" sz="2000" dirty="0" err="1"/>
              <a:t>FSpS</a:t>
            </a:r>
            <a:r>
              <a:rPr lang="cs-CZ" sz="2000" dirty="0"/>
              <a:t> (</a:t>
            </a:r>
            <a:r>
              <a:rPr lang="cs-CZ" sz="2000" b="1" dirty="0"/>
              <a:t>pro denní studium</a:t>
            </a:r>
            <a:r>
              <a:rPr lang="cs-CZ" sz="2000" dirty="0"/>
              <a:t>), prezentace kazuistiky (pro všechny)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Wingdings" panose="05000000000000000000" pitchFamily="2" charset="2"/>
              <a:buChar char="§"/>
            </a:pPr>
            <a:r>
              <a:rPr lang="cs-CZ" sz="2000" b="1" dirty="0"/>
              <a:t>1. část</a:t>
            </a:r>
            <a:endParaRPr b="1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840"/>
              <a:buNone/>
            </a:pPr>
            <a:r>
              <a:rPr lang="cs-CZ" sz="2000" dirty="0"/>
              <a:t>Individuální spolupráce se sportovním klubem – kontaktování, domluva s jednotlivcem, odběr anamnézy (výživa, regenerace, tréninkové zatížení), otestování (</a:t>
            </a:r>
            <a:r>
              <a:rPr lang="cs-CZ" sz="2000" dirty="0" err="1"/>
              <a:t>InBody</a:t>
            </a:r>
            <a:r>
              <a:rPr lang="cs-CZ" sz="2000" dirty="0"/>
              <a:t>, test zdatnosti aj.) návrh doporučení vzhledem k RTC, 6týdenní aplikace doporučení – individuální spolupráce s daným sportovcem, vyhodnocení výsledků, prezentace výsledků na závěrečné schůzi a diskuze se spolužáky nad tématem. </a:t>
            </a:r>
            <a:r>
              <a:rPr lang="cs-CZ" sz="2000" b="1" dirty="0"/>
              <a:t>Zaměřit vše na výživu a regeneraci!</a:t>
            </a:r>
            <a:endParaRPr b="1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Wingdings" panose="05000000000000000000" pitchFamily="2" charset="2"/>
              <a:buChar char="§"/>
            </a:pPr>
            <a:r>
              <a:rPr lang="cs-CZ" sz="2000" b="1" dirty="0"/>
              <a:t>2. část</a:t>
            </a:r>
            <a:endParaRPr b="1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840"/>
              <a:buNone/>
            </a:pPr>
            <a:r>
              <a:rPr lang="cs-CZ" sz="2000" dirty="0"/>
              <a:t>Uspořádání Dne zdraví na </a:t>
            </a:r>
            <a:r>
              <a:rPr lang="cs-CZ" sz="2000" dirty="0" err="1"/>
              <a:t>FSpS</a:t>
            </a:r>
            <a:r>
              <a:rPr lang="cs-CZ" sz="2000" dirty="0"/>
              <a:t> – návrh náplně dne, rozdělení témat, zpracování, průběžná kontrola a realizace.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Wingdings" panose="05000000000000000000" pitchFamily="2" charset="2"/>
              <a:buChar char="§"/>
            </a:pPr>
            <a:r>
              <a:rPr lang="cs-CZ" sz="2000" b="1" dirty="0"/>
              <a:t>3. část</a:t>
            </a:r>
            <a:endParaRPr b="1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840"/>
              <a:buNone/>
            </a:pPr>
            <a:r>
              <a:rPr lang="cs-CZ" sz="2000" dirty="0"/>
              <a:t>Prezentace kazuistiky.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 dirty="0">
                <a:solidFill>
                  <a:schemeClr val="bg1"/>
                </a:solidFill>
              </a:rPr>
              <a:t>3. ČÁST – PREZENTACE KAZUISTIKY	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44" name="Google Shape;144;p7"/>
          <p:cNvSpPr txBox="1">
            <a:spLocks noGrp="1"/>
          </p:cNvSpPr>
          <p:nvPr>
            <p:ph type="body" idx="1"/>
          </p:nvPr>
        </p:nvSpPr>
        <p:spPr>
          <a:xfrm>
            <a:off x="581250" y="2039001"/>
            <a:ext cx="11029500" cy="441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24"/>
              <a:buFont typeface="Wingdings" panose="05000000000000000000" pitchFamily="2" charset="2"/>
              <a:buChar char="§"/>
            </a:pPr>
            <a:r>
              <a:rPr lang="cs-CZ" sz="3500" dirty="0"/>
              <a:t>termíny prezentace si vybere každý sám (</a:t>
            </a:r>
            <a:r>
              <a:rPr lang="cs-CZ" sz="3500" dirty="0" err="1"/>
              <a:t>IS→Praxe</a:t>
            </a:r>
            <a:r>
              <a:rPr lang="cs-CZ" sz="3500" dirty="0"/>
              <a:t> →zkušební termíny)</a:t>
            </a:r>
          </a:p>
          <a:p>
            <a:pPr marL="342900" lvl="0" indent="-342900" algn="l" rtl="0">
              <a:spcBef>
                <a:spcPts val="1040"/>
              </a:spcBef>
              <a:spcAft>
                <a:spcPts val="0"/>
              </a:spcAft>
              <a:buSzPts val="2424"/>
              <a:buFont typeface="Wingdings" panose="05000000000000000000" pitchFamily="2" charset="2"/>
              <a:buChar char="§"/>
            </a:pPr>
            <a:r>
              <a:rPr lang="cs-CZ" sz="3500" dirty="0"/>
              <a:t>kapacita míst je omezena </a:t>
            </a:r>
          </a:p>
          <a:p>
            <a:pPr marL="342900" lvl="0" indent="-342900" algn="l" rtl="0">
              <a:spcBef>
                <a:spcPts val="1040"/>
              </a:spcBef>
              <a:spcAft>
                <a:spcPts val="0"/>
              </a:spcAft>
              <a:buSzPts val="2424"/>
              <a:buFont typeface="Wingdings" panose="05000000000000000000" pitchFamily="2" charset="2"/>
              <a:buChar char="§"/>
            </a:pPr>
            <a:r>
              <a:rPr lang="cs-CZ" sz="3500" dirty="0"/>
              <a:t>délka prezentace max. 10 minut, spíše 7 minut + diskuze cca 5 minut</a:t>
            </a:r>
            <a:endParaRPr sz="35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90313-75B9-4A25-93EB-3ADAF92A1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VAŠE ÚKOLY!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32EE85-8D24-4555-8FED-A8065ECD2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2" y="2277834"/>
            <a:ext cx="11029615" cy="367830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3500" dirty="0"/>
              <a:t>najít a kontaktovat instituci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500" dirty="0"/>
              <a:t>začít individuální spolupráci s vybraným sportovcem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500" dirty="0"/>
              <a:t>rozdělit se do skupin (cca 8 skupinek po 4)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500" dirty="0"/>
              <a:t>namyslet náplň skupiny na Den zdraví (měření, cvičení, workshop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7070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6"/>
          <p:cNvSpPr txBox="1">
            <a:spLocks noGrp="1"/>
          </p:cNvSpPr>
          <p:nvPr>
            <p:ph type="title"/>
          </p:nvPr>
        </p:nvSpPr>
        <p:spPr>
          <a:xfrm>
            <a:off x="2443398" y="2730438"/>
            <a:ext cx="6915920" cy="1942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91825"/>
              </a:buClr>
              <a:buSzPts val="4000"/>
              <a:buFont typeface="Gill Sans"/>
              <a:buNone/>
            </a:pPr>
            <a:r>
              <a:rPr lang="cs-CZ" sz="4000" dirty="0"/>
              <a:t>DĚKUJI ZA POZORNOST☺</a:t>
            </a:r>
            <a:br>
              <a:rPr lang="cs-CZ" sz="4000" dirty="0"/>
            </a:br>
            <a:r>
              <a:rPr lang="cs-CZ" sz="4000" dirty="0"/>
              <a:t>DOTAZY?</a:t>
            </a:r>
            <a:endParaRPr dirty="0"/>
          </a:p>
        </p:txBody>
      </p:sp>
      <p:sp>
        <p:nvSpPr>
          <p:cNvPr id="150" name="Google Shape;150;p16"/>
          <p:cNvSpPr txBox="1"/>
          <p:nvPr/>
        </p:nvSpPr>
        <p:spPr>
          <a:xfrm>
            <a:off x="0" y="6196200"/>
            <a:ext cx="12192000" cy="789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marR="0" lvl="0" indent="0" algn="ctr" rtl="0">
              <a:spcBef>
                <a:spcPts val="360"/>
              </a:spcBef>
              <a:spcAft>
                <a:spcPts val="600"/>
              </a:spcAft>
              <a:buClr>
                <a:schemeClr val="dk2"/>
              </a:buClr>
              <a:buSzPts val="3100"/>
              <a:buFont typeface="Gill Sans"/>
              <a:buNone/>
            </a:pPr>
            <a:r>
              <a:rPr lang="cs-CZ" sz="3100" b="0" i="0" u="none" strike="noStrike" cap="none" dirty="0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rPr>
              <a:t>Mgr. Marie Šimonová, Ph.D., </a:t>
            </a:r>
            <a:r>
              <a:rPr lang="cs-CZ" sz="3100" b="0" i="0" u="sng" strike="noStrike" cap="none" dirty="0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3"/>
              </a:rPr>
              <a:t>409415@mail.muni.cz</a:t>
            </a:r>
            <a:r>
              <a:rPr lang="cs-CZ" sz="3100" b="0" i="0" u="none" strike="noStrike" cap="none" dirty="0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rPr>
              <a:t>, 607668665</a:t>
            </a:r>
            <a:endParaRPr sz="1100" b="0" i="0" u="none" strike="noStrike" cap="none" dirty="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pt-BR" sz="3300" dirty="0">
                <a:solidFill>
                  <a:schemeClr val="bg1"/>
                </a:solidFill>
              </a:rPr>
              <a:t>1. ČÁST – INDIVIDUÁLNÍ SPOLUPRÁCE S INSTITUCÍ </a:t>
            </a:r>
          </a:p>
        </p:txBody>
      </p:sp>
      <p:sp>
        <p:nvSpPr>
          <p:cNvPr id="109" name="Google Shape;109;p4"/>
          <p:cNvSpPr txBox="1">
            <a:spLocks noGrp="1"/>
          </p:cNvSpPr>
          <p:nvPr>
            <p:ph type="body" idx="1"/>
          </p:nvPr>
        </p:nvSpPr>
        <p:spPr>
          <a:xfrm>
            <a:off x="581242" y="1887771"/>
            <a:ext cx="11029500" cy="48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indent="-342900">
              <a:spcBef>
                <a:spcPts val="960"/>
              </a:spcBef>
              <a:buSzPts val="2700"/>
              <a:buFont typeface="Wingdings" panose="05000000000000000000" pitchFamily="2" charset="2"/>
              <a:buChar char="§"/>
            </a:pPr>
            <a:r>
              <a:rPr lang="cs-CZ" sz="2200" dirty="0"/>
              <a:t>Zvolíte si instituci a domluvíte se – ideálně ze seznamu v IS, pokud mimo seznam, tak nechat podepsat </a:t>
            </a:r>
            <a:r>
              <a:rPr lang="cs-CZ" sz="2200" b="1" dirty="0"/>
              <a:t>Smlouvu o zajištění spolupráce při realizaci praxe studentů </a:t>
            </a:r>
            <a:r>
              <a:rPr lang="cs-CZ" sz="2200" dirty="0"/>
              <a:t>– IS (řešíte s garantem praxí před podpisem smlouvy!). Viz další slide!</a:t>
            </a:r>
            <a:endParaRPr dirty="0"/>
          </a:p>
          <a:p>
            <a:pPr marL="342900" indent="-342900">
              <a:spcBef>
                <a:spcPts val="960"/>
              </a:spcBef>
              <a:buSzPts val="2700"/>
              <a:buFont typeface="Wingdings" panose="05000000000000000000" pitchFamily="2" charset="2"/>
              <a:buChar char="§"/>
            </a:pPr>
            <a:r>
              <a:rPr lang="cs-CZ" sz="2200" dirty="0"/>
              <a:t>Před nástupem na praxi si necháte podepsat </a:t>
            </a:r>
            <a:r>
              <a:rPr lang="cs-CZ" sz="2200" b="1" dirty="0"/>
              <a:t>Souhlas s umístěním na praxi </a:t>
            </a:r>
            <a:r>
              <a:rPr lang="cs-CZ" sz="2200" dirty="0"/>
              <a:t>– IS. Formulář potvrzuje Poskytovatel praxe. </a:t>
            </a:r>
            <a:endParaRPr dirty="0"/>
          </a:p>
          <a:p>
            <a:pPr marL="342900" indent="-342900">
              <a:spcBef>
                <a:spcPts val="960"/>
              </a:spcBef>
              <a:buSzPts val="2700"/>
              <a:buFont typeface="Wingdings" panose="05000000000000000000" pitchFamily="2" charset="2"/>
              <a:buChar char="§"/>
            </a:pPr>
            <a:r>
              <a:rPr lang="cs-CZ" sz="2200" dirty="0"/>
              <a:t>V IS – PRAXE </a:t>
            </a:r>
            <a:r>
              <a:rPr lang="cs-CZ" sz="2200" b="1" dirty="0"/>
              <a:t>založíte svou praxi</a:t>
            </a:r>
            <a:r>
              <a:rPr lang="cs-CZ" sz="2200" dirty="0"/>
              <a:t>. V případě nutnosti využijte Nápovědu v IS.</a:t>
            </a:r>
          </a:p>
          <a:p>
            <a:pPr marL="342900" indent="-342900">
              <a:spcBef>
                <a:spcPts val="960"/>
              </a:spcBef>
              <a:buSzPts val="2700"/>
              <a:buFont typeface="Wingdings" panose="05000000000000000000" pitchFamily="2" charset="2"/>
              <a:buChar char="§"/>
            </a:pPr>
            <a:r>
              <a:rPr lang="cs-CZ" sz="2200" dirty="0"/>
              <a:t>Provedete výživovou, tréninkovou, regenerační analýzu sportovce.</a:t>
            </a:r>
            <a:endParaRPr sz="2200" dirty="0"/>
          </a:p>
          <a:p>
            <a:pPr marL="342900" indent="-342900">
              <a:spcBef>
                <a:spcPts val="960"/>
              </a:spcBef>
              <a:buSzPts val="2556"/>
              <a:buFont typeface="Wingdings" panose="05000000000000000000" pitchFamily="2" charset="2"/>
              <a:buChar char="§"/>
            </a:pPr>
            <a:r>
              <a:rPr lang="cs-CZ" sz="2200" dirty="0"/>
              <a:t>Zhodnotíte aktuální stav vzhledem k věku, pohlaví, cílům, tréninkovému období aj.</a:t>
            </a:r>
            <a:endParaRPr sz="2200" dirty="0"/>
          </a:p>
          <a:p>
            <a:pPr marL="342900" indent="-342900">
              <a:spcBef>
                <a:spcPts val="960"/>
              </a:spcBef>
              <a:buSzPts val="2556"/>
              <a:buFont typeface="Wingdings" panose="05000000000000000000" pitchFamily="2" charset="2"/>
              <a:buChar char="§"/>
            </a:pPr>
            <a:r>
              <a:rPr lang="cs-CZ" sz="2200" dirty="0"/>
              <a:t>Vytvoříte vlastní návrh případné změny - pracovní list pro sportovce!</a:t>
            </a:r>
            <a:endParaRPr sz="2200" dirty="0"/>
          </a:p>
          <a:p>
            <a:pPr marL="342900" indent="-342900">
              <a:spcBef>
                <a:spcPts val="960"/>
              </a:spcBef>
              <a:buSzPts val="2700"/>
              <a:buFont typeface="Wingdings" panose="05000000000000000000" pitchFamily="2" charset="2"/>
              <a:buChar char="§"/>
            </a:pPr>
            <a:r>
              <a:rPr lang="cs-CZ" sz="2200" dirty="0"/>
              <a:t>Aplikujete vaše doporučení do režimu sportovce-individuálně konzultujete.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1459ca5782_0_0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cs-CZ" dirty="0">
                <a:solidFill>
                  <a:schemeClr val="bg1"/>
                </a:solidFill>
              </a:rPr>
              <a:t>SOUHLAS S UMÍSTĚNÍM STUDENTA NA PRAXI A POTVRZENÍ O ABSOLVOVÁNÍ PRAXE 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15" name="Google Shape;115;g11459ca5782_0_0"/>
          <p:cNvSpPr txBox="1">
            <a:spLocks noGrp="1"/>
          </p:cNvSpPr>
          <p:nvPr>
            <p:ph type="body" idx="1"/>
          </p:nvPr>
        </p:nvSpPr>
        <p:spPr>
          <a:xfrm>
            <a:off x="419725" y="1715956"/>
            <a:ext cx="11299439" cy="4864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85000" lnSpcReduction="10000"/>
          </a:bodyPr>
          <a:lstStyle/>
          <a:p>
            <a:pPr lvl="0" indent="-457200" algn="l" rtl="0">
              <a:spcBef>
                <a:spcPts val="960"/>
              </a:spcBef>
              <a:spcAft>
                <a:spcPts val="0"/>
              </a:spcAft>
              <a:buSzPct val="113445"/>
              <a:buFont typeface="Wingdings" panose="05000000000000000000" pitchFamily="2" charset="2"/>
              <a:buChar char="§"/>
            </a:pPr>
            <a:r>
              <a:rPr lang="cs-CZ" sz="2800" dirty="0"/>
              <a:t>Po 6 týdnech od nástupu na praxi si necháte vyplnit a podepsat </a:t>
            </a:r>
            <a:r>
              <a:rPr lang="cs-CZ" sz="2800" b="1" dirty="0"/>
              <a:t>Potvrzení o absolvování praxe</a:t>
            </a:r>
            <a:r>
              <a:rPr lang="cs-CZ" sz="2800" dirty="0"/>
              <a:t>. Formulář studentovi potvrdí školitel daného zařízení či sportovního klubu = vedoucí trenér nebo jiná pověřená osoba. </a:t>
            </a:r>
            <a:endParaRPr dirty="0"/>
          </a:p>
          <a:p>
            <a:pPr lvl="0" indent="-457200" algn="l" rtl="0">
              <a:spcBef>
                <a:spcPts val="960"/>
              </a:spcBef>
              <a:spcAft>
                <a:spcPts val="0"/>
              </a:spcAft>
              <a:buSzPct val="107394"/>
              <a:buFont typeface="Wingdings" panose="05000000000000000000" pitchFamily="2" charset="2"/>
              <a:buChar char="§"/>
            </a:pPr>
            <a:r>
              <a:rPr lang="cs-CZ" sz="2800" dirty="0"/>
              <a:t>Kazuistiku vložíte do IS – PRAXE - úkoly!</a:t>
            </a:r>
            <a:endParaRPr dirty="0"/>
          </a:p>
          <a:p>
            <a:pPr lvl="0" indent="-457200" algn="l" rtl="0">
              <a:spcBef>
                <a:spcPts val="960"/>
              </a:spcBef>
              <a:spcAft>
                <a:spcPts val="0"/>
              </a:spcAft>
              <a:buSzPct val="107394"/>
              <a:buFont typeface="Wingdings" panose="05000000000000000000" pitchFamily="2" charset="2"/>
              <a:buChar char="§"/>
            </a:pPr>
            <a:r>
              <a:rPr lang="cs-CZ" dirty="0"/>
              <a:t>K</a:t>
            </a:r>
            <a:r>
              <a:rPr lang="cs-CZ" sz="2800" dirty="0"/>
              <a:t>azuistiku odprezentujete spolužákům. </a:t>
            </a: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SzPct val="92000"/>
              <a:buNone/>
            </a:pPr>
            <a:endParaRPr sz="26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ct val="92000"/>
              <a:buNone/>
            </a:pPr>
            <a:r>
              <a:rPr lang="cs-CZ" sz="2800" dirty="0"/>
              <a:t>Student musí nejpozději do 11.5.2024 nahrát do IS - PRAXE – ÚKOLY (PDF):</a:t>
            </a:r>
            <a:endParaRPr dirty="0"/>
          </a:p>
          <a:p>
            <a:pPr marL="514350" lvl="0" indent="-514350" algn="l" rtl="0">
              <a:spcBef>
                <a:spcPts val="1200"/>
              </a:spcBef>
              <a:spcAft>
                <a:spcPts val="0"/>
              </a:spcAft>
              <a:buSzPct val="92000"/>
              <a:buAutoNum type="arabicParenR"/>
            </a:pPr>
            <a:r>
              <a:rPr lang="cs-CZ" sz="2800" dirty="0"/>
              <a:t>Úkol č. 1: Kazuistiku</a:t>
            </a:r>
            <a:endParaRPr dirty="0"/>
          </a:p>
          <a:p>
            <a:pPr marL="514350" lvl="0" indent="-514350" algn="l" rtl="0">
              <a:spcBef>
                <a:spcPts val="1200"/>
              </a:spcBef>
              <a:spcAft>
                <a:spcPts val="600"/>
              </a:spcAft>
              <a:buSzPct val="92000"/>
              <a:buAutoNum type="arabicParenR"/>
            </a:pPr>
            <a:r>
              <a:rPr lang="cs-CZ" sz="2800" dirty="0"/>
              <a:t>Úkol č. 2: „Souhlas s umístěním studenta na praxi“ a „Potvrzení o absolvování praxe“ </a:t>
            </a:r>
            <a:endParaRPr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0feb037732_0_0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>
                <a:solidFill>
                  <a:schemeClr val="bg1"/>
                </a:solidFill>
              </a:rPr>
              <a:t>SMLOUVA O ZAJIŠTĚNÍ SPOLUPRÁCE PŘI REALIZACI PRAXE STUDENTŮ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21" name="Google Shape;121;g20feb037732_0_0"/>
          <p:cNvSpPr txBox="1">
            <a:spLocks noGrp="1"/>
          </p:cNvSpPr>
          <p:nvPr>
            <p:ph type="body" idx="1"/>
          </p:nvPr>
        </p:nvSpPr>
        <p:spPr>
          <a:xfrm>
            <a:off x="517893" y="2121109"/>
            <a:ext cx="11156098" cy="4736891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300" dirty="0"/>
              <a:t>Kontaktovat garanta praxí – zda instituce opravdu není již nasmlouvaná!</a:t>
            </a:r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300" dirty="0"/>
              <a:t>Stáhnout smlouvu z IS - studijní materiály.</a:t>
            </a:r>
            <a:endParaRPr sz="2300" dirty="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300" dirty="0"/>
              <a:t>Vypsat žlutá pole!</a:t>
            </a:r>
            <a:endParaRPr sz="2300" dirty="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300" dirty="0"/>
              <a:t>2x vytisknout.</a:t>
            </a:r>
            <a:endParaRPr sz="2300" dirty="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300" dirty="0"/>
              <a:t>Donést do instituce k podpisu – oba výtisky!</a:t>
            </a:r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300" dirty="0"/>
              <a:t>Emailem kontaktovat Bc. Kopečkovou a domluvit se na předání smlouvy (kopie garant praxí)!</a:t>
            </a:r>
            <a:endParaRPr sz="2300" dirty="0"/>
          </a:p>
          <a:p>
            <a:pPr marL="457200" lvl="0" indent="-397256" algn="l" rtl="0">
              <a:spcBef>
                <a:spcPts val="0"/>
              </a:spcBef>
              <a:spcAft>
                <a:spcPts val="0"/>
              </a:spcAft>
              <a:buSzPts val="2656"/>
              <a:buAutoNum type="arabicParenR"/>
            </a:pPr>
            <a:r>
              <a:rPr lang="cs-CZ" sz="2300" dirty="0"/>
              <a:t>Donést/poslat na fakultu - oba výtisky!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300" dirty="0"/>
              <a:t>V případě zaslání poštou posílejte na:</a:t>
            </a:r>
            <a:endParaRPr sz="23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300" b="1" dirty="0"/>
              <a:t>Bc. Barbora Kopečková, Fakulta sportovních studií, Katedra pohybových aktivit a zdraví, Kamenice 753/5 | 625 00 Brno</a:t>
            </a:r>
          </a:p>
          <a:p>
            <a:pPr indent="-457200">
              <a:spcBef>
                <a:spcPts val="0"/>
              </a:spcBef>
              <a:buSzPct val="100000"/>
              <a:buFont typeface="+mj-lt"/>
              <a:buAutoNum type="arabicParenR" startAt="8"/>
            </a:pPr>
            <a:r>
              <a:rPr lang="cs-CZ" sz="2300" dirty="0"/>
              <a:t>Fakulta zajistí podpis děkana a zaslání jednoho výtisku do instituce.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23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4AF58-DA68-4DD3-96CA-82A506B70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ZALOŽENÍ PRAXE V IS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7DC341-5162-4A55-92DE-58C79D6E27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F555D760-3891-4036-A007-764128BA4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65" y="1935438"/>
            <a:ext cx="11844068" cy="2598151"/>
          </a:xfrm>
          <a:prstGeom prst="rect">
            <a:avLst/>
          </a:prstGeo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32D7763F-19E9-476C-9BA3-B10F5038E577}"/>
              </a:ext>
            </a:extLst>
          </p:cNvPr>
          <p:cNvSpPr/>
          <p:nvPr/>
        </p:nvSpPr>
        <p:spPr>
          <a:xfrm>
            <a:off x="239697" y="3386831"/>
            <a:ext cx="1784412" cy="4416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630038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428DB-A9DD-4092-ADE4-8733FBB82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VLOŽENÍ PRAXE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70C0F1-96B6-490E-A088-80B0A897C3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8C0AF023-20C0-4C0E-B413-8C8536E30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8563" y="329270"/>
            <a:ext cx="8097107" cy="619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150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C0EC7-F5F2-4918-BB8F-A4D8200DB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VLOŽENÍ PRAXE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62C9A0-0723-498C-8871-4494CE5CE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8846" y="2338708"/>
            <a:ext cx="11029615" cy="367830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A1BD2265-54E4-46AE-B5F8-D480B0048736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3426781" y="79404"/>
            <a:ext cx="8618717" cy="6622662"/>
          </a:xfrm>
        </p:spPr>
      </p:pic>
      <p:pic>
        <p:nvPicPr>
          <p:cNvPr id="5" name="Obrázek 7">
            <a:extLst>
              <a:ext uri="{FF2B5EF4-FFF2-40B4-BE49-F238E27FC236}">
                <a16:creationId xmlns:a16="http://schemas.microsoft.com/office/drawing/2014/main" id="{98B8F862-FBC0-41A0-8F64-B299E43B0724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3629073" y="311376"/>
            <a:ext cx="8416425" cy="6467220"/>
          </a:xfrm>
        </p:spPr>
      </p:pic>
    </p:spTree>
    <p:extLst>
      <p:ext uri="{BB962C8B-B14F-4D97-AF65-F5344CB8AC3E}">
        <p14:creationId xmlns:p14="http://schemas.microsoft.com/office/powerpoint/2010/main" val="2103800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13474-AE0F-4880-AF40-603F98B0A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DD164C-17DD-49E1-8003-BC4761835A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7" descr="Obsah obrázku text&#10;&#10;Popis se vygeneroval automaticky.">
            <a:extLst>
              <a:ext uri="{FF2B5EF4-FFF2-40B4-BE49-F238E27FC236}">
                <a16:creationId xmlns:a16="http://schemas.microsoft.com/office/drawing/2014/main" id="{9CE3676D-0AC6-4C15-BC30-7E29147482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98" y="292964"/>
            <a:ext cx="5509798" cy="3283580"/>
          </a:xfrm>
          <a:prstGeom prst="rect">
            <a:avLst/>
          </a:prstGeom>
        </p:spPr>
      </p:pic>
      <p:pic>
        <p:nvPicPr>
          <p:cNvPr id="5" name="Obrázek 8">
            <a:extLst>
              <a:ext uri="{FF2B5EF4-FFF2-40B4-BE49-F238E27FC236}">
                <a16:creationId xmlns:a16="http://schemas.microsoft.com/office/drawing/2014/main" id="{E68AD451-B688-4BD3-8B2B-54C99F8664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6534" y="3067294"/>
            <a:ext cx="6351067" cy="349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09890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 (3)</Template>
  <TotalTime>151</TotalTime>
  <Words>847</Words>
  <Application>Microsoft Office PowerPoint</Application>
  <PresentationFormat>Širokoúhlá obrazovka</PresentationFormat>
  <Paragraphs>93</Paragraphs>
  <Slides>22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Gill Sans</vt:lpstr>
      <vt:lpstr>Tahoma</vt:lpstr>
      <vt:lpstr>Wingdings</vt:lpstr>
      <vt:lpstr>Prezentace_MU_CZ</vt:lpstr>
      <vt:lpstr>P4461 PRAXE</vt:lpstr>
      <vt:lpstr>NÁPLŇ PRAXE</vt:lpstr>
      <vt:lpstr>1. ČÁST – INDIVIDUÁLNÍ SPOLUPRÁCE S INSTITUCÍ </vt:lpstr>
      <vt:lpstr>SOUHLAS S UMÍSTĚNÍM STUDENTA NA PRAXI A POTVRZENÍ O ABSOLVOVÁNÍ PRAXE </vt:lpstr>
      <vt:lpstr>SMLOUVA O ZAJIŠTĚNÍ SPOLUPRÁCE PŘI REALIZACI PRAXE STUDENTŮ</vt:lpstr>
      <vt:lpstr>ZALOŽENÍ PRAXE V IS</vt:lpstr>
      <vt:lpstr>VLOŽENÍ PRAXE </vt:lpstr>
      <vt:lpstr>VLOŽENÍ PRAXE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2. ČÁST – DEN ZDRAVÍ – POUZE PRO PREZENČNÍ STUDIUM</vt:lpstr>
      <vt:lpstr>Prezentace aplikace PowerPoint</vt:lpstr>
      <vt:lpstr>3. ČÁST – PREZENTACE KAZUISTIKY</vt:lpstr>
      <vt:lpstr>3. ČÁST – PREZENTACE KAZUISTIKY</vt:lpstr>
      <vt:lpstr>3. ČÁST – PREZENTACE KAZUISTIKY </vt:lpstr>
      <vt:lpstr>VAŠE ÚKOLY!</vt:lpstr>
      <vt:lpstr>DĚKUJI ZA POZORNOST☺ DOTAZY?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P4461 PRAXE</dc:title>
  <dc:creator>Marie Šimonová</dc:creator>
  <cp:lastModifiedBy>Marie Šimonová</cp:lastModifiedBy>
  <cp:revision>26</cp:revision>
  <cp:lastPrinted>1601-01-01T00:00:00Z</cp:lastPrinted>
  <dcterms:created xsi:type="dcterms:W3CDTF">2024-02-20T12:56:13Z</dcterms:created>
  <dcterms:modified xsi:type="dcterms:W3CDTF">2024-02-21T06:48:00Z</dcterms:modified>
</cp:coreProperties>
</file>