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handoutMasterIdLst>
    <p:handoutMasterId r:id="rId42"/>
  </p:handoutMasterIdLst>
  <p:sldIdLst>
    <p:sldId id="256" r:id="rId2"/>
    <p:sldId id="288" r:id="rId3"/>
    <p:sldId id="302" r:id="rId4"/>
    <p:sldId id="306" r:id="rId5"/>
    <p:sldId id="301" r:id="rId6"/>
    <p:sldId id="289" r:id="rId7"/>
    <p:sldId id="303" r:id="rId8"/>
    <p:sldId id="290" r:id="rId9"/>
    <p:sldId id="266" r:id="rId10"/>
    <p:sldId id="286" r:id="rId11"/>
    <p:sldId id="267" r:id="rId12"/>
    <p:sldId id="309" r:id="rId13"/>
    <p:sldId id="311" r:id="rId14"/>
    <p:sldId id="312" r:id="rId15"/>
    <p:sldId id="268" r:id="rId16"/>
    <p:sldId id="269" r:id="rId17"/>
    <p:sldId id="292" r:id="rId18"/>
    <p:sldId id="273" r:id="rId19"/>
    <p:sldId id="274" r:id="rId20"/>
    <p:sldId id="277" r:id="rId21"/>
    <p:sldId id="293" r:id="rId22"/>
    <p:sldId id="275" r:id="rId23"/>
    <p:sldId id="294" r:id="rId24"/>
    <p:sldId id="295" r:id="rId25"/>
    <p:sldId id="296" r:id="rId26"/>
    <p:sldId id="297" r:id="rId27"/>
    <p:sldId id="298" r:id="rId28"/>
    <p:sldId id="299" r:id="rId29"/>
    <p:sldId id="300" r:id="rId30"/>
    <p:sldId id="281" r:id="rId31"/>
    <p:sldId id="271" r:id="rId32"/>
    <p:sldId id="280" r:id="rId33"/>
    <p:sldId id="304" r:id="rId34"/>
    <p:sldId id="307" r:id="rId35"/>
    <p:sldId id="308" r:id="rId36"/>
    <p:sldId id="282" r:id="rId37"/>
    <p:sldId id="283" r:id="rId38"/>
    <p:sldId id="284" r:id="rId39"/>
    <p:sldId id="285" r:id="rId40"/>
  </p:sldIdLst>
  <p:sldSz cx="12192000" cy="6858000"/>
  <p:notesSz cx="6858000" cy="9144000"/>
  <p:defaultTextStyle>
    <a:defPPr rtl="0"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B40A3"/>
    <a:srgbClr val="A01D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21E4AEA4-8DFA-4A89-87EB-49C32662AFE0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632" autoAdjust="0"/>
    <p:restoredTop sz="94660"/>
  </p:normalViewPr>
  <p:slideViewPr>
    <p:cSldViewPr>
      <p:cViewPr varScale="1">
        <p:scale>
          <a:sx n="72" d="100"/>
          <a:sy n="72" d="100"/>
        </p:scale>
        <p:origin x="672" y="66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8" d="100"/>
          <a:sy n="88" d="100"/>
        </p:scale>
        <p:origin x="382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747CA07-D0A2-4F0E-845E-C461497C2AF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454AB085-814F-4F43-B1C4-567CE24332C9}">
      <dgm:prSet phldrT="[Text]"/>
      <dgm:spPr/>
      <dgm:t>
        <a:bodyPr/>
        <a:lstStyle/>
        <a:p>
          <a:pPr>
            <a:buFontTx/>
            <a:buNone/>
          </a:pPr>
          <a:r>
            <a:rPr lang="cs-CZ" altLang="cs-CZ" dirty="0"/>
            <a:t>PŘÍMÁ</a:t>
          </a:r>
          <a:endParaRPr lang="cs-CZ" dirty="0"/>
        </a:p>
      </dgm:t>
    </dgm:pt>
    <dgm:pt modelId="{2EB0CBDE-5EF7-49BF-B9EA-CCFA20D0C58E}" type="parTrans" cxnId="{8C2598A8-0F88-4E59-9BCF-892BC2719C4D}">
      <dgm:prSet/>
      <dgm:spPr/>
      <dgm:t>
        <a:bodyPr/>
        <a:lstStyle/>
        <a:p>
          <a:endParaRPr lang="cs-CZ"/>
        </a:p>
      </dgm:t>
    </dgm:pt>
    <dgm:pt modelId="{6D31B1B7-5C43-409E-8CAF-AB81B3BCE073}" type="sibTrans" cxnId="{8C2598A8-0F88-4E59-9BCF-892BC2719C4D}">
      <dgm:prSet/>
      <dgm:spPr/>
      <dgm:t>
        <a:bodyPr/>
        <a:lstStyle/>
        <a:p>
          <a:endParaRPr lang="cs-CZ"/>
        </a:p>
      </dgm:t>
    </dgm:pt>
    <dgm:pt modelId="{5DE7234C-EA5E-4DA7-B0DE-9DD85956A9D7}">
      <dgm:prSet phldrT="[Text]"/>
      <dgm:spPr/>
      <dgm:t>
        <a:bodyPr/>
        <a:lstStyle/>
        <a:p>
          <a:pPr>
            <a:buFontTx/>
            <a:buNone/>
          </a:pPr>
          <a:r>
            <a:rPr lang="cs-CZ" altLang="cs-CZ" dirty="0"/>
            <a:t>NEPŘÍMÁ</a:t>
          </a:r>
          <a:endParaRPr lang="cs-CZ" dirty="0"/>
        </a:p>
      </dgm:t>
    </dgm:pt>
    <dgm:pt modelId="{15EA3F25-3B0C-4C89-82BF-7B9C77BC3A6C}" type="parTrans" cxnId="{53C86B84-C8EF-4C4C-9CF5-FD05EA954F1A}">
      <dgm:prSet/>
      <dgm:spPr/>
      <dgm:t>
        <a:bodyPr/>
        <a:lstStyle/>
        <a:p>
          <a:endParaRPr lang="cs-CZ"/>
        </a:p>
      </dgm:t>
    </dgm:pt>
    <dgm:pt modelId="{3AE9AA91-95B4-4AC5-B926-74B6BCAB7CC2}" type="sibTrans" cxnId="{53C86B84-C8EF-4C4C-9CF5-FD05EA954F1A}">
      <dgm:prSet/>
      <dgm:spPr/>
      <dgm:t>
        <a:bodyPr/>
        <a:lstStyle/>
        <a:p>
          <a:endParaRPr lang="cs-CZ"/>
        </a:p>
      </dgm:t>
    </dgm:pt>
    <dgm:pt modelId="{27FFFEEC-8D81-42C7-8858-10D22ED7815D}">
      <dgm:prSet phldrT="[Text]"/>
      <dgm:spPr/>
      <dgm:t>
        <a:bodyPr/>
        <a:lstStyle/>
        <a:p>
          <a:r>
            <a:rPr lang="cs-CZ" altLang="cs-CZ" dirty="0"/>
            <a:t>Měření na základě analýzy plynů (O</a:t>
          </a:r>
          <a:r>
            <a:rPr lang="cs-CZ" altLang="cs-CZ" baseline="-25000" dirty="0"/>
            <a:t>2</a:t>
          </a:r>
          <a:r>
            <a:rPr lang="cs-CZ" altLang="cs-CZ" dirty="0"/>
            <a:t>,</a:t>
          </a:r>
          <a:r>
            <a:rPr lang="cs-CZ" altLang="cs-CZ" baseline="-25000" dirty="0"/>
            <a:t> </a:t>
          </a:r>
          <a:r>
            <a:rPr lang="cs-CZ" altLang="cs-CZ" dirty="0"/>
            <a:t>CO</a:t>
          </a:r>
          <a:r>
            <a:rPr lang="cs-CZ" altLang="cs-CZ" baseline="-25000" dirty="0"/>
            <a:t>2), </a:t>
          </a:r>
          <a:r>
            <a:rPr lang="cs-CZ" altLang="cs-CZ" dirty="0"/>
            <a:t>spotřeba O</a:t>
          </a:r>
          <a:r>
            <a:rPr lang="cs-CZ" altLang="cs-CZ" baseline="-25000" dirty="0"/>
            <a:t>2</a:t>
          </a:r>
          <a:r>
            <a:rPr lang="cs-CZ" altLang="cs-CZ" dirty="0"/>
            <a:t> a intenzita zátěže jsou na sobě přímo závislé</a:t>
          </a:r>
          <a:endParaRPr lang="cs-CZ" dirty="0"/>
        </a:p>
      </dgm:t>
    </dgm:pt>
    <dgm:pt modelId="{0FB57E1B-E8FB-4616-A233-FBB9C521F4EC}" type="parTrans" cxnId="{519C5BC4-EDC1-4C66-A0DC-04F2E5EC1081}">
      <dgm:prSet/>
      <dgm:spPr/>
      <dgm:t>
        <a:bodyPr/>
        <a:lstStyle/>
        <a:p>
          <a:endParaRPr lang="cs-CZ"/>
        </a:p>
      </dgm:t>
    </dgm:pt>
    <dgm:pt modelId="{02045207-9521-4AC0-9C6D-F7B065B114E9}" type="sibTrans" cxnId="{519C5BC4-EDC1-4C66-A0DC-04F2E5EC1081}">
      <dgm:prSet/>
      <dgm:spPr/>
      <dgm:t>
        <a:bodyPr/>
        <a:lstStyle/>
        <a:p>
          <a:endParaRPr lang="cs-CZ"/>
        </a:p>
      </dgm:t>
    </dgm:pt>
    <dgm:pt modelId="{3E903F2F-DAD8-4359-95A3-21AE06235249}">
      <dgm:prSet phldrT="[Text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cs-CZ" dirty="0"/>
            <a:t>Jen cca 40% vyprodukované energie je dále využíváno </a:t>
          </a:r>
          <a:r>
            <a:rPr lang="cs-CZ" dirty="0">
              <a:latin typeface="Franklin Gothic Medium" panose="020B0603020102020204" pitchFamily="34" charset="0"/>
            </a:rPr>
            <a:t>→</a:t>
          </a:r>
          <a:r>
            <a:rPr lang="cs-CZ" dirty="0"/>
            <a:t> cca 60% teplo</a:t>
          </a:r>
        </a:p>
      </dgm:t>
    </dgm:pt>
    <dgm:pt modelId="{BF657807-E4B5-41D9-BCFC-5B2F98EF4915}" type="parTrans" cxnId="{0027B684-6DD6-4B28-8EBB-F9FF668C6813}">
      <dgm:prSet/>
      <dgm:spPr/>
      <dgm:t>
        <a:bodyPr/>
        <a:lstStyle/>
        <a:p>
          <a:endParaRPr lang="cs-CZ"/>
        </a:p>
      </dgm:t>
    </dgm:pt>
    <dgm:pt modelId="{C4587526-B6B2-4AFA-B229-FF854FC19B3B}" type="sibTrans" cxnId="{0027B684-6DD6-4B28-8EBB-F9FF668C6813}">
      <dgm:prSet/>
      <dgm:spPr/>
      <dgm:t>
        <a:bodyPr/>
        <a:lstStyle/>
        <a:p>
          <a:endParaRPr lang="cs-CZ"/>
        </a:p>
      </dgm:t>
    </dgm:pt>
    <dgm:pt modelId="{5C3B2E1D-17DB-411D-A54F-22E37776820E}">
      <dgm:prSet phldrT="[Text]"/>
      <dgm:spPr/>
      <dgm:t>
        <a:bodyPr/>
        <a:lstStyle/>
        <a:p>
          <a:r>
            <a:rPr lang="cs-CZ" dirty="0"/>
            <a:t>Zaznamená celkový energetický výdej – není schopen monitorovat rychlé změny při uvolňování energie</a:t>
          </a:r>
        </a:p>
      </dgm:t>
    </dgm:pt>
    <dgm:pt modelId="{B67CA423-EC3C-46B1-9DA0-E12E8F8165B8}" type="parTrans" cxnId="{CB507B61-D91E-4541-AC09-6E18B7B0DC2C}">
      <dgm:prSet/>
      <dgm:spPr/>
      <dgm:t>
        <a:bodyPr/>
        <a:lstStyle/>
        <a:p>
          <a:endParaRPr lang="cs-CZ"/>
        </a:p>
      </dgm:t>
    </dgm:pt>
    <dgm:pt modelId="{C3140458-FC12-4B3C-BBD5-84BDF51C3BFB}" type="sibTrans" cxnId="{CB507B61-D91E-4541-AC09-6E18B7B0DC2C}">
      <dgm:prSet/>
      <dgm:spPr/>
      <dgm:t>
        <a:bodyPr/>
        <a:lstStyle/>
        <a:p>
          <a:endParaRPr lang="cs-CZ"/>
        </a:p>
      </dgm:t>
    </dgm:pt>
    <dgm:pt modelId="{1B8F1D8F-2B60-440A-B28D-4AEFDE7AA8CA}">
      <dgm:prSet phldrT="[Text]"/>
      <dgm:spPr/>
      <dgm:t>
        <a:bodyPr/>
        <a:lstStyle/>
        <a:p>
          <a:r>
            <a:rPr lang="cs-CZ" dirty="0"/>
            <a:t>Rychlejší a levnější metoda</a:t>
          </a:r>
        </a:p>
      </dgm:t>
    </dgm:pt>
    <dgm:pt modelId="{19ED6C95-A5D5-4C1B-AB63-97A2938C3F1C}" type="parTrans" cxnId="{CEA7277F-F263-41DD-A4DE-26093BF0A620}">
      <dgm:prSet/>
      <dgm:spPr/>
      <dgm:t>
        <a:bodyPr/>
        <a:lstStyle/>
        <a:p>
          <a:endParaRPr lang="cs-CZ"/>
        </a:p>
      </dgm:t>
    </dgm:pt>
    <dgm:pt modelId="{CAFD175E-16D7-4300-AD0A-A23EB7EBBBED}" type="sibTrans" cxnId="{CEA7277F-F263-41DD-A4DE-26093BF0A620}">
      <dgm:prSet/>
      <dgm:spPr/>
      <dgm:t>
        <a:bodyPr/>
        <a:lstStyle/>
        <a:p>
          <a:endParaRPr lang="cs-CZ"/>
        </a:p>
      </dgm:t>
    </dgm:pt>
    <dgm:pt modelId="{2520C2D2-3014-4E0D-940C-E16D7C359421}">
      <dgm:prSet phldrT="[Text]"/>
      <dgm:spPr/>
      <dgm:t>
        <a:bodyPr/>
        <a:lstStyle/>
        <a:p>
          <a:r>
            <a:rPr lang="cs-CZ" altLang="cs-CZ" dirty="0"/>
            <a:t>Měření tělem vydané energie v podobě tepla – princip 1. termoregulačního zákonu</a:t>
          </a:r>
          <a:endParaRPr lang="cs-CZ" dirty="0"/>
        </a:p>
      </dgm:t>
    </dgm:pt>
    <dgm:pt modelId="{C2A77C4D-B6E6-4C4D-A7C6-E089D055E3ED}" type="parTrans" cxnId="{7229D6F8-ADE3-4348-A19E-C7716FC2E1BA}">
      <dgm:prSet/>
      <dgm:spPr/>
      <dgm:t>
        <a:bodyPr/>
        <a:lstStyle/>
        <a:p>
          <a:endParaRPr lang="cs-CZ"/>
        </a:p>
      </dgm:t>
    </dgm:pt>
    <dgm:pt modelId="{83A4D6BA-8CDC-47D2-8488-4DC146B841B2}" type="sibTrans" cxnId="{7229D6F8-ADE3-4348-A19E-C7716FC2E1BA}">
      <dgm:prSet/>
      <dgm:spPr/>
      <dgm:t>
        <a:bodyPr/>
        <a:lstStyle/>
        <a:p>
          <a:endParaRPr lang="cs-CZ"/>
        </a:p>
      </dgm:t>
    </dgm:pt>
    <dgm:pt modelId="{C2DC24D6-8E07-44C8-A9E2-F4223ECB1191}" type="pres">
      <dgm:prSet presAssocID="{E747CA07-D0A2-4F0E-845E-C461497C2AF4}" presName="linear" presStyleCnt="0">
        <dgm:presLayoutVars>
          <dgm:animLvl val="lvl"/>
          <dgm:resizeHandles val="exact"/>
        </dgm:presLayoutVars>
      </dgm:prSet>
      <dgm:spPr/>
    </dgm:pt>
    <dgm:pt modelId="{5664F214-DD02-4A78-ACFE-9AE155349BA3}" type="pres">
      <dgm:prSet presAssocID="{454AB085-814F-4F43-B1C4-567CE24332C9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807ED21E-8FB6-4868-991A-F89F46A07A08}" type="pres">
      <dgm:prSet presAssocID="{454AB085-814F-4F43-B1C4-567CE24332C9}" presName="childText" presStyleLbl="revTx" presStyleIdx="0" presStyleCnt="2">
        <dgm:presLayoutVars>
          <dgm:bulletEnabled val="1"/>
        </dgm:presLayoutVars>
      </dgm:prSet>
      <dgm:spPr/>
    </dgm:pt>
    <dgm:pt modelId="{3D16DC05-C52A-4327-BEEC-00548878576B}" type="pres">
      <dgm:prSet presAssocID="{5DE7234C-EA5E-4DA7-B0DE-9DD85956A9D7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95D34D3B-6F8D-41AC-B909-35C2F82369A5}" type="pres">
      <dgm:prSet presAssocID="{5DE7234C-EA5E-4DA7-B0DE-9DD85956A9D7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CB507B61-D91E-4541-AC09-6E18B7B0DC2C}" srcId="{454AB085-814F-4F43-B1C4-567CE24332C9}" destId="{5C3B2E1D-17DB-411D-A54F-22E37776820E}" srcOrd="2" destOrd="0" parTransId="{B67CA423-EC3C-46B1-9DA0-E12E8F8165B8}" sibTransId="{C3140458-FC12-4B3C-BBD5-84BDF51C3BFB}"/>
    <dgm:cxn modelId="{CEA7277F-F263-41DD-A4DE-26093BF0A620}" srcId="{5DE7234C-EA5E-4DA7-B0DE-9DD85956A9D7}" destId="{1B8F1D8F-2B60-440A-B28D-4AEFDE7AA8CA}" srcOrd="0" destOrd="0" parTransId="{19ED6C95-A5D5-4C1B-AB63-97A2938C3F1C}" sibTransId="{CAFD175E-16D7-4300-AD0A-A23EB7EBBBED}"/>
    <dgm:cxn modelId="{53C86B84-C8EF-4C4C-9CF5-FD05EA954F1A}" srcId="{E747CA07-D0A2-4F0E-845E-C461497C2AF4}" destId="{5DE7234C-EA5E-4DA7-B0DE-9DD85956A9D7}" srcOrd="1" destOrd="0" parTransId="{15EA3F25-3B0C-4C89-82BF-7B9C77BC3A6C}" sibTransId="{3AE9AA91-95B4-4AC5-B926-74B6BCAB7CC2}"/>
    <dgm:cxn modelId="{0027B684-6DD6-4B28-8EBB-F9FF668C6813}" srcId="{454AB085-814F-4F43-B1C4-567CE24332C9}" destId="{3E903F2F-DAD8-4359-95A3-21AE06235249}" srcOrd="1" destOrd="0" parTransId="{BF657807-E4B5-41D9-BCFC-5B2F98EF4915}" sibTransId="{C4587526-B6B2-4AFA-B229-FF854FC19B3B}"/>
    <dgm:cxn modelId="{C272618F-E25E-4C7A-BFF7-660FED42AB53}" type="presOf" srcId="{3E903F2F-DAD8-4359-95A3-21AE06235249}" destId="{807ED21E-8FB6-4868-991A-F89F46A07A08}" srcOrd="0" destOrd="1" presId="urn:microsoft.com/office/officeart/2005/8/layout/vList2"/>
    <dgm:cxn modelId="{7654C88F-1F12-4877-A1DE-9279D282069B}" type="presOf" srcId="{5C3B2E1D-17DB-411D-A54F-22E37776820E}" destId="{807ED21E-8FB6-4868-991A-F89F46A07A08}" srcOrd="0" destOrd="2" presId="urn:microsoft.com/office/officeart/2005/8/layout/vList2"/>
    <dgm:cxn modelId="{00236090-4F31-48BB-8FE0-A312AF6350BA}" type="presOf" srcId="{1B8F1D8F-2B60-440A-B28D-4AEFDE7AA8CA}" destId="{95D34D3B-6F8D-41AC-B909-35C2F82369A5}" srcOrd="0" destOrd="0" presId="urn:microsoft.com/office/officeart/2005/8/layout/vList2"/>
    <dgm:cxn modelId="{8E1F61A0-C425-4805-8F9D-8B0FD7F7B391}" type="presOf" srcId="{E747CA07-D0A2-4F0E-845E-C461497C2AF4}" destId="{C2DC24D6-8E07-44C8-A9E2-F4223ECB1191}" srcOrd="0" destOrd="0" presId="urn:microsoft.com/office/officeart/2005/8/layout/vList2"/>
    <dgm:cxn modelId="{8C2598A8-0F88-4E59-9BCF-892BC2719C4D}" srcId="{E747CA07-D0A2-4F0E-845E-C461497C2AF4}" destId="{454AB085-814F-4F43-B1C4-567CE24332C9}" srcOrd="0" destOrd="0" parTransId="{2EB0CBDE-5EF7-49BF-B9EA-CCFA20D0C58E}" sibTransId="{6D31B1B7-5C43-409E-8CAF-AB81B3BCE073}"/>
    <dgm:cxn modelId="{519C5BC4-EDC1-4C66-A0DC-04F2E5EC1081}" srcId="{5DE7234C-EA5E-4DA7-B0DE-9DD85956A9D7}" destId="{27FFFEEC-8D81-42C7-8858-10D22ED7815D}" srcOrd="1" destOrd="0" parTransId="{0FB57E1B-E8FB-4616-A233-FBB9C521F4EC}" sibTransId="{02045207-9521-4AC0-9C6D-F7B065B114E9}"/>
    <dgm:cxn modelId="{00D14FD3-6856-48BC-A7F8-4EBFF3CF2BC1}" type="presOf" srcId="{454AB085-814F-4F43-B1C4-567CE24332C9}" destId="{5664F214-DD02-4A78-ACFE-9AE155349BA3}" srcOrd="0" destOrd="0" presId="urn:microsoft.com/office/officeart/2005/8/layout/vList2"/>
    <dgm:cxn modelId="{B28AE6DF-D4E3-4CFB-B599-3FEA91FD58B7}" type="presOf" srcId="{27FFFEEC-8D81-42C7-8858-10D22ED7815D}" destId="{95D34D3B-6F8D-41AC-B909-35C2F82369A5}" srcOrd="0" destOrd="1" presId="urn:microsoft.com/office/officeart/2005/8/layout/vList2"/>
    <dgm:cxn modelId="{6F976AE3-2F45-4BBC-9E62-AB5380F876AE}" type="presOf" srcId="{5DE7234C-EA5E-4DA7-B0DE-9DD85956A9D7}" destId="{3D16DC05-C52A-4327-BEEC-00548878576B}" srcOrd="0" destOrd="0" presId="urn:microsoft.com/office/officeart/2005/8/layout/vList2"/>
    <dgm:cxn modelId="{B53FECE5-B727-4BBD-B830-084DE211600B}" type="presOf" srcId="{2520C2D2-3014-4E0D-940C-E16D7C359421}" destId="{807ED21E-8FB6-4868-991A-F89F46A07A08}" srcOrd="0" destOrd="0" presId="urn:microsoft.com/office/officeart/2005/8/layout/vList2"/>
    <dgm:cxn modelId="{7229D6F8-ADE3-4348-A19E-C7716FC2E1BA}" srcId="{454AB085-814F-4F43-B1C4-567CE24332C9}" destId="{2520C2D2-3014-4E0D-940C-E16D7C359421}" srcOrd="0" destOrd="0" parTransId="{C2A77C4D-B6E6-4C4D-A7C6-E089D055E3ED}" sibTransId="{83A4D6BA-8CDC-47D2-8488-4DC146B841B2}"/>
    <dgm:cxn modelId="{EDAED131-F58D-4586-B449-5D61332AD6EE}" type="presParOf" srcId="{C2DC24D6-8E07-44C8-A9E2-F4223ECB1191}" destId="{5664F214-DD02-4A78-ACFE-9AE155349BA3}" srcOrd="0" destOrd="0" presId="urn:microsoft.com/office/officeart/2005/8/layout/vList2"/>
    <dgm:cxn modelId="{4E6C1198-CE2F-4545-A3D2-8D2D8601F519}" type="presParOf" srcId="{C2DC24D6-8E07-44C8-A9E2-F4223ECB1191}" destId="{807ED21E-8FB6-4868-991A-F89F46A07A08}" srcOrd="1" destOrd="0" presId="urn:microsoft.com/office/officeart/2005/8/layout/vList2"/>
    <dgm:cxn modelId="{424170CF-A43D-4F34-8AF6-3BE88DDFE840}" type="presParOf" srcId="{C2DC24D6-8E07-44C8-A9E2-F4223ECB1191}" destId="{3D16DC05-C52A-4327-BEEC-00548878576B}" srcOrd="2" destOrd="0" presId="urn:microsoft.com/office/officeart/2005/8/layout/vList2"/>
    <dgm:cxn modelId="{3C90B127-CBE4-4D50-B16C-5789A1BD941F}" type="presParOf" srcId="{C2DC24D6-8E07-44C8-A9E2-F4223ECB1191}" destId="{95D34D3B-6F8D-41AC-B909-35C2F82369A5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4F83317-E943-471E-8760-7FBD2CA8C600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FA9C4759-C034-4DD6-B4A8-8E1F6CBFFD50}">
      <dgm:prSet phldrT="[Text]" custT="1"/>
      <dgm:spPr/>
      <dgm:t>
        <a:bodyPr/>
        <a:lstStyle/>
        <a:p>
          <a:r>
            <a:rPr lang="en-GB" sz="1700" b="1" i="0" kern="1200" dirty="0">
              <a:solidFill>
                <a:prstClr val="white"/>
              </a:solidFill>
              <a:latin typeface="Franklin Gothic Medium"/>
              <a:ea typeface="+mn-ea"/>
              <a:cs typeface="+mn-cs"/>
            </a:rPr>
            <a:t>AEROBNÍ</a:t>
          </a:r>
          <a:r>
            <a:rPr lang="cs-CZ" sz="1700" b="1" i="0" kern="1200" dirty="0">
              <a:solidFill>
                <a:prstClr val="white"/>
              </a:solidFill>
              <a:latin typeface="Franklin Gothic Medium"/>
              <a:ea typeface="+mn-ea"/>
              <a:cs typeface="+mn-cs"/>
            </a:rPr>
            <a:t> - </a:t>
          </a:r>
          <a:r>
            <a:rPr lang="en-GB" sz="1700" b="1" i="0" kern="1200" dirty="0"/>
            <a:t>POMALU NASTUPUJÍCÍ ÚNAVA</a:t>
          </a:r>
          <a:endParaRPr lang="cs-CZ" sz="1700" b="1" i="0" kern="1200" dirty="0">
            <a:solidFill>
              <a:prstClr val="white"/>
            </a:solidFill>
            <a:latin typeface="Franklin Gothic Medium"/>
            <a:ea typeface="+mn-ea"/>
            <a:cs typeface="+mn-cs"/>
          </a:endParaRPr>
        </a:p>
      </dgm:t>
    </dgm:pt>
    <dgm:pt modelId="{D60E689B-65A0-4866-8CD4-6905B26E0EE8}" type="parTrans" cxnId="{7010D34D-2FB8-4059-BB66-8AD1454F44A2}">
      <dgm:prSet/>
      <dgm:spPr/>
      <dgm:t>
        <a:bodyPr/>
        <a:lstStyle/>
        <a:p>
          <a:endParaRPr lang="cs-CZ"/>
        </a:p>
      </dgm:t>
    </dgm:pt>
    <dgm:pt modelId="{1F657704-448D-49C0-A2F7-BDE47BF84520}" type="sibTrans" cxnId="{7010D34D-2FB8-4059-BB66-8AD1454F44A2}">
      <dgm:prSet/>
      <dgm:spPr/>
      <dgm:t>
        <a:bodyPr/>
        <a:lstStyle/>
        <a:p>
          <a:endParaRPr lang="cs-CZ"/>
        </a:p>
      </dgm:t>
    </dgm:pt>
    <dgm:pt modelId="{3B1E0CF8-D693-4DAC-8140-4D7D566DBAD4}">
      <dgm:prSet phldrT="[Text]"/>
      <dgm:spPr/>
      <dgm:t>
        <a:bodyPr/>
        <a:lstStyle/>
        <a:p>
          <a:r>
            <a:rPr lang="en-GB" b="1" i="0" dirty="0"/>
            <a:t>FYZICKÁ (TĚLESNÁ, SVALOVÁ) ÚNAVA</a:t>
          </a:r>
          <a:endParaRPr lang="cs-CZ" dirty="0"/>
        </a:p>
      </dgm:t>
    </dgm:pt>
    <dgm:pt modelId="{7B5E972F-F34E-482C-B2D9-6712E39295B4}" type="parTrans" cxnId="{6ACF6F3B-B6DD-4CC6-B946-E972F273F5A1}">
      <dgm:prSet/>
      <dgm:spPr/>
      <dgm:t>
        <a:bodyPr/>
        <a:lstStyle/>
        <a:p>
          <a:endParaRPr lang="cs-CZ"/>
        </a:p>
      </dgm:t>
    </dgm:pt>
    <dgm:pt modelId="{DEE86B47-1AAF-44F6-A61A-51B469C0CF4F}" type="sibTrans" cxnId="{6ACF6F3B-B6DD-4CC6-B946-E972F273F5A1}">
      <dgm:prSet/>
      <dgm:spPr/>
      <dgm:t>
        <a:bodyPr/>
        <a:lstStyle/>
        <a:p>
          <a:endParaRPr lang="cs-CZ"/>
        </a:p>
      </dgm:t>
    </dgm:pt>
    <dgm:pt modelId="{3AA97CF3-AA3B-482D-B62B-4B3EB6CCE733}">
      <dgm:prSet phldrT="[Text]"/>
      <dgm:spPr/>
      <dgm:t>
        <a:bodyPr/>
        <a:lstStyle/>
        <a:p>
          <a:r>
            <a:rPr lang="en-GB" b="1" i="0" dirty="0"/>
            <a:t>PSYCHICKÁ (DUŠEVNÍ) ÚNAVA</a:t>
          </a:r>
          <a:endParaRPr lang="cs-CZ" dirty="0"/>
        </a:p>
      </dgm:t>
    </dgm:pt>
    <dgm:pt modelId="{969C6CEA-B6A6-4AD3-8970-33ACAF42B578}" type="parTrans" cxnId="{FABF9692-EEDD-4FE2-B678-3C5F7CF53820}">
      <dgm:prSet/>
      <dgm:spPr/>
      <dgm:t>
        <a:bodyPr/>
        <a:lstStyle/>
        <a:p>
          <a:endParaRPr lang="cs-CZ"/>
        </a:p>
      </dgm:t>
    </dgm:pt>
    <dgm:pt modelId="{8848E381-53F3-4A4A-88CE-A370CC310220}" type="sibTrans" cxnId="{FABF9692-EEDD-4FE2-B678-3C5F7CF53820}">
      <dgm:prSet/>
      <dgm:spPr/>
      <dgm:t>
        <a:bodyPr/>
        <a:lstStyle/>
        <a:p>
          <a:endParaRPr lang="cs-CZ"/>
        </a:p>
      </dgm:t>
    </dgm:pt>
    <dgm:pt modelId="{8C879099-04BA-48DB-8B1E-23FD24110142}">
      <dgm:prSet custT="1"/>
      <dgm:spPr/>
      <dgm:t>
        <a:bodyPr/>
        <a:lstStyle/>
        <a:p>
          <a:r>
            <a:rPr lang="en-GB" sz="1700" b="1" i="0" kern="1200" dirty="0">
              <a:solidFill>
                <a:prstClr val="white"/>
              </a:solidFill>
              <a:latin typeface="Franklin Gothic Medium"/>
              <a:ea typeface="+mn-ea"/>
              <a:cs typeface="+mn-cs"/>
            </a:rPr>
            <a:t>A</a:t>
          </a:r>
          <a:r>
            <a:rPr lang="cs-CZ" sz="1700" b="1" i="0" kern="1200" dirty="0">
              <a:solidFill>
                <a:prstClr val="white"/>
              </a:solidFill>
              <a:latin typeface="Franklin Gothic Medium"/>
              <a:ea typeface="+mn-ea"/>
              <a:cs typeface="+mn-cs"/>
            </a:rPr>
            <a:t>NA</a:t>
          </a:r>
          <a:r>
            <a:rPr lang="en-GB" sz="1700" b="1" i="0" kern="1200" dirty="0">
              <a:solidFill>
                <a:prstClr val="white"/>
              </a:solidFill>
              <a:latin typeface="Franklin Gothic Medium"/>
              <a:ea typeface="+mn-ea"/>
              <a:cs typeface="+mn-cs"/>
            </a:rPr>
            <a:t>EROBNÍ</a:t>
          </a:r>
          <a:r>
            <a:rPr lang="cs-CZ" sz="1700" b="1" i="0" kern="1200" dirty="0">
              <a:solidFill>
                <a:prstClr val="white"/>
              </a:solidFill>
              <a:latin typeface="Franklin Gothic Medium"/>
              <a:ea typeface="+mn-ea"/>
              <a:cs typeface="+mn-cs"/>
            </a:rPr>
            <a:t> – RYCHLE NASTUPUJÍCÍ ÚNAVA</a:t>
          </a:r>
          <a:r>
            <a:rPr lang="en-GB" sz="1700" b="1" i="0" kern="1200" dirty="0">
              <a:solidFill>
                <a:prstClr val="white"/>
              </a:solidFill>
              <a:latin typeface="Franklin Gothic Medium"/>
              <a:ea typeface="+mn-ea"/>
              <a:cs typeface="+mn-cs"/>
            </a:rPr>
            <a:t> </a:t>
          </a:r>
        </a:p>
      </dgm:t>
    </dgm:pt>
    <dgm:pt modelId="{2AF82ADA-B7C9-4679-8ACD-7C152D2B2F79}" type="parTrans" cxnId="{F97B5DC2-C484-46F5-A447-CE836B779C4C}">
      <dgm:prSet/>
      <dgm:spPr/>
      <dgm:t>
        <a:bodyPr/>
        <a:lstStyle/>
        <a:p>
          <a:endParaRPr lang="cs-CZ"/>
        </a:p>
      </dgm:t>
    </dgm:pt>
    <dgm:pt modelId="{6457E9E2-7BC3-4DBA-AB0A-312A0F9D642B}" type="sibTrans" cxnId="{F97B5DC2-C484-46F5-A447-CE836B779C4C}">
      <dgm:prSet/>
      <dgm:spPr/>
      <dgm:t>
        <a:bodyPr/>
        <a:lstStyle/>
        <a:p>
          <a:endParaRPr lang="cs-CZ"/>
        </a:p>
      </dgm:t>
    </dgm:pt>
    <dgm:pt modelId="{58E6905C-2FFF-4827-94AE-89BC6234F203}">
      <dgm:prSet/>
      <dgm:spPr/>
      <dgm:t>
        <a:bodyPr/>
        <a:lstStyle/>
        <a:p>
          <a:r>
            <a:rPr lang="cs-CZ" b="0" i="0" dirty="0">
              <a:solidFill>
                <a:srgbClr val="000000"/>
              </a:solidFill>
              <a:effectLst/>
              <a:latin typeface="+mj-lt"/>
            </a:rPr>
            <a:t>Dostatečná dodávka kyslíku pracujícím svalům → kritickým faktorem pokles glykogenu</a:t>
          </a:r>
          <a:endParaRPr lang="cs-CZ" b="0" dirty="0">
            <a:latin typeface="+mj-lt"/>
          </a:endParaRPr>
        </a:p>
      </dgm:t>
    </dgm:pt>
    <dgm:pt modelId="{59796302-7CB0-436F-8D90-F27FECE8DC5D}" type="parTrans" cxnId="{69D3543C-F40B-488F-B1FF-30905F95AD30}">
      <dgm:prSet/>
      <dgm:spPr/>
      <dgm:t>
        <a:bodyPr/>
        <a:lstStyle/>
        <a:p>
          <a:endParaRPr lang="cs-CZ"/>
        </a:p>
      </dgm:t>
    </dgm:pt>
    <dgm:pt modelId="{37B548CD-EF19-445A-AE1F-DAFD79362295}" type="sibTrans" cxnId="{69D3543C-F40B-488F-B1FF-30905F95AD30}">
      <dgm:prSet/>
      <dgm:spPr/>
      <dgm:t>
        <a:bodyPr/>
        <a:lstStyle/>
        <a:p>
          <a:endParaRPr lang="cs-CZ"/>
        </a:p>
      </dgm:t>
    </dgm:pt>
    <dgm:pt modelId="{A8923FCB-CBE5-4439-A7A6-ED86B5DD9D61}">
      <dgm:prSet/>
      <dgm:spPr/>
      <dgm:t>
        <a:bodyPr/>
        <a:lstStyle/>
        <a:p>
          <a:r>
            <a:rPr lang="cs-CZ" dirty="0"/>
            <a:t>Nadprodukce laktátu </a:t>
          </a:r>
          <a:r>
            <a:rPr lang="cs-CZ" b="0" i="0" dirty="0">
              <a:solidFill>
                <a:srgbClr val="000000"/>
              </a:solidFill>
              <a:effectLst/>
              <a:latin typeface="+mj-lt"/>
            </a:rPr>
            <a:t>→ rozvoj metabolické acidózy </a:t>
          </a:r>
          <a:r>
            <a:rPr lang="en-GB" b="0" i="0" dirty="0"/>
            <a:t>(</a:t>
          </a:r>
          <a:r>
            <a:rPr lang="cs-CZ" b="0" i="0" noProof="0" dirty="0"/>
            <a:t>nadbytek</a:t>
          </a:r>
          <a:r>
            <a:rPr lang="en-GB" b="0" i="0" dirty="0"/>
            <a:t> H</a:t>
          </a:r>
          <a:r>
            <a:rPr lang="en-GB" b="0" i="0" baseline="30000" dirty="0"/>
            <a:t>+</a:t>
          </a:r>
          <a:r>
            <a:rPr lang="en-GB" b="0" i="0" dirty="0"/>
            <a:t>)</a:t>
          </a:r>
          <a:endParaRPr lang="cs-CZ" dirty="0"/>
        </a:p>
      </dgm:t>
    </dgm:pt>
    <dgm:pt modelId="{B1C51A41-21F5-4582-A601-11754DEC2048}" type="parTrans" cxnId="{B7AE434B-C2E3-4671-920A-53F83F11052A}">
      <dgm:prSet/>
      <dgm:spPr/>
      <dgm:t>
        <a:bodyPr/>
        <a:lstStyle/>
        <a:p>
          <a:endParaRPr lang="cs-CZ"/>
        </a:p>
      </dgm:t>
    </dgm:pt>
    <dgm:pt modelId="{0D9C884C-2C58-4B48-8CF9-40BC480E8466}" type="sibTrans" cxnId="{B7AE434B-C2E3-4671-920A-53F83F11052A}">
      <dgm:prSet/>
      <dgm:spPr/>
      <dgm:t>
        <a:bodyPr/>
        <a:lstStyle/>
        <a:p>
          <a:endParaRPr lang="cs-CZ"/>
        </a:p>
      </dgm:t>
    </dgm:pt>
    <dgm:pt modelId="{2A675D67-D138-48B8-AC29-8831B1108C0A}">
      <dgm:prSet/>
      <dgm:spPr/>
      <dgm:t>
        <a:bodyPr/>
        <a:lstStyle/>
        <a:p>
          <a:r>
            <a:rPr lang="en-GB" b="0" i="0" dirty="0" err="1"/>
            <a:t>zhorš</a:t>
          </a:r>
          <a:r>
            <a:rPr lang="cs-CZ" b="0" i="0" noProof="0" dirty="0" err="1"/>
            <a:t>ení</a:t>
          </a:r>
          <a:r>
            <a:rPr lang="en-GB" b="0" i="0" dirty="0"/>
            <a:t> </a:t>
          </a:r>
          <a:r>
            <a:rPr lang="en-GB" b="0" i="0" dirty="0" err="1"/>
            <a:t>podmín</a:t>
          </a:r>
          <a:r>
            <a:rPr lang="cs-CZ" b="0" i="0" dirty="0" err="1"/>
            <a:t>ek</a:t>
          </a:r>
          <a:r>
            <a:rPr lang="en-GB" b="0" i="0" dirty="0"/>
            <a:t> pro </a:t>
          </a:r>
          <a:r>
            <a:rPr lang="en-GB" b="0" i="0" dirty="0" err="1"/>
            <a:t>vznik</a:t>
          </a:r>
          <a:r>
            <a:rPr lang="en-GB" b="0" i="0" dirty="0"/>
            <a:t> a </a:t>
          </a:r>
          <a:r>
            <a:rPr lang="en-GB" b="0" i="0" dirty="0" err="1"/>
            <a:t>vedení</a:t>
          </a:r>
          <a:r>
            <a:rPr lang="en-GB" b="0" i="0" dirty="0"/>
            <a:t> </a:t>
          </a:r>
          <a:r>
            <a:rPr lang="en-GB" b="0" i="0" dirty="0" err="1"/>
            <a:t>svalových</a:t>
          </a:r>
          <a:r>
            <a:rPr lang="en-GB" b="0" i="0" dirty="0"/>
            <a:t> </a:t>
          </a:r>
          <a:r>
            <a:rPr lang="en-GB" b="0" i="0" dirty="0" err="1"/>
            <a:t>potenciálů</a:t>
          </a:r>
          <a:r>
            <a:rPr lang="cs-CZ" b="0" i="0" dirty="0"/>
            <a:t> </a:t>
          </a:r>
          <a:r>
            <a:rPr lang="cs-CZ" b="0" i="0" dirty="0">
              <a:solidFill>
                <a:srgbClr val="000000"/>
              </a:solidFill>
              <a:effectLst/>
              <a:latin typeface="+mj-lt"/>
            </a:rPr>
            <a:t>→</a:t>
          </a:r>
          <a:r>
            <a:rPr lang="en-GB" b="0" i="0" dirty="0"/>
            <a:t> </a:t>
          </a:r>
          <a:r>
            <a:rPr lang="en-GB" b="0" i="0" dirty="0" err="1"/>
            <a:t>zhorš</a:t>
          </a:r>
          <a:r>
            <a:rPr lang="cs-CZ" b="0" i="0" dirty="0" err="1"/>
            <a:t>ení</a:t>
          </a:r>
          <a:r>
            <a:rPr lang="en-GB" b="0" i="0" dirty="0"/>
            <a:t> </a:t>
          </a:r>
          <a:r>
            <a:rPr lang="en-GB" b="0" i="0" dirty="0" err="1"/>
            <a:t>kontraktilit</a:t>
          </a:r>
          <a:r>
            <a:rPr lang="cs-CZ" b="0" i="0" dirty="0"/>
            <a:t>y </a:t>
          </a:r>
          <a:r>
            <a:rPr lang="en-GB" b="0" i="0" dirty="0" err="1"/>
            <a:t>svalstva</a:t>
          </a:r>
          <a:endParaRPr lang="cs-CZ" dirty="0"/>
        </a:p>
      </dgm:t>
    </dgm:pt>
    <dgm:pt modelId="{D34B03CD-56EB-4635-9C41-8DFA16FB5AA7}" type="parTrans" cxnId="{19BDB525-931E-47D4-9338-1C8973B89823}">
      <dgm:prSet/>
      <dgm:spPr/>
      <dgm:t>
        <a:bodyPr/>
        <a:lstStyle/>
        <a:p>
          <a:endParaRPr lang="cs-CZ"/>
        </a:p>
      </dgm:t>
    </dgm:pt>
    <dgm:pt modelId="{28670C88-4527-4F1B-B573-19391F3749B5}" type="sibTrans" cxnId="{19BDB525-931E-47D4-9338-1C8973B89823}">
      <dgm:prSet/>
      <dgm:spPr/>
      <dgm:t>
        <a:bodyPr/>
        <a:lstStyle/>
        <a:p>
          <a:endParaRPr lang="cs-CZ"/>
        </a:p>
      </dgm:t>
    </dgm:pt>
    <dgm:pt modelId="{B53D38AE-7685-43EF-8441-2CB10E7C89B2}">
      <dgm:prSet/>
      <dgm:spPr/>
      <dgm:t>
        <a:bodyPr/>
        <a:lstStyle/>
        <a:p>
          <a:r>
            <a:rPr lang="cs-CZ" dirty="0"/>
            <a:t>Přerušovaná zátěž </a:t>
          </a:r>
          <a:r>
            <a:rPr lang="cs-CZ" b="0" i="0" dirty="0">
              <a:solidFill>
                <a:srgbClr val="000000"/>
              </a:solidFill>
              <a:effectLst/>
              <a:latin typeface="+mj-lt"/>
            </a:rPr>
            <a:t>→ </a:t>
          </a:r>
          <a:r>
            <a:rPr lang="en-GB" b="0" i="0" dirty="0" err="1"/>
            <a:t>kyselé</a:t>
          </a:r>
          <a:r>
            <a:rPr lang="en-GB" b="0" i="0" dirty="0"/>
            <a:t> </a:t>
          </a:r>
          <a:r>
            <a:rPr lang="en-GB" b="0" i="0" dirty="0" err="1"/>
            <a:t>katabolity</a:t>
          </a:r>
          <a:r>
            <a:rPr lang="en-GB" b="0" i="0" dirty="0"/>
            <a:t> </a:t>
          </a:r>
          <a:r>
            <a:rPr lang="en-GB" b="0" i="0" dirty="0" err="1"/>
            <a:t>jsou</a:t>
          </a:r>
          <a:r>
            <a:rPr lang="en-GB" b="0" i="0" dirty="0"/>
            <a:t> </a:t>
          </a:r>
          <a:r>
            <a:rPr lang="en-GB" b="0" i="0" dirty="0" err="1"/>
            <a:t>krví</a:t>
          </a:r>
          <a:r>
            <a:rPr lang="en-GB" b="0" i="0" dirty="0"/>
            <a:t> </a:t>
          </a:r>
          <a:r>
            <a:rPr lang="en-GB" b="0" i="0" dirty="0" err="1"/>
            <a:t>odplavovány</a:t>
          </a:r>
          <a:r>
            <a:rPr lang="en-GB" b="0" i="0" dirty="0"/>
            <a:t> a </a:t>
          </a:r>
          <a:r>
            <a:rPr lang="en-GB" b="0" i="0" dirty="0" err="1"/>
            <a:t>nedochází</a:t>
          </a:r>
          <a:r>
            <a:rPr lang="en-GB" b="0" i="0" dirty="0"/>
            <a:t> k </a:t>
          </a:r>
          <a:r>
            <a:rPr lang="en-GB" b="0" i="0" dirty="0" err="1"/>
            <a:t>útlumu</a:t>
          </a:r>
          <a:r>
            <a:rPr lang="en-GB" b="0" i="0" dirty="0"/>
            <a:t> </a:t>
          </a:r>
          <a:r>
            <a:rPr lang="en-GB" b="0" i="0" dirty="0" err="1"/>
            <a:t>glykolýzy</a:t>
          </a:r>
          <a:r>
            <a:rPr lang="cs-CZ" b="0" i="0" dirty="0"/>
            <a:t> </a:t>
          </a:r>
          <a:r>
            <a:rPr lang="cs-CZ" b="0" i="0" dirty="0">
              <a:solidFill>
                <a:srgbClr val="000000"/>
              </a:solidFill>
              <a:effectLst/>
              <a:latin typeface="+mj-lt"/>
            </a:rPr>
            <a:t>→</a:t>
          </a:r>
          <a:r>
            <a:rPr lang="cs-CZ" b="0" i="0" dirty="0"/>
            <a:t> </a:t>
          </a:r>
          <a:r>
            <a:rPr lang="en-GB" b="0" i="0" dirty="0" err="1"/>
            <a:t>pokles</a:t>
          </a:r>
          <a:r>
            <a:rPr lang="cs-CZ" b="0" i="0" dirty="0"/>
            <a:t> </a:t>
          </a:r>
          <a:r>
            <a:rPr lang="en-GB" b="0" i="0" dirty="0" err="1"/>
            <a:t>glykogenových</a:t>
          </a:r>
          <a:r>
            <a:rPr lang="en-GB" b="0" i="0" dirty="0"/>
            <a:t> </a:t>
          </a:r>
          <a:r>
            <a:rPr lang="en-GB" b="0" i="0" dirty="0" err="1"/>
            <a:t>zásob</a:t>
          </a:r>
          <a:r>
            <a:rPr lang="en-GB" b="0" i="0" dirty="0"/>
            <a:t> a </a:t>
          </a:r>
          <a:r>
            <a:rPr lang="en-GB" b="0" i="0" dirty="0" err="1"/>
            <a:t>následující</a:t>
          </a:r>
          <a:r>
            <a:rPr lang="en-GB" b="0" i="0" dirty="0"/>
            <a:t> </a:t>
          </a:r>
          <a:r>
            <a:rPr lang="en-GB" b="0" i="0" dirty="0" err="1"/>
            <a:t>hypoglykemie</a:t>
          </a:r>
          <a:endParaRPr lang="cs-CZ" dirty="0"/>
        </a:p>
      </dgm:t>
    </dgm:pt>
    <dgm:pt modelId="{373F8A28-2E6F-4DD0-86C6-CBF4B6E0EE28}" type="parTrans" cxnId="{6F0C98B8-D76E-4B6E-BF32-BEA9141A9A32}">
      <dgm:prSet/>
      <dgm:spPr/>
      <dgm:t>
        <a:bodyPr/>
        <a:lstStyle/>
        <a:p>
          <a:endParaRPr lang="cs-CZ"/>
        </a:p>
      </dgm:t>
    </dgm:pt>
    <dgm:pt modelId="{AC1B5228-8E05-431B-9DE0-EC8C5CFD80E0}" type="sibTrans" cxnId="{6F0C98B8-D76E-4B6E-BF32-BEA9141A9A32}">
      <dgm:prSet/>
      <dgm:spPr/>
      <dgm:t>
        <a:bodyPr/>
        <a:lstStyle/>
        <a:p>
          <a:endParaRPr lang="cs-CZ"/>
        </a:p>
      </dgm:t>
    </dgm:pt>
    <dgm:pt modelId="{B47FAB46-6DBA-487A-96EF-DA00055DE3BD}">
      <dgm:prSet/>
      <dgm:spPr/>
      <dgm:t>
        <a:bodyPr/>
        <a:lstStyle/>
        <a:p>
          <a:r>
            <a:rPr lang="en-GB" b="0" i="0" dirty="0" err="1"/>
            <a:t>jako</a:t>
          </a:r>
          <a:r>
            <a:rPr lang="en-GB" b="0" i="0" dirty="0"/>
            <a:t> </a:t>
          </a:r>
          <a:r>
            <a:rPr lang="en-GB" b="0" i="0" dirty="0" err="1"/>
            <a:t>tíhu</a:t>
          </a:r>
          <a:r>
            <a:rPr lang="en-GB" b="0" i="0" dirty="0"/>
            <a:t>, </a:t>
          </a:r>
          <a:r>
            <a:rPr lang="en-GB" b="0" i="0" dirty="0" err="1"/>
            <a:t>slabost</a:t>
          </a:r>
          <a:r>
            <a:rPr lang="en-GB" b="0" i="0" dirty="0"/>
            <a:t>, </a:t>
          </a:r>
          <a:r>
            <a:rPr lang="en-GB" b="0" i="0" dirty="0" err="1"/>
            <a:t>případně</a:t>
          </a:r>
          <a:r>
            <a:rPr lang="en-GB" b="0" i="0" dirty="0"/>
            <a:t> </a:t>
          </a:r>
          <a:r>
            <a:rPr lang="en-GB" b="0" i="0" dirty="0" err="1"/>
            <a:t>bolest</a:t>
          </a:r>
          <a:r>
            <a:rPr lang="en-GB" b="0" i="0" dirty="0"/>
            <a:t> </a:t>
          </a:r>
          <a:r>
            <a:rPr lang="en-GB" b="0" i="0" dirty="0" err="1"/>
            <a:t>nebo</a:t>
          </a:r>
          <a:r>
            <a:rPr lang="en-GB" b="0" i="0" dirty="0"/>
            <a:t> </a:t>
          </a:r>
          <a:r>
            <a:rPr lang="en-GB" b="0" i="0" dirty="0" err="1"/>
            <a:t>ztuhnutí</a:t>
          </a:r>
          <a:r>
            <a:rPr lang="en-GB" b="0" i="0" dirty="0"/>
            <a:t> </a:t>
          </a:r>
          <a:r>
            <a:rPr lang="en-GB" b="0" i="0" dirty="0" err="1"/>
            <a:t>kosterních</a:t>
          </a:r>
          <a:r>
            <a:rPr lang="en-GB" b="0" i="0" dirty="0"/>
            <a:t> </a:t>
          </a:r>
          <a:r>
            <a:rPr lang="en-GB" b="0" i="0" dirty="0" err="1"/>
            <a:t>svalů</a:t>
          </a:r>
          <a:endParaRPr lang="cs-CZ" dirty="0"/>
        </a:p>
      </dgm:t>
    </dgm:pt>
    <dgm:pt modelId="{154C275F-4087-48E5-BA11-8EF2AFA39A0B}" type="parTrans" cxnId="{AADF747E-B5A2-4CF6-8953-09785303D33E}">
      <dgm:prSet/>
      <dgm:spPr/>
      <dgm:t>
        <a:bodyPr/>
        <a:lstStyle/>
        <a:p>
          <a:endParaRPr lang="cs-CZ"/>
        </a:p>
      </dgm:t>
    </dgm:pt>
    <dgm:pt modelId="{FC800C5C-F0E3-4004-875C-C68966D03015}" type="sibTrans" cxnId="{AADF747E-B5A2-4CF6-8953-09785303D33E}">
      <dgm:prSet/>
      <dgm:spPr/>
      <dgm:t>
        <a:bodyPr/>
        <a:lstStyle/>
        <a:p>
          <a:endParaRPr lang="cs-CZ"/>
        </a:p>
      </dgm:t>
    </dgm:pt>
    <dgm:pt modelId="{E68B3099-141D-4644-9814-8A0E34D5BC0B}">
      <dgm:prSet/>
      <dgm:spPr/>
      <dgm:t>
        <a:bodyPr/>
        <a:lstStyle/>
        <a:p>
          <a:r>
            <a:rPr lang="en-GB" b="0" i="0" dirty="0" err="1"/>
            <a:t>pokles</a:t>
          </a:r>
          <a:r>
            <a:rPr lang="en-GB" b="0" i="0" dirty="0"/>
            <a:t> </a:t>
          </a:r>
          <a:r>
            <a:rPr lang="en-GB" b="0" i="0" dirty="0" err="1"/>
            <a:t>svalové</a:t>
          </a:r>
          <a:r>
            <a:rPr lang="en-GB" b="0" i="0" dirty="0"/>
            <a:t> </a:t>
          </a:r>
          <a:r>
            <a:rPr lang="en-GB" b="0" i="0" dirty="0" err="1"/>
            <a:t>síly</a:t>
          </a:r>
          <a:r>
            <a:rPr lang="en-GB" b="0" i="0" dirty="0"/>
            <a:t>, </a:t>
          </a:r>
          <a:r>
            <a:rPr lang="en-GB" b="0" i="0" dirty="0" err="1"/>
            <a:t>ztrát</a:t>
          </a:r>
          <a:r>
            <a:rPr lang="cs-CZ" b="0" i="0" dirty="0"/>
            <a:t>a </a:t>
          </a:r>
          <a:r>
            <a:rPr lang="en-GB" b="0" i="0" dirty="0" err="1"/>
            <a:t>rychlosti</a:t>
          </a:r>
          <a:r>
            <a:rPr lang="en-GB" b="0" i="0" dirty="0"/>
            <a:t> a </a:t>
          </a:r>
          <a:r>
            <a:rPr lang="en-GB" b="0" i="0" dirty="0" err="1"/>
            <a:t>jemné</a:t>
          </a:r>
          <a:r>
            <a:rPr lang="en-GB" b="0" i="0" dirty="0"/>
            <a:t> </a:t>
          </a:r>
          <a:r>
            <a:rPr lang="en-GB" b="0" i="0" dirty="0" err="1"/>
            <a:t>koordinace</a:t>
          </a:r>
          <a:r>
            <a:rPr lang="en-GB" b="0" i="0" dirty="0"/>
            <a:t> </a:t>
          </a:r>
          <a:r>
            <a:rPr lang="en-GB" b="0" i="0" dirty="0" err="1"/>
            <a:t>pohybů</a:t>
          </a:r>
          <a:r>
            <a:rPr lang="cs-CZ" b="0" i="0" dirty="0"/>
            <a:t>, svalové křeče</a:t>
          </a:r>
          <a:endParaRPr lang="cs-CZ" dirty="0"/>
        </a:p>
      </dgm:t>
    </dgm:pt>
    <dgm:pt modelId="{93F9237C-7E7C-47A2-84A0-D7D9DFE2657B}" type="parTrans" cxnId="{3ABCEBFF-69E8-45B2-B8C3-0FCF99C94B49}">
      <dgm:prSet/>
      <dgm:spPr/>
      <dgm:t>
        <a:bodyPr/>
        <a:lstStyle/>
        <a:p>
          <a:endParaRPr lang="cs-CZ"/>
        </a:p>
      </dgm:t>
    </dgm:pt>
    <dgm:pt modelId="{ACE615EB-7E59-4FAF-88B6-150BC3B72C8D}" type="sibTrans" cxnId="{3ABCEBFF-69E8-45B2-B8C3-0FCF99C94B49}">
      <dgm:prSet/>
      <dgm:spPr/>
      <dgm:t>
        <a:bodyPr/>
        <a:lstStyle/>
        <a:p>
          <a:endParaRPr lang="cs-CZ"/>
        </a:p>
      </dgm:t>
    </dgm:pt>
    <dgm:pt modelId="{625E25DF-C1BC-4D51-B855-251B4CDCE429}">
      <dgm:prSet/>
      <dgm:spPr/>
      <dgm:t>
        <a:bodyPr/>
        <a:lstStyle/>
        <a:p>
          <a:r>
            <a:rPr lang="en-GB" b="0" i="0" dirty="0" err="1"/>
            <a:t>jako</a:t>
          </a:r>
          <a:r>
            <a:rPr lang="en-GB" b="0" i="0" dirty="0"/>
            <a:t> </a:t>
          </a:r>
          <a:r>
            <a:rPr lang="en-GB" b="0" i="0" dirty="0" err="1"/>
            <a:t>pocit</a:t>
          </a:r>
          <a:r>
            <a:rPr lang="en-GB" b="0" i="0" dirty="0"/>
            <a:t> </a:t>
          </a:r>
          <a:r>
            <a:rPr lang="en-GB" b="0" i="0" dirty="0" err="1"/>
            <a:t>vyčerpání</a:t>
          </a:r>
          <a:r>
            <a:rPr lang="en-GB" b="0" i="0" dirty="0"/>
            <a:t>, </a:t>
          </a:r>
          <a:r>
            <a:rPr lang="en-GB" b="0" i="0" dirty="0" err="1"/>
            <a:t>ztrátu</a:t>
          </a:r>
          <a:r>
            <a:rPr lang="en-GB" b="0" i="0" dirty="0"/>
            <a:t> </a:t>
          </a:r>
          <a:r>
            <a:rPr lang="en-GB" b="0" i="0" dirty="0" err="1"/>
            <a:t>koncentrace</a:t>
          </a:r>
          <a:r>
            <a:rPr lang="en-GB" b="0" i="0" dirty="0"/>
            <a:t>, </a:t>
          </a:r>
          <a:r>
            <a:rPr lang="en-GB" b="0" i="0" dirty="0" err="1"/>
            <a:t>zhoršení</a:t>
          </a:r>
          <a:r>
            <a:rPr lang="en-GB" b="0" i="0" dirty="0"/>
            <a:t> </a:t>
          </a:r>
          <a:r>
            <a:rPr lang="en-GB" b="0" i="0" dirty="0" err="1"/>
            <a:t>paměti</a:t>
          </a:r>
          <a:r>
            <a:rPr lang="en-GB" b="0" i="0" dirty="0"/>
            <a:t> </a:t>
          </a:r>
          <a:r>
            <a:rPr lang="en-GB" b="0" i="0" dirty="0" err="1"/>
            <a:t>nebo</a:t>
          </a:r>
          <a:r>
            <a:rPr lang="en-GB" b="0" i="0" dirty="0"/>
            <a:t> </a:t>
          </a:r>
          <a:r>
            <a:rPr lang="en-GB" b="0" i="0" dirty="0" err="1"/>
            <a:t>ospalost</a:t>
          </a:r>
          <a:endParaRPr lang="cs-CZ" dirty="0"/>
        </a:p>
      </dgm:t>
    </dgm:pt>
    <dgm:pt modelId="{C358317D-B591-4EEF-8C01-5C86C8641382}" type="parTrans" cxnId="{ACFEA32B-1D38-4AE2-9737-766E1BE9919B}">
      <dgm:prSet/>
      <dgm:spPr/>
      <dgm:t>
        <a:bodyPr/>
        <a:lstStyle/>
        <a:p>
          <a:endParaRPr lang="cs-CZ"/>
        </a:p>
      </dgm:t>
    </dgm:pt>
    <dgm:pt modelId="{8F6E2784-3936-4F81-9838-2A948E4739C1}" type="sibTrans" cxnId="{ACFEA32B-1D38-4AE2-9737-766E1BE9919B}">
      <dgm:prSet/>
      <dgm:spPr/>
      <dgm:t>
        <a:bodyPr/>
        <a:lstStyle/>
        <a:p>
          <a:endParaRPr lang="cs-CZ"/>
        </a:p>
      </dgm:t>
    </dgm:pt>
    <dgm:pt modelId="{A2B2E01E-8CD2-4880-B0B1-74A5101709E3}">
      <dgm:prSet/>
      <dgm:spPr/>
      <dgm:t>
        <a:bodyPr/>
        <a:lstStyle/>
        <a:p>
          <a:r>
            <a:rPr lang="en-GB" b="0" i="0" dirty="0" err="1"/>
            <a:t>nedisciplinovanost</a:t>
          </a:r>
          <a:r>
            <a:rPr lang="en-GB" b="0" i="0" dirty="0"/>
            <a:t>, </a:t>
          </a:r>
          <a:r>
            <a:rPr lang="en-GB" b="0" i="0" dirty="0" err="1"/>
            <a:t>chybí</a:t>
          </a:r>
          <a:r>
            <a:rPr lang="en-GB" b="0" i="0" dirty="0"/>
            <a:t> </a:t>
          </a:r>
          <a:r>
            <a:rPr lang="en-GB" b="0" i="0" dirty="0" err="1"/>
            <a:t>odhad</a:t>
          </a:r>
          <a:r>
            <a:rPr lang="en-GB" b="0" i="0" dirty="0"/>
            <a:t> </a:t>
          </a:r>
          <a:r>
            <a:rPr lang="en-GB" b="0" i="0" dirty="0" err="1"/>
            <a:t>vlastních</a:t>
          </a:r>
          <a:r>
            <a:rPr lang="en-GB" b="0" i="0" dirty="0"/>
            <a:t> </a:t>
          </a:r>
          <a:r>
            <a:rPr lang="en-GB" b="0" i="0" dirty="0" err="1"/>
            <a:t>schopností</a:t>
          </a:r>
          <a:r>
            <a:rPr lang="en-GB" b="0" i="0" dirty="0"/>
            <a:t> a </a:t>
          </a:r>
          <a:r>
            <a:rPr lang="en-GB" b="0" i="0" dirty="0" err="1"/>
            <a:t>dochází</a:t>
          </a:r>
          <a:r>
            <a:rPr lang="en-GB" b="0" i="0" dirty="0"/>
            <a:t> </a:t>
          </a:r>
          <a:r>
            <a:rPr lang="en-GB" b="0" i="0" dirty="0" err="1"/>
            <a:t>ke</a:t>
          </a:r>
          <a:r>
            <a:rPr lang="en-GB" b="0" i="0" dirty="0"/>
            <a:t> </a:t>
          </a:r>
          <a:r>
            <a:rPr lang="en-GB" b="0" i="0" dirty="0" err="1"/>
            <a:t>snížení</a:t>
          </a:r>
          <a:r>
            <a:rPr lang="en-GB" b="0" i="0" dirty="0"/>
            <a:t> adaptability </a:t>
          </a:r>
          <a:r>
            <a:rPr lang="en-GB" b="0" i="0" dirty="0" err="1"/>
            <a:t>na</a:t>
          </a:r>
          <a:r>
            <a:rPr lang="en-GB" b="0" i="0" dirty="0"/>
            <a:t> </a:t>
          </a:r>
          <a:r>
            <a:rPr lang="en-GB" b="0" i="0" dirty="0" err="1"/>
            <a:t>nově</a:t>
          </a:r>
          <a:r>
            <a:rPr lang="en-GB" b="0" i="0" dirty="0"/>
            <a:t> </a:t>
          </a:r>
          <a:r>
            <a:rPr lang="en-GB" b="0" i="0" dirty="0" err="1"/>
            <a:t>vznikající</a:t>
          </a:r>
          <a:r>
            <a:rPr lang="en-GB" b="0" i="0" dirty="0"/>
            <a:t> </a:t>
          </a:r>
          <a:r>
            <a:rPr lang="en-GB" b="0" i="0" dirty="0" err="1"/>
            <a:t>situace</a:t>
          </a:r>
          <a:endParaRPr lang="cs-CZ" dirty="0"/>
        </a:p>
      </dgm:t>
    </dgm:pt>
    <dgm:pt modelId="{F13A2637-1E98-4544-B632-908B8CFC93D0}" type="parTrans" cxnId="{DF8CF76A-BA85-47AF-8956-569A14E8B956}">
      <dgm:prSet/>
      <dgm:spPr/>
      <dgm:t>
        <a:bodyPr/>
        <a:lstStyle/>
        <a:p>
          <a:endParaRPr lang="cs-CZ"/>
        </a:p>
      </dgm:t>
    </dgm:pt>
    <dgm:pt modelId="{131C80FC-A1F0-42DC-933E-970446BAA1A0}" type="sibTrans" cxnId="{DF8CF76A-BA85-47AF-8956-569A14E8B956}">
      <dgm:prSet/>
      <dgm:spPr/>
      <dgm:t>
        <a:bodyPr/>
        <a:lstStyle/>
        <a:p>
          <a:endParaRPr lang="cs-CZ"/>
        </a:p>
      </dgm:t>
    </dgm:pt>
    <dgm:pt modelId="{7FF1CBA4-91A6-4AA1-9887-B1D1F099F3FC}" type="pres">
      <dgm:prSet presAssocID="{24F83317-E943-471E-8760-7FBD2CA8C600}" presName="linear" presStyleCnt="0">
        <dgm:presLayoutVars>
          <dgm:dir/>
          <dgm:animLvl val="lvl"/>
          <dgm:resizeHandles val="exact"/>
        </dgm:presLayoutVars>
      </dgm:prSet>
      <dgm:spPr/>
    </dgm:pt>
    <dgm:pt modelId="{24973C77-A3D9-483C-8886-7E865E121410}" type="pres">
      <dgm:prSet presAssocID="{FA9C4759-C034-4DD6-B4A8-8E1F6CBFFD50}" presName="parentLin" presStyleCnt="0"/>
      <dgm:spPr/>
    </dgm:pt>
    <dgm:pt modelId="{0497B53B-8ABC-4C16-B529-45D6DD074155}" type="pres">
      <dgm:prSet presAssocID="{FA9C4759-C034-4DD6-B4A8-8E1F6CBFFD50}" presName="parentLeftMargin" presStyleLbl="node1" presStyleIdx="0" presStyleCnt="4"/>
      <dgm:spPr/>
    </dgm:pt>
    <dgm:pt modelId="{EA134E09-5636-4341-ABE8-F75722AED728}" type="pres">
      <dgm:prSet presAssocID="{FA9C4759-C034-4DD6-B4A8-8E1F6CBFFD50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C1B6EA3D-9462-4B08-9356-BA65E3316848}" type="pres">
      <dgm:prSet presAssocID="{FA9C4759-C034-4DD6-B4A8-8E1F6CBFFD50}" presName="negativeSpace" presStyleCnt="0"/>
      <dgm:spPr/>
    </dgm:pt>
    <dgm:pt modelId="{38D1AC75-C726-4734-879A-A8FE16D28D95}" type="pres">
      <dgm:prSet presAssocID="{FA9C4759-C034-4DD6-B4A8-8E1F6CBFFD50}" presName="childText" presStyleLbl="conFgAcc1" presStyleIdx="0" presStyleCnt="4" custLinFactNeighborY="47737">
        <dgm:presLayoutVars>
          <dgm:bulletEnabled val="1"/>
        </dgm:presLayoutVars>
      </dgm:prSet>
      <dgm:spPr/>
    </dgm:pt>
    <dgm:pt modelId="{6559C625-95BC-4E12-8A6C-61A930EC460D}" type="pres">
      <dgm:prSet presAssocID="{1F657704-448D-49C0-A2F7-BDE47BF84520}" presName="spaceBetweenRectangles" presStyleCnt="0"/>
      <dgm:spPr/>
    </dgm:pt>
    <dgm:pt modelId="{C8DD9906-4631-4FDF-9B63-70F508F48650}" type="pres">
      <dgm:prSet presAssocID="{8C879099-04BA-48DB-8B1E-23FD24110142}" presName="parentLin" presStyleCnt="0"/>
      <dgm:spPr/>
    </dgm:pt>
    <dgm:pt modelId="{7D0D0EDC-DDD8-4051-A599-B5C0F1700212}" type="pres">
      <dgm:prSet presAssocID="{8C879099-04BA-48DB-8B1E-23FD24110142}" presName="parentLeftMargin" presStyleLbl="node1" presStyleIdx="0" presStyleCnt="4"/>
      <dgm:spPr/>
    </dgm:pt>
    <dgm:pt modelId="{EE6B6479-F23C-4150-9ED9-9DBC6047AD08}" type="pres">
      <dgm:prSet presAssocID="{8C879099-04BA-48DB-8B1E-23FD24110142}" presName="parentText" presStyleLbl="node1" presStyleIdx="1" presStyleCnt="4" custLinFactNeighborX="-1840" custLinFactNeighborY="7813">
        <dgm:presLayoutVars>
          <dgm:chMax val="0"/>
          <dgm:bulletEnabled val="1"/>
        </dgm:presLayoutVars>
      </dgm:prSet>
      <dgm:spPr/>
    </dgm:pt>
    <dgm:pt modelId="{4AE85E53-C2B6-464A-8E91-9EB9F5C455AE}" type="pres">
      <dgm:prSet presAssocID="{8C879099-04BA-48DB-8B1E-23FD24110142}" presName="negativeSpace" presStyleCnt="0"/>
      <dgm:spPr/>
    </dgm:pt>
    <dgm:pt modelId="{71C21F72-72CB-4FBA-A5DA-D3E603173D79}" type="pres">
      <dgm:prSet presAssocID="{8C879099-04BA-48DB-8B1E-23FD24110142}" presName="childText" presStyleLbl="conFgAcc1" presStyleIdx="1" presStyleCnt="4" custLinFactNeighborY="10201">
        <dgm:presLayoutVars>
          <dgm:bulletEnabled val="1"/>
        </dgm:presLayoutVars>
      </dgm:prSet>
      <dgm:spPr/>
    </dgm:pt>
    <dgm:pt modelId="{E5C359B3-D4F6-4989-83D1-2105D79805A8}" type="pres">
      <dgm:prSet presAssocID="{6457E9E2-7BC3-4DBA-AB0A-312A0F9D642B}" presName="spaceBetweenRectangles" presStyleCnt="0"/>
      <dgm:spPr/>
    </dgm:pt>
    <dgm:pt modelId="{27E52933-634D-4DDB-9D73-B98F40429DA2}" type="pres">
      <dgm:prSet presAssocID="{3B1E0CF8-D693-4DAC-8140-4D7D566DBAD4}" presName="parentLin" presStyleCnt="0"/>
      <dgm:spPr/>
    </dgm:pt>
    <dgm:pt modelId="{949532DA-7E17-4CFF-9045-36CDDD220CAD}" type="pres">
      <dgm:prSet presAssocID="{3B1E0CF8-D693-4DAC-8140-4D7D566DBAD4}" presName="parentLeftMargin" presStyleLbl="node1" presStyleIdx="1" presStyleCnt="4"/>
      <dgm:spPr/>
    </dgm:pt>
    <dgm:pt modelId="{290E733D-8DFB-43E9-A3C2-8B717FFB2097}" type="pres">
      <dgm:prSet presAssocID="{3B1E0CF8-D693-4DAC-8140-4D7D566DBAD4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86680175-37FA-459A-8975-7E1AC6FBC1DA}" type="pres">
      <dgm:prSet presAssocID="{3B1E0CF8-D693-4DAC-8140-4D7D566DBAD4}" presName="negativeSpace" presStyleCnt="0"/>
      <dgm:spPr/>
    </dgm:pt>
    <dgm:pt modelId="{EB0EACFE-74A6-4FC8-B754-287CD4EE4F54}" type="pres">
      <dgm:prSet presAssocID="{3B1E0CF8-D693-4DAC-8140-4D7D566DBAD4}" presName="childText" presStyleLbl="conFgAcc1" presStyleIdx="2" presStyleCnt="4" custLinFactNeighborY="41135">
        <dgm:presLayoutVars>
          <dgm:bulletEnabled val="1"/>
        </dgm:presLayoutVars>
      </dgm:prSet>
      <dgm:spPr/>
    </dgm:pt>
    <dgm:pt modelId="{0C2CB322-C2F4-4CC9-98DB-1D0A258CDB8E}" type="pres">
      <dgm:prSet presAssocID="{DEE86B47-1AAF-44F6-A61A-51B469C0CF4F}" presName="spaceBetweenRectangles" presStyleCnt="0"/>
      <dgm:spPr/>
    </dgm:pt>
    <dgm:pt modelId="{4FA496FB-9058-4A35-B566-767095B7212F}" type="pres">
      <dgm:prSet presAssocID="{3AA97CF3-AA3B-482D-B62B-4B3EB6CCE733}" presName="parentLin" presStyleCnt="0"/>
      <dgm:spPr/>
    </dgm:pt>
    <dgm:pt modelId="{F34920BA-7D78-433F-9D79-8E3B2A95EA27}" type="pres">
      <dgm:prSet presAssocID="{3AA97CF3-AA3B-482D-B62B-4B3EB6CCE733}" presName="parentLeftMargin" presStyleLbl="node1" presStyleIdx="2" presStyleCnt="4"/>
      <dgm:spPr/>
    </dgm:pt>
    <dgm:pt modelId="{C9B4F968-6FEC-4C40-A3C2-5B7E3417CAB2}" type="pres">
      <dgm:prSet presAssocID="{3AA97CF3-AA3B-482D-B62B-4B3EB6CCE733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3D3F1647-907D-4D3E-A1BD-1C2BEA2C08FB}" type="pres">
      <dgm:prSet presAssocID="{3AA97CF3-AA3B-482D-B62B-4B3EB6CCE733}" presName="negativeSpace" presStyleCnt="0"/>
      <dgm:spPr/>
    </dgm:pt>
    <dgm:pt modelId="{A5470342-C7BE-4A88-9FAC-B2B294D4C57A}" type="pres">
      <dgm:prSet presAssocID="{3AA97CF3-AA3B-482D-B62B-4B3EB6CCE733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B0A89708-07DA-422D-9600-1B4A7A300A57}" type="presOf" srcId="{FA9C4759-C034-4DD6-B4A8-8E1F6CBFFD50}" destId="{0497B53B-8ABC-4C16-B529-45D6DD074155}" srcOrd="0" destOrd="0" presId="urn:microsoft.com/office/officeart/2005/8/layout/list1"/>
    <dgm:cxn modelId="{57C21814-72FF-44ED-93DD-BEBD566BE2BE}" type="presOf" srcId="{3B1E0CF8-D693-4DAC-8140-4D7D566DBAD4}" destId="{949532DA-7E17-4CFF-9045-36CDDD220CAD}" srcOrd="0" destOrd="0" presId="urn:microsoft.com/office/officeart/2005/8/layout/list1"/>
    <dgm:cxn modelId="{19BDB525-931E-47D4-9338-1C8973B89823}" srcId="{8C879099-04BA-48DB-8B1E-23FD24110142}" destId="{2A675D67-D138-48B8-AC29-8831B1108C0A}" srcOrd="1" destOrd="0" parTransId="{D34B03CD-56EB-4635-9C41-8DFA16FB5AA7}" sibTransId="{28670C88-4527-4F1B-B573-19391F3749B5}"/>
    <dgm:cxn modelId="{ACFEA32B-1D38-4AE2-9737-766E1BE9919B}" srcId="{3AA97CF3-AA3B-482D-B62B-4B3EB6CCE733}" destId="{625E25DF-C1BC-4D51-B855-251B4CDCE429}" srcOrd="0" destOrd="0" parTransId="{C358317D-B591-4EEF-8C01-5C86C8641382}" sibTransId="{8F6E2784-3936-4F81-9838-2A948E4739C1}"/>
    <dgm:cxn modelId="{1FCABA32-A9AE-4BB8-AD52-4063FDDCD5B6}" type="presOf" srcId="{FA9C4759-C034-4DD6-B4A8-8E1F6CBFFD50}" destId="{EA134E09-5636-4341-ABE8-F75722AED728}" srcOrd="1" destOrd="0" presId="urn:microsoft.com/office/officeart/2005/8/layout/list1"/>
    <dgm:cxn modelId="{1D742B34-62B5-46D7-9B8D-E6B2300CFC73}" type="presOf" srcId="{B47FAB46-6DBA-487A-96EF-DA00055DE3BD}" destId="{EB0EACFE-74A6-4FC8-B754-287CD4EE4F54}" srcOrd="0" destOrd="0" presId="urn:microsoft.com/office/officeart/2005/8/layout/list1"/>
    <dgm:cxn modelId="{6ACF6F3B-B6DD-4CC6-B946-E972F273F5A1}" srcId="{24F83317-E943-471E-8760-7FBD2CA8C600}" destId="{3B1E0CF8-D693-4DAC-8140-4D7D566DBAD4}" srcOrd="2" destOrd="0" parTransId="{7B5E972F-F34E-482C-B2D9-6712E39295B4}" sibTransId="{DEE86B47-1AAF-44F6-A61A-51B469C0CF4F}"/>
    <dgm:cxn modelId="{69D3543C-F40B-488F-B1FF-30905F95AD30}" srcId="{FA9C4759-C034-4DD6-B4A8-8E1F6CBFFD50}" destId="{58E6905C-2FFF-4827-94AE-89BC6234F203}" srcOrd="0" destOrd="0" parTransId="{59796302-7CB0-436F-8D90-F27FECE8DC5D}" sibTransId="{37B548CD-EF19-445A-AE1F-DAFD79362295}"/>
    <dgm:cxn modelId="{20B75740-E9EA-4B07-B95C-ED8302ADCB9D}" type="presOf" srcId="{3AA97CF3-AA3B-482D-B62B-4B3EB6CCE733}" destId="{C9B4F968-6FEC-4C40-A3C2-5B7E3417CAB2}" srcOrd="1" destOrd="0" presId="urn:microsoft.com/office/officeart/2005/8/layout/list1"/>
    <dgm:cxn modelId="{25D46F64-FD40-4137-A0C2-8FF410C439AF}" type="presOf" srcId="{8C879099-04BA-48DB-8B1E-23FD24110142}" destId="{7D0D0EDC-DDD8-4051-A599-B5C0F1700212}" srcOrd="0" destOrd="0" presId="urn:microsoft.com/office/officeart/2005/8/layout/list1"/>
    <dgm:cxn modelId="{5F52E067-CD55-42CF-942A-CF30DD423130}" type="presOf" srcId="{8C879099-04BA-48DB-8B1E-23FD24110142}" destId="{EE6B6479-F23C-4150-9ED9-9DBC6047AD08}" srcOrd="1" destOrd="0" presId="urn:microsoft.com/office/officeart/2005/8/layout/list1"/>
    <dgm:cxn modelId="{DF8CF76A-BA85-47AF-8956-569A14E8B956}" srcId="{3AA97CF3-AA3B-482D-B62B-4B3EB6CCE733}" destId="{A2B2E01E-8CD2-4880-B0B1-74A5101709E3}" srcOrd="1" destOrd="0" parTransId="{F13A2637-1E98-4544-B632-908B8CFC93D0}" sibTransId="{131C80FC-A1F0-42DC-933E-970446BAA1A0}"/>
    <dgm:cxn modelId="{B7AE434B-C2E3-4671-920A-53F83F11052A}" srcId="{8C879099-04BA-48DB-8B1E-23FD24110142}" destId="{A8923FCB-CBE5-4439-A7A6-ED86B5DD9D61}" srcOrd="0" destOrd="0" parTransId="{B1C51A41-21F5-4582-A601-11754DEC2048}" sibTransId="{0D9C884C-2C58-4B48-8CF9-40BC480E8466}"/>
    <dgm:cxn modelId="{7010D34D-2FB8-4059-BB66-8AD1454F44A2}" srcId="{24F83317-E943-471E-8760-7FBD2CA8C600}" destId="{FA9C4759-C034-4DD6-B4A8-8E1F6CBFFD50}" srcOrd="0" destOrd="0" parTransId="{D60E689B-65A0-4866-8CD4-6905B26E0EE8}" sibTransId="{1F657704-448D-49C0-A2F7-BDE47BF84520}"/>
    <dgm:cxn modelId="{590FF457-6D91-4CB5-8E6E-57CE6F6595A7}" type="presOf" srcId="{B53D38AE-7685-43EF-8441-2CB10E7C89B2}" destId="{71C21F72-72CB-4FBA-A5DA-D3E603173D79}" srcOrd="0" destOrd="2" presId="urn:microsoft.com/office/officeart/2005/8/layout/list1"/>
    <dgm:cxn modelId="{171FBF7D-13B3-4D83-A8EE-7C2916899BED}" type="presOf" srcId="{24F83317-E943-471E-8760-7FBD2CA8C600}" destId="{7FF1CBA4-91A6-4AA1-9887-B1D1F099F3FC}" srcOrd="0" destOrd="0" presId="urn:microsoft.com/office/officeart/2005/8/layout/list1"/>
    <dgm:cxn modelId="{AADF747E-B5A2-4CF6-8953-09785303D33E}" srcId="{3B1E0CF8-D693-4DAC-8140-4D7D566DBAD4}" destId="{B47FAB46-6DBA-487A-96EF-DA00055DE3BD}" srcOrd="0" destOrd="0" parTransId="{154C275F-4087-48E5-BA11-8EF2AFA39A0B}" sibTransId="{FC800C5C-F0E3-4004-875C-C68966D03015}"/>
    <dgm:cxn modelId="{A68EFC8C-BCE7-4A25-90DA-4787CE13AF1F}" type="presOf" srcId="{3AA97CF3-AA3B-482D-B62B-4B3EB6CCE733}" destId="{F34920BA-7D78-433F-9D79-8E3B2A95EA27}" srcOrd="0" destOrd="0" presId="urn:microsoft.com/office/officeart/2005/8/layout/list1"/>
    <dgm:cxn modelId="{FABF9692-EEDD-4FE2-B678-3C5F7CF53820}" srcId="{24F83317-E943-471E-8760-7FBD2CA8C600}" destId="{3AA97CF3-AA3B-482D-B62B-4B3EB6CCE733}" srcOrd="3" destOrd="0" parTransId="{969C6CEA-B6A6-4AD3-8970-33ACAF42B578}" sibTransId="{8848E381-53F3-4A4A-88CE-A370CC310220}"/>
    <dgm:cxn modelId="{4F0BC795-283F-472A-9EB7-CEAAE4EDB61F}" type="presOf" srcId="{625E25DF-C1BC-4D51-B855-251B4CDCE429}" destId="{A5470342-C7BE-4A88-9FAC-B2B294D4C57A}" srcOrd="0" destOrd="0" presId="urn:microsoft.com/office/officeart/2005/8/layout/list1"/>
    <dgm:cxn modelId="{1720B19D-E638-4CEF-8B15-94DC49B13E8C}" type="presOf" srcId="{E68B3099-141D-4644-9814-8A0E34D5BC0B}" destId="{EB0EACFE-74A6-4FC8-B754-287CD4EE4F54}" srcOrd="0" destOrd="1" presId="urn:microsoft.com/office/officeart/2005/8/layout/list1"/>
    <dgm:cxn modelId="{9A4637A0-E657-45AA-8A57-03E7550201F0}" type="presOf" srcId="{A8923FCB-CBE5-4439-A7A6-ED86B5DD9D61}" destId="{71C21F72-72CB-4FBA-A5DA-D3E603173D79}" srcOrd="0" destOrd="0" presId="urn:microsoft.com/office/officeart/2005/8/layout/list1"/>
    <dgm:cxn modelId="{B4C331A3-E476-44B3-BEE9-B1E20BF0FB17}" type="presOf" srcId="{58E6905C-2FFF-4827-94AE-89BC6234F203}" destId="{38D1AC75-C726-4734-879A-A8FE16D28D95}" srcOrd="0" destOrd="0" presId="urn:microsoft.com/office/officeart/2005/8/layout/list1"/>
    <dgm:cxn modelId="{6F0C98B8-D76E-4B6E-BF32-BEA9141A9A32}" srcId="{8C879099-04BA-48DB-8B1E-23FD24110142}" destId="{B53D38AE-7685-43EF-8441-2CB10E7C89B2}" srcOrd="2" destOrd="0" parTransId="{373F8A28-2E6F-4DD0-86C6-CBF4B6E0EE28}" sibTransId="{AC1B5228-8E05-431B-9DE0-EC8C5CFD80E0}"/>
    <dgm:cxn modelId="{F97B5DC2-C484-46F5-A447-CE836B779C4C}" srcId="{24F83317-E943-471E-8760-7FBD2CA8C600}" destId="{8C879099-04BA-48DB-8B1E-23FD24110142}" srcOrd="1" destOrd="0" parTransId="{2AF82ADA-B7C9-4679-8ACD-7C152D2B2F79}" sibTransId="{6457E9E2-7BC3-4DBA-AB0A-312A0F9D642B}"/>
    <dgm:cxn modelId="{986BB5CC-8BD5-4D81-9F18-BF88811DCD4D}" type="presOf" srcId="{2A675D67-D138-48B8-AC29-8831B1108C0A}" destId="{71C21F72-72CB-4FBA-A5DA-D3E603173D79}" srcOrd="0" destOrd="1" presId="urn:microsoft.com/office/officeart/2005/8/layout/list1"/>
    <dgm:cxn modelId="{1C5815E7-A296-4220-BDD9-1D5E87B5529F}" type="presOf" srcId="{A2B2E01E-8CD2-4880-B0B1-74A5101709E3}" destId="{A5470342-C7BE-4A88-9FAC-B2B294D4C57A}" srcOrd="0" destOrd="1" presId="urn:microsoft.com/office/officeart/2005/8/layout/list1"/>
    <dgm:cxn modelId="{2CB1F5E7-332E-4DD6-82BB-55EE30BFAA9F}" type="presOf" srcId="{3B1E0CF8-D693-4DAC-8140-4D7D566DBAD4}" destId="{290E733D-8DFB-43E9-A3C2-8B717FFB2097}" srcOrd="1" destOrd="0" presId="urn:microsoft.com/office/officeart/2005/8/layout/list1"/>
    <dgm:cxn modelId="{3ABCEBFF-69E8-45B2-B8C3-0FCF99C94B49}" srcId="{3B1E0CF8-D693-4DAC-8140-4D7D566DBAD4}" destId="{E68B3099-141D-4644-9814-8A0E34D5BC0B}" srcOrd="1" destOrd="0" parTransId="{93F9237C-7E7C-47A2-84A0-D7D9DFE2657B}" sibTransId="{ACE615EB-7E59-4FAF-88B6-150BC3B72C8D}"/>
    <dgm:cxn modelId="{BE18FBB2-3C52-4C86-BBB5-1912A0BE451E}" type="presParOf" srcId="{7FF1CBA4-91A6-4AA1-9887-B1D1F099F3FC}" destId="{24973C77-A3D9-483C-8886-7E865E121410}" srcOrd="0" destOrd="0" presId="urn:microsoft.com/office/officeart/2005/8/layout/list1"/>
    <dgm:cxn modelId="{C123C350-AD05-4F36-BA18-AC5F15A1FB23}" type="presParOf" srcId="{24973C77-A3D9-483C-8886-7E865E121410}" destId="{0497B53B-8ABC-4C16-B529-45D6DD074155}" srcOrd="0" destOrd="0" presId="urn:microsoft.com/office/officeart/2005/8/layout/list1"/>
    <dgm:cxn modelId="{D1B53657-4DA2-48D3-B08A-1540C21CD504}" type="presParOf" srcId="{24973C77-A3D9-483C-8886-7E865E121410}" destId="{EA134E09-5636-4341-ABE8-F75722AED728}" srcOrd="1" destOrd="0" presId="urn:microsoft.com/office/officeart/2005/8/layout/list1"/>
    <dgm:cxn modelId="{2F7A5E56-D0AF-400F-935D-804D36AC7F5C}" type="presParOf" srcId="{7FF1CBA4-91A6-4AA1-9887-B1D1F099F3FC}" destId="{C1B6EA3D-9462-4B08-9356-BA65E3316848}" srcOrd="1" destOrd="0" presId="urn:microsoft.com/office/officeart/2005/8/layout/list1"/>
    <dgm:cxn modelId="{DA6D8A31-955B-4430-BA5B-2030D1C51C7A}" type="presParOf" srcId="{7FF1CBA4-91A6-4AA1-9887-B1D1F099F3FC}" destId="{38D1AC75-C726-4734-879A-A8FE16D28D95}" srcOrd="2" destOrd="0" presId="urn:microsoft.com/office/officeart/2005/8/layout/list1"/>
    <dgm:cxn modelId="{3382DB5C-4562-4999-9231-A807666FC690}" type="presParOf" srcId="{7FF1CBA4-91A6-4AA1-9887-B1D1F099F3FC}" destId="{6559C625-95BC-4E12-8A6C-61A930EC460D}" srcOrd="3" destOrd="0" presId="urn:microsoft.com/office/officeart/2005/8/layout/list1"/>
    <dgm:cxn modelId="{F5C59657-89AF-49F4-88E9-EB5900741F9E}" type="presParOf" srcId="{7FF1CBA4-91A6-4AA1-9887-B1D1F099F3FC}" destId="{C8DD9906-4631-4FDF-9B63-70F508F48650}" srcOrd="4" destOrd="0" presId="urn:microsoft.com/office/officeart/2005/8/layout/list1"/>
    <dgm:cxn modelId="{B56B31E2-1066-4322-AED9-2D9B488D2882}" type="presParOf" srcId="{C8DD9906-4631-4FDF-9B63-70F508F48650}" destId="{7D0D0EDC-DDD8-4051-A599-B5C0F1700212}" srcOrd="0" destOrd="0" presId="urn:microsoft.com/office/officeart/2005/8/layout/list1"/>
    <dgm:cxn modelId="{854524ED-CB11-481F-8F4D-E402E7290D1F}" type="presParOf" srcId="{C8DD9906-4631-4FDF-9B63-70F508F48650}" destId="{EE6B6479-F23C-4150-9ED9-9DBC6047AD08}" srcOrd="1" destOrd="0" presId="urn:microsoft.com/office/officeart/2005/8/layout/list1"/>
    <dgm:cxn modelId="{874D8E23-85EF-4C3C-8FC7-B736BC18438D}" type="presParOf" srcId="{7FF1CBA4-91A6-4AA1-9887-B1D1F099F3FC}" destId="{4AE85E53-C2B6-464A-8E91-9EB9F5C455AE}" srcOrd="5" destOrd="0" presId="urn:microsoft.com/office/officeart/2005/8/layout/list1"/>
    <dgm:cxn modelId="{FC7111B1-9EE8-4852-9DC1-C8FE55597F56}" type="presParOf" srcId="{7FF1CBA4-91A6-4AA1-9887-B1D1F099F3FC}" destId="{71C21F72-72CB-4FBA-A5DA-D3E603173D79}" srcOrd="6" destOrd="0" presId="urn:microsoft.com/office/officeart/2005/8/layout/list1"/>
    <dgm:cxn modelId="{69A917B5-6EA1-439A-8967-26BBDDC86C7B}" type="presParOf" srcId="{7FF1CBA4-91A6-4AA1-9887-B1D1F099F3FC}" destId="{E5C359B3-D4F6-4989-83D1-2105D79805A8}" srcOrd="7" destOrd="0" presId="urn:microsoft.com/office/officeart/2005/8/layout/list1"/>
    <dgm:cxn modelId="{EE13852C-B62C-43E9-AF92-9F0D847AF20F}" type="presParOf" srcId="{7FF1CBA4-91A6-4AA1-9887-B1D1F099F3FC}" destId="{27E52933-634D-4DDB-9D73-B98F40429DA2}" srcOrd="8" destOrd="0" presId="urn:microsoft.com/office/officeart/2005/8/layout/list1"/>
    <dgm:cxn modelId="{49F058FF-681E-438D-AD6E-83029C029E5F}" type="presParOf" srcId="{27E52933-634D-4DDB-9D73-B98F40429DA2}" destId="{949532DA-7E17-4CFF-9045-36CDDD220CAD}" srcOrd="0" destOrd="0" presId="urn:microsoft.com/office/officeart/2005/8/layout/list1"/>
    <dgm:cxn modelId="{CF96F988-2AAA-44F0-9974-1A5EE3C7D06D}" type="presParOf" srcId="{27E52933-634D-4DDB-9D73-B98F40429DA2}" destId="{290E733D-8DFB-43E9-A3C2-8B717FFB2097}" srcOrd="1" destOrd="0" presId="urn:microsoft.com/office/officeart/2005/8/layout/list1"/>
    <dgm:cxn modelId="{1F11F9BA-7BEC-481C-B776-58F6B8463C7B}" type="presParOf" srcId="{7FF1CBA4-91A6-4AA1-9887-B1D1F099F3FC}" destId="{86680175-37FA-459A-8975-7E1AC6FBC1DA}" srcOrd="9" destOrd="0" presId="urn:microsoft.com/office/officeart/2005/8/layout/list1"/>
    <dgm:cxn modelId="{D6F2C830-7755-4F1E-87A7-218AAA7CA5A7}" type="presParOf" srcId="{7FF1CBA4-91A6-4AA1-9887-B1D1F099F3FC}" destId="{EB0EACFE-74A6-4FC8-B754-287CD4EE4F54}" srcOrd="10" destOrd="0" presId="urn:microsoft.com/office/officeart/2005/8/layout/list1"/>
    <dgm:cxn modelId="{A73E4CB1-CAB3-495D-832F-BE10BD1BFCF1}" type="presParOf" srcId="{7FF1CBA4-91A6-4AA1-9887-B1D1F099F3FC}" destId="{0C2CB322-C2F4-4CC9-98DB-1D0A258CDB8E}" srcOrd="11" destOrd="0" presId="urn:microsoft.com/office/officeart/2005/8/layout/list1"/>
    <dgm:cxn modelId="{DE8F3573-4FF8-4E69-A4FD-16A636919ADD}" type="presParOf" srcId="{7FF1CBA4-91A6-4AA1-9887-B1D1F099F3FC}" destId="{4FA496FB-9058-4A35-B566-767095B7212F}" srcOrd="12" destOrd="0" presId="urn:microsoft.com/office/officeart/2005/8/layout/list1"/>
    <dgm:cxn modelId="{9A065BE3-268F-4441-BE7B-04BAD1A30BDC}" type="presParOf" srcId="{4FA496FB-9058-4A35-B566-767095B7212F}" destId="{F34920BA-7D78-433F-9D79-8E3B2A95EA27}" srcOrd="0" destOrd="0" presId="urn:microsoft.com/office/officeart/2005/8/layout/list1"/>
    <dgm:cxn modelId="{95378634-301C-45F7-984A-AA4427DE02C9}" type="presParOf" srcId="{4FA496FB-9058-4A35-B566-767095B7212F}" destId="{C9B4F968-6FEC-4C40-A3C2-5B7E3417CAB2}" srcOrd="1" destOrd="0" presId="urn:microsoft.com/office/officeart/2005/8/layout/list1"/>
    <dgm:cxn modelId="{0F135D0E-7FF9-44D1-8683-387D35F47745}" type="presParOf" srcId="{7FF1CBA4-91A6-4AA1-9887-B1D1F099F3FC}" destId="{3D3F1647-907D-4D3E-A1BD-1C2BEA2C08FB}" srcOrd="13" destOrd="0" presId="urn:microsoft.com/office/officeart/2005/8/layout/list1"/>
    <dgm:cxn modelId="{0E6A5CDE-3612-4395-A5F5-51DDB846C3F8}" type="presParOf" srcId="{7FF1CBA4-91A6-4AA1-9887-B1D1F099F3FC}" destId="{A5470342-C7BE-4A88-9FAC-B2B294D4C57A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A5D46E0-AA41-4F24-B014-67F649E2207E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B57BFB2A-F4FA-4014-89D7-CE12C4037D04}">
      <dgm:prSet phldrT="[Text]"/>
      <dgm:spPr/>
      <dgm:t>
        <a:bodyPr/>
        <a:lstStyle/>
        <a:p>
          <a:r>
            <a:rPr lang="en-GB" b="1" i="0" dirty="0"/>
            <a:t>FYZIOLOGICKÁ (PŘIROZENÁ) ÚNAVA</a:t>
          </a:r>
          <a:endParaRPr lang="cs-CZ" dirty="0"/>
        </a:p>
      </dgm:t>
    </dgm:pt>
    <dgm:pt modelId="{6D94D694-7518-4E6B-9343-C5332B0ABBF2}" type="parTrans" cxnId="{050810F2-805F-4BFA-9BB1-A0E278D4F415}">
      <dgm:prSet/>
      <dgm:spPr/>
      <dgm:t>
        <a:bodyPr/>
        <a:lstStyle/>
        <a:p>
          <a:endParaRPr lang="cs-CZ"/>
        </a:p>
      </dgm:t>
    </dgm:pt>
    <dgm:pt modelId="{5EBE919C-DB7D-4746-B4F1-57963262A6D9}" type="sibTrans" cxnId="{050810F2-805F-4BFA-9BB1-A0E278D4F415}">
      <dgm:prSet/>
      <dgm:spPr/>
      <dgm:t>
        <a:bodyPr/>
        <a:lstStyle/>
        <a:p>
          <a:endParaRPr lang="cs-CZ"/>
        </a:p>
      </dgm:t>
    </dgm:pt>
    <dgm:pt modelId="{C2843CC0-2564-443E-8315-E76687AF9854}">
      <dgm:prSet phldrT="[Text]"/>
      <dgm:spPr/>
      <dgm:t>
        <a:bodyPr/>
        <a:lstStyle/>
        <a:p>
          <a:r>
            <a:rPr lang="en-GB" b="1" i="0" dirty="0"/>
            <a:t>PATOLOGICKÁ ÚNAVA</a:t>
          </a:r>
          <a:endParaRPr lang="cs-CZ" dirty="0"/>
        </a:p>
      </dgm:t>
    </dgm:pt>
    <dgm:pt modelId="{E89437A7-4414-40C3-9FA0-ADFFAEBE463B}" type="parTrans" cxnId="{EC1C3E09-808F-479B-8DC2-F393535C7E0B}">
      <dgm:prSet/>
      <dgm:spPr/>
      <dgm:t>
        <a:bodyPr/>
        <a:lstStyle/>
        <a:p>
          <a:endParaRPr lang="cs-CZ"/>
        </a:p>
      </dgm:t>
    </dgm:pt>
    <dgm:pt modelId="{70BAB742-BE92-4359-BFE1-B48B63113A03}" type="sibTrans" cxnId="{EC1C3E09-808F-479B-8DC2-F393535C7E0B}">
      <dgm:prSet/>
      <dgm:spPr/>
      <dgm:t>
        <a:bodyPr/>
        <a:lstStyle/>
        <a:p>
          <a:endParaRPr lang="cs-CZ"/>
        </a:p>
      </dgm:t>
    </dgm:pt>
    <dgm:pt modelId="{EFB0C742-38F4-46C8-BEBC-12F316381516}">
      <dgm:prSet/>
      <dgm:spPr/>
      <dgm:t>
        <a:bodyPr/>
        <a:lstStyle/>
        <a:p>
          <a:r>
            <a:rPr lang="cs-CZ" b="1" i="0"/>
            <a:t>M</a:t>
          </a:r>
          <a:r>
            <a:rPr lang="en-GB" b="1" i="0"/>
            <a:t>ístní únava</a:t>
          </a:r>
          <a:r>
            <a:rPr lang="cs-CZ" b="1" i="0"/>
            <a:t> </a:t>
          </a:r>
          <a:r>
            <a:rPr lang="cs-CZ" b="0" i="0"/>
            <a:t>– bolest/ pokles síly svalu nebo malé skupiny</a:t>
          </a:r>
          <a:endParaRPr lang="cs-CZ"/>
        </a:p>
      </dgm:t>
    </dgm:pt>
    <dgm:pt modelId="{FC5F90D6-6C35-4EEC-B65F-6E6687A7F4F9}" type="parTrans" cxnId="{02603E4A-8912-4FCE-B2F2-604B03090B10}">
      <dgm:prSet/>
      <dgm:spPr/>
      <dgm:t>
        <a:bodyPr/>
        <a:lstStyle/>
        <a:p>
          <a:endParaRPr lang="cs-CZ"/>
        </a:p>
      </dgm:t>
    </dgm:pt>
    <dgm:pt modelId="{6DA93999-DEBA-4176-AE89-8B08178A7859}" type="sibTrans" cxnId="{02603E4A-8912-4FCE-B2F2-604B03090B10}">
      <dgm:prSet/>
      <dgm:spPr/>
      <dgm:t>
        <a:bodyPr/>
        <a:lstStyle/>
        <a:p>
          <a:endParaRPr lang="cs-CZ"/>
        </a:p>
      </dgm:t>
    </dgm:pt>
    <dgm:pt modelId="{312F1C4F-0EE8-4AE9-AE39-DF0FC502BC7A}">
      <dgm:prSet/>
      <dgm:spPr/>
      <dgm:t>
        <a:bodyPr/>
        <a:lstStyle/>
        <a:p>
          <a:r>
            <a:rPr lang="cs-CZ" b="1" i="0"/>
            <a:t>C</a:t>
          </a:r>
          <a:r>
            <a:rPr lang="en-GB" b="1" i="0"/>
            <a:t>elková únava</a:t>
          </a:r>
          <a:r>
            <a:rPr lang="cs-CZ" b="1" i="0"/>
            <a:t> </a:t>
          </a:r>
          <a:r>
            <a:rPr lang="cs-CZ" b="0" i="0"/>
            <a:t>– bolest velkých svalových skupin/ částí těla, </a:t>
          </a:r>
          <a:r>
            <a:rPr lang="en-GB" b="0" i="0"/>
            <a:t>snížení schopnosti koordinace a snížení kvality pohybových návyků</a:t>
          </a:r>
          <a:endParaRPr lang="cs-CZ" b="0" dirty="0"/>
        </a:p>
      </dgm:t>
    </dgm:pt>
    <dgm:pt modelId="{7147E8E7-B80F-4694-9996-18A7C4950750}" type="parTrans" cxnId="{C6B1A298-55D5-474C-ADA7-B8ECE1BA0490}">
      <dgm:prSet/>
      <dgm:spPr/>
      <dgm:t>
        <a:bodyPr/>
        <a:lstStyle/>
        <a:p>
          <a:endParaRPr lang="cs-CZ"/>
        </a:p>
      </dgm:t>
    </dgm:pt>
    <dgm:pt modelId="{AA382756-18F5-49BA-BFAF-510E1CFADA45}" type="sibTrans" cxnId="{C6B1A298-55D5-474C-ADA7-B8ECE1BA0490}">
      <dgm:prSet/>
      <dgm:spPr/>
      <dgm:t>
        <a:bodyPr/>
        <a:lstStyle/>
        <a:p>
          <a:endParaRPr lang="cs-CZ"/>
        </a:p>
      </dgm:t>
    </dgm:pt>
    <dgm:pt modelId="{8D08A0CD-7F4C-463D-B0B4-6CC28CA8C7B1}">
      <dgm:prSet/>
      <dgm:spPr/>
      <dgm:t>
        <a:bodyPr/>
        <a:lstStyle/>
        <a:p>
          <a:r>
            <a:rPr lang="cs-CZ" b="1" i="0"/>
            <a:t>A</a:t>
          </a:r>
          <a:r>
            <a:rPr lang="en-GB" b="1" i="0"/>
            <a:t>kutní únava</a:t>
          </a:r>
          <a:endParaRPr lang="cs-CZ"/>
        </a:p>
      </dgm:t>
    </dgm:pt>
    <dgm:pt modelId="{0A7CE531-8951-424F-9FF4-F036FB722043}" type="parTrans" cxnId="{FE1591DF-3740-41AD-BD97-5727FFBB7098}">
      <dgm:prSet/>
      <dgm:spPr/>
      <dgm:t>
        <a:bodyPr/>
        <a:lstStyle/>
        <a:p>
          <a:endParaRPr lang="cs-CZ"/>
        </a:p>
      </dgm:t>
    </dgm:pt>
    <dgm:pt modelId="{E0EBD192-F4B5-47E2-81EE-1B549D701668}" type="sibTrans" cxnId="{FE1591DF-3740-41AD-BD97-5727FFBB7098}">
      <dgm:prSet/>
      <dgm:spPr/>
      <dgm:t>
        <a:bodyPr/>
        <a:lstStyle/>
        <a:p>
          <a:endParaRPr lang="cs-CZ"/>
        </a:p>
      </dgm:t>
    </dgm:pt>
    <dgm:pt modelId="{02BC301E-4FAF-4879-BDF8-D64CCF845C12}">
      <dgm:prSet/>
      <dgm:spPr/>
      <dgm:t>
        <a:bodyPr/>
        <a:lstStyle/>
        <a:p>
          <a:r>
            <a:rPr lang="en-GB" b="0" i="0" dirty="0" err="1"/>
            <a:t>Lehčí</a:t>
          </a:r>
          <a:r>
            <a:rPr lang="en-GB" b="0" i="0" dirty="0"/>
            <a:t> </a:t>
          </a:r>
          <a:r>
            <a:rPr lang="en-GB" b="0" i="0" dirty="0" err="1"/>
            <a:t>stupeň</a:t>
          </a:r>
          <a:r>
            <a:rPr lang="en-GB" b="0" i="0" dirty="0"/>
            <a:t> </a:t>
          </a:r>
          <a:r>
            <a:rPr lang="cs-CZ" b="0" i="0" dirty="0"/>
            <a:t>= </a:t>
          </a:r>
          <a:r>
            <a:rPr lang="en-GB" b="0" i="0" dirty="0" err="1"/>
            <a:t>přetížení</a:t>
          </a:r>
          <a:r>
            <a:rPr lang="cs-CZ" b="0" i="0" dirty="0"/>
            <a:t> </a:t>
          </a:r>
          <a:r>
            <a:rPr lang="cs-CZ" b="0" i="0" dirty="0">
              <a:solidFill>
                <a:srgbClr val="000000"/>
              </a:solidFill>
              <a:effectLst/>
              <a:latin typeface="+mj-lt"/>
            </a:rPr>
            <a:t>→ </a:t>
          </a:r>
          <a:r>
            <a:rPr lang="en-GB" b="0" i="0" dirty="0" err="1"/>
            <a:t>prohloubení</a:t>
          </a:r>
          <a:r>
            <a:rPr lang="en-GB" b="0" i="0" dirty="0"/>
            <a:t> </a:t>
          </a:r>
          <a:r>
            <a:rPr lang="en-GB" b="0" i="0" dirty="0" err="1"/>
            <a:t>příznaků</a:t>
          </a:r>
          <a:r>
            <a:rPr lang="en-GB" b="0" i="0" dirty="0"/>
            <a:t> </a:t>
          </a:r>
          <a:r>
            <a:rPr lang="en-GB" b="0" i="0" dirty="0" err="1"/>
            <a:t>fyziologické</a:t>
          </a:r>
          <a:r>
            <a:rPr lang="en-GB" b="0" i="0" dirty="0"/>
            <a:t> </a:t>
          </a:r>
          <a:r>
            <a:rPr lang="en-GB" b="0" i="0" dirty="0" err="1"/>
            <a:t>únavy</a:t>
          </a:r>
          <a:r>
            <a:rPr lang="cs-CZ" b="0" i="0" dirty="0"/>
            <a:t> - </a:t>
          </a:r>
          <a:r>
            <a:rPr lang="en-GB" b="0" i="0" dirty="0" err="1"/>
            <a:t>křeče</a:t>
          </a:r>
          <a:r>
            <a:rPr lang="en-GB" b="0" i="0" dirty="0"/>
            <a:t>, </a:t>
          </a:r>
          <a:r>
            <a:rPr lang="en-GB" b="0" i="0" dirty="0" err="1"/>
            <a:t>nauzea</a:t>
          </a:r>
          <a:r>
            <a:rPr lang="en-GB" b="0" i="0" dirty="0"/>
            <a:t>, </a:t>
          </a:r>
          <a:r>
            <a:rPr lang="en-GB" b="0" i="0" dirty="0" err="1"/>
            <a:t>bledost</a:t>
          </a:r>
          <a:r>
            <a:rPr lang="en-GB" b="0" i="0" dirty="0"/>
            <a:t>, </a:t>
          </a:r>
          <a:r>
            <a:rPr lang="en-GB" b="0" i="0" dirty="0" err="1"/>
            <a:t>rychlý</a:t>
          </a:r>
          <a:r>
            <a:rPr lang="en-GB" b="0" i="0" dirty="0"/>
            <a:t> a </a:t>
          </a:r>
          <a:r>
            <a:rPr lang="en-GB" b="0" i="0" dirty="0" err="1"/>
            <a:t>mělký</a:t>
          </a:r>
          <a:r>
            <a:rPr lang="en-GB" b="0" i="0" dirty="0"/>
            <a:t> </a:t>
          </a:r>
          <a:r>
            <a:rPr lang="en-GB" b="0" i="0" dirty="0" err="1"/>
            <a:t>dech</a:t>
          </a:r>
          <a:r>
            <a:rPr lang="en-GB" b="0" i="0" dirty="0"/>
            <a:t> </a:t>
          </a:r>
          <a:r>
            <a:rPr lang="en-GB" b="0" i="0" dirty="0" err="1"/>
            <a:t>i</a:t>
          </a:r>
          <a:r>
            <a:rPr lang="en-GB" b="0" i="0" dirty="0"/>
            <a:t> </a:t>
          </a:r>
          <a:r>
            <a:rPr lang="en-GB" b="0" i="0" dirty="0" err="1"/>
            <a:t>tep</a:t>
          </a:r>
          <a:r>
            <a:rPr lang="en-GB" b="0" i="0" dirty="0"/>
            <a:t>, </a:t>
          </a:r>
          <a:r>
            <a:rPr lang="en-GB" b="0" i="0" dirty="0" err="1"/>
            <a:t>pocení</a:t>
          </a:r>
          <a:r>
            <a:rPr lang="en-GB" b="0" i="0" dirty="0"/>
            <a:t>, </a:t>
          </a:r>
          <a:r>
            <a:rPr lang="en-GB" b="0" i="0" dirty="0" err="1"/>
            <a:t>bílkovina</a:t>
          </a:r>
          <a:r>
            <a:rPr lang="en-GB" b="0" i="0" dirty="0"/>
            <a:t> v </a:t>
          </a:r>
          <a:r>
            <a:rPr lang="en-GB" b="0" i="0" dirty="0" err="1"/>
            <a:t>moči</a:t>
          </a:r>
          <a:r>
            <a:rPr lang="en-GB" b="0" i="0" dirty="0"/>
            <a:t> (</a:t>
          </a:r>
          <a:r>
            <a:rPr lang="en-GB" b="0" i="0" dirty="0" err="1"/>
            <a:t>proteinurie</a:t>
          </a:r>
          <a:r>
            <a:rPr lang="en-GB" b="0" i="0" dirty="0"/>
            <a:t>)</a:t>
          </a:r>
          <a:endParaRPr lang="cs-CZ" dirty="0"/>
        </a:p>
      </dgm:t>
    </dgm:pt>
    <dgm:pt modelId="{BF7F4B67-5A58-4B08-B1DA-8B0AA18B4B07}" type="parTrans" cxnId="{0CBD3283-E03D-48CB-A1CF-9F6861518AE8}">
      <dgm:prSet/>
      <dgm:spPr/>
      <dgm:t>
        <a:bodyPr/>
        <a:lstStyle/>
        <a:p>
          <a:endParaRPr lang="cs-CZ"/>
        </a:p>
      </dgm:t>
    </dgm:pt>
    <dgm:pt modelId="{C334BA96-1997-466C-9A3B-C256409A535B}" type="sibTrans" cxnId="{0CBD3283-E03D-48CB-A1CF-9F6861518AE8}">
      <dgm:prSet/>
      <dgm:spPr/>
      <dgm:t>
        <a:bodyPr/>
        <a:lstStyle/>
        <a:p>
          <a:endParaRPr lang="cs-CZ"/>
        </a:p>
      </dgm:t>
    </dgm:pt>
    <dgm:pt modelId="{A0927B02-5087-49A5-9E9D-938A682605A6}">
      <dgm:prSet/>
      <dgm:spPr/>
      <dgm:t>
        <a:bodyPr/>
        <a:lstStyle/>
        <a:p>
          <a:r>
            <a:rPr lang="en-GB" b="0" i="0" dirty="0" err="1"/>
            <a:t>Těžký</a:t>
          </a:r>
          <a:r>
            <a:rPr lang="en-GB" b="0" i="0" dirty="0"/>
            <a:t> </a:t>
          </a:r>
          <a:r>
            <a:rPr lang="en-GB" b="0" i="0" dirty="0" err="1"/>
            <a:t>stupeň</a:t>
          </a:r>
          <a:r>
            <a:rPr lang="en-GB" b="0" i="0" dirty="0"/>
            <a:t> </a:t>
          </a:r>
          <a:r>
            <a:rPr lang="cs-CZ" b="0" i="0" dirty="0"/>
            <a:t>=</a:t>
          </a:r>
          <a:r>
            <a:rPr lang="en-GB" b="0" i="0" dirty="0"/>
            <a:t> </a:t>
          </a:r>
          <a:r>
            <a:rPr lang="en-GB" b="0" i="0" dirty="0" err="1"/>
            <a:t>schvácení</a:t>
          </a:r>
          <a:r>
            <a:rPr lang="cs-CZ" b="0" i="0" dirty="0"/>
            <a:t> </a:t>
          </a:r>
          <a:r>
            <a:rPr lang="cs-CZ" b="0" i="0" dirty="0">
              <a:solidFill>
                <a:srgbClr val="000000"/>
              </a:solidFill>
              <a:effectLst/>
              <a:latin typeface="+mj-lt"/>
            </a:rPr>
            <a:t>→ </a:t>
          </a:r>
          <a:r>
            <a:rPr lang="cs-CZ" b="0" i="0" dirty="0"/>
            <a:t>m</a:t>
          </a:r>
          <a:r>
            <a:rPr lang="en-GB" b="0" i="0" dirty="0" err="1"/>
            <a:t>ůže</a:t>
          </a:r>
          <a:r>
            <a:rPr lang="en-GB" b="0" i="0" dirty="0"/>
            <a:t> </a:t>
          </a:r>
          <a:r>
            <a:rPr lang="cs-CZ" b="0" i="0" dirty="0"/>
            <a:t>s</a:t>
          </a:r>
          <a:r>
            <a:rPr lang="en-GB" b="0" i="0" dirty="0" err="1"/>
            <a:t>končit</a:t>
          </a:r>
          <a:r>
            <a:rPr lang="en-GB" b="0" i="0" dirty="0"/>
            <a:t> </a:t>
          </a:r>
          <a:r>
            <a:rPr lang="en-GB" b="0" i="0" dirty="0" err="1"/>
            <a:t>selháním</a:t>
          </a:r>
          <a:r>
            <a:rPr lang="en-GB" b="0" i="0" dirty="0"/>
            <a:t> </a:t>
          </a:r>
          <a:r>
            <a:rPr lang="en-GB" b="0" i="0" dirty="0" err="1"/>
            <a:t>krevního</a:t>
          </a:r>
          <a:r>
            <a:rPr lang="en-GB" b="0" i="0" dirty="0"/>
            <a:t> </a:t>
          </a:r>
          <a:r>
            <a:rPr lang="en-GB" b="0" i="0" dirty="0" err="1"/>
            <a:t>oběhu</a:t>
          </a:r>
          <a:r>
            <a:rPr lang="en-GB" b="0" i="0" dirty="0"/>
            <a:t> a </a:t>
          </a:r>
          <a:r>
            <a:rPr lang="en-GB" b="0" i="0" dirty="0" err="1"/>
            <a:t>smrtí</a:t>
          </a:r>
          <a:endParaRPr lang="cs-CZ" dirty="0"/>
        </a:p>
      </dgm:t>
    </dgm:pt>
    <dgm:pt modelId="{319EECAB-977D-49FE-9689-20276D010350}" type="parTrans" cxnId="{9FF6DB0E-36D8-418C-8B14-3D4DBB067B04}">
      <dgm:prSet/>
      <dgm:spPr/>
      <dgm:t>
        <a:bodyPr/>
        <a:lstStyle/>
        <a:p>
          <a:endParaRPr lang="cs-CZ"/>
        </a:p>
      </dgm:t>
    </dgm:pt>
    <dgm:pt modelId="{375D7751-AA6E-4304-8088-98DFD60A266D}" type="sibTrans" cxnId="{9FF6DB0E-36D8-418C-8B14-3D4DBB067B04}">
      <dgm:prSet/>
      <dgm:spPr/>
      <dgm:t>
        <a:bodyPr/>
        <a:lstStyle/>
        <a:p>
          <a:endParaRPr lang="cs-CZ"/>
        </a:p>
      </dgm:t>
    </dgm:pt>
    <dgm:pt modelId="{46675DC2-3588-4A6E-9C97-BAA7FBC02C97}">
      <dgm:prSet/>
      <dgm:spPr/>
      <dgm:t>
        <a:bodyPr/>
        <a:lstStyle/>
        <a:p>
          <a:r>
            <a:rPr lang="cs-CZ" b="1" i="0"/>
            <a:t>C</a:t>
          </a:r>
          <a:r>
            <a:rPr lang="en-GB" b="1" i="0"/>
            <a:t>hronická únava</a:t>
          </a:r>
          <a:r>
            <a:rPr lang="cs-CZ" b="1" i="0"/>
            <a:t>- </a:t>
          </a:r>
          <a:r>
            <a:rPr lang="en-GB" b="0" i="0"/>
            <a:t>dlouhodob</a:t>
          </a:r>
          <a:r>
            <a:rPr lang="cs-CZ" b="0" i="0"/>
            <a:t>ý</a:t>
          </a:r>
          <a:r>
            <a:rPr lang="en-GB" b="0" i="0"/>
            <a:t> pokles výkonu, snížení hmotnosti, obranyschopnosti organismu, poruchám trávení, nechutenství, poruchám spánku, podrážděnosti nebo apatii</a:t>
          </a:r>
          <a:r>
            <a:rPr lang="cs-CZ" b="0" i="0"/>
            <a:t> </a:t>
          </a:r>
          <a:endParaRPr lang="cs-CZ" dirty="0"/>
        </a:p>
      </dgm:t>
    </dgm:pt>
    <dgm:pt modelId="{9EDA4413-6459-4EDB-A7E1-79857832C3A6}" type="parTrans" cxnId="{BEDCB7EE-1DCF-465E-8A43-8DFD282C71BA}">
      <dgm:prSet/>
      <dgm:spPr/>
      <dgm:t>
        <a:bodyPr/>
        <a:lstStyle/>
        <a:p>
          <a:endParaRPr lang="cs-CZ"/>
        </a:p>
      </dgm:t>
    </dgm:pt>
    <dgm:pt modelId="{34718843-963F-407E-87D5-E2AC16DEBE1D}" type="sibTrans" cxnId="{BEDCB7EE-1DCF-465E-8A43-8DFD282C71BA}">
      <dgm:prSet/>
      <dgm:spPr/>
      <dgm:t>
        <a:bodyPr/>
        <a:lstStyle/>
        <a:p>
          <a:endParaRPr lang="cs-CZ"/>
        </a:p>
      </dgm:t>
    </dgm:pt>
    <dgm:pt modelId="{732BE860-F157-48CF-9FBE-7A09D45B6319}">
      <dgm:prSet/>
      <dgm:spPr/>
      <dgm:t>
        <a:bodyPr/>
        <a:lstStyle/>
        <a:p>
          <a:r>
            <a:rPr lang="cs-CZ" dirty="0"/>
            <a:t>Prohloubením </a:t>
          </a:r>
          <a:r>
            <a:rPr lang="cs-CZ" b="0" i="0" dirty="0">
              <a:solidFill>
                <a:srgbClr val="000000"/>
              </a:solidFill>
              <a:effectLst/>
              <a:latin typeface="+mj-lt"/>
            </a:rPr>
            <a:t>→ přetrénování – těžší stupeň - </a:t>
          </a:r>
          <a:r>
            <a:rPr lang="en-GB" b="0" i="0" dirty="0" err="1"/>
            <a:t>dlouhodobé</a:t>
          </a:r>
          <a:r>
            <a:rPr lang="en-GB" b="0" i="0" dirty="0"/>
            <a:t> </a:t>
          </a:r>
          <a:r>
            <a:rPr lang="en-GB" b="0" i="0" dirty="0" err="1"/>
            <a:t>nerespektování</a:t>
          </a:r>
          <a:r>
            <a:rPr lang="en-GB" b="0" i="0" dirty="0"/>
            <a:t> </a:t>
          </a:r>
          <a:r>
            <a:rPr lang="en-GB" b="0" i="0" dirty="0" err="1"/>
            <a:t>regeneračních</a:t>
          </a:r>
          <a:r>
            <a:rPr lang="en-GB" b="0" i="0" dirty="0"/>
            <a:t> </a:t>
          </a:r>
          <a:r>
            <a:rPr lang="en-GB" b="0" i="0" dirty="0" err="1"/>
            <a:t>procesů</a:t>
          </a:r>
          <a:endParaRPr lang="cs-CZ" dirty="0"/>
        </a:p>
      </dgm:t>
    </dgm:pt>
    <dgm:pt modelId="{E7EA7BE4-C12D-45C8-A7A5-B555D78744CD}" type="parTrans" cxnId="{6E68321C-6F9D-472F-8322-17B07AF06ECA}">
      <dgm:prSet/>
      <dgm:spPr/>
      <dgm:t>
        <a:bodyPr/>
        <a:lstStyle/>
        <a:p>
          <a:endParaRPr lang="cs-CZ"/>
        </a:p>
      </dgm:t>
    </dgm:pt>
    <dgm:pt modelId="{63B883A4-1E16-4B03-A191-A99710AF8246}" type="sibTrans" cxnId="{6E68321C-6F9D-472F-8322-17B07AF06ECA}">
      <dgm:prSet/>
      <dgm:spPr/>
      <dgm:t>
        <a:bodyPr/>
        <a:lstStyle/>
        <a:p>
          <a:endParaRPr lang="cs-CZ"/>
        </a:p>
      </dgm:t>
    </dgm:pt>
    <dgm:pt modelId="{D088AC4E-9C6A-4E53-8195-E0A0E2965F00}" type="pres">
      <dgm:prSet presAssocID="{7A5D46E0-AA41-4F24-B014-67F649E2207E}" presName="linear" presStyleCnt="0">
        <dgm:presLayoutVars>
          <dgm:dir/>
          <dgm:animLvl val="lvl"/>
          <dgm:resizeHandles val="exact"/>
        </dgm:presLayoutVars>
      </dgm:prSet>
      <dgm:spPr/>
    </dgm:pt>
    <dgm:pt modelId="{7D8AFD3B-0970-4292-A392-75FE9738153D}" type="pres">
      <dgm:prSet presAssocID="{B57BFB2A-F4FA-4014-89D7-CE12C4037D04}" presName="parentLin" presStyleCnt="0"/>
      <dgm:spPr/>
    </dgm:pt>
    <dgm:pt modelId="{1B342547-2048-4D38-BA5E-8BF98111562D}" type="pres">
      <dgm:prSet presAssocID="{B57BFB2A-F4FA-4014-89D7-CE12C4037D04}" presName="parentLeftMargin" presStyleLbl="node1" presStyleIdx="0" presStyleCnt="2"/>
      <dgm:spPr/>
    </dgm:pt>
    <dgm:pt modelId="{9A9E7DFC-2046-4A84-A8D5-49E628724D54}" type="pres">
      <dgm:prSet presAssocID="{B57BFB2A-F4FA-4014-89D7-CE12C4037D04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F651A1B2-A4E7-4367-B6AA-7820EFB27348}" type="pres">
      <dgm:prSet presAssocID="{B57BFB2A-F4FA-4014-89D7-CE12C4037D04}" presName="negativeSpace" presStyleCnt="0"/>
      <dgm:spPr/>
    </dgm:pt>
    <dgm:pt modelId="{F17CB3D8-CAC2-4D17-A894-07523642E4C9}" type="pres">
      <dgm:prSet presAssocID="{B57BFB2A-F4FA-4014-89D7-CE12C4037D04}" presName="childText" presStyleLbl="conFgAcc1" presStyleIdx="0" presStyleCnt="2">
        <dgm:presLayoutVars>
          <dgm:bulletEnabled val="1"/>
        </dgm:presLayoutVars>
      </dgm:prSet>
      <dgm:spPr/>
    </dgm:pt>
    <dgm:pt modelId="{57B861AB-25F7-4DE4-8962-D3F3E2D47BFB}" type="pres">
      <dgm:prSet presAssocID="{5EBE919C-DB7D-4746-B4F1-57963262A6D9}" presName="spaceBetweenRectangles" presStyleCnt="0"/>
      <dgm:spPr/>
    </dgm:pt>
    <dgm:pt modelId="{3ECADAED-4C19-4062-AA04-611AFB6C5817}" type="pres">
      <dgm:prSet presAssocID="{C2843CC0-2564-443E-8315-E76687AF9854}" presName="parentLin" presStyleCnt="0"/>
      <dgm:spPr/>
    </dgm:pt>
    <dgm:pt modelId="{288048C8-C8A9-4EC7-AE01-91F173F995A7}" type="pres">
      <dgm:prSet presAssocID="{C2843CC0-2564-443E-8315-E76687AF9854}" presName="parentLeftMargin" presStyleLbl="node1" presStyleIdx="0" presStyleCnt="2"/>
      <dgm:spPr/>
    </dgm:pt>
    <dgm:pt modelId="{5A7B9D80-C3ED-442C-B821-56590088AEBE}" type="pres">
      <dgm:prSet presAssocID="{C2843CC0-2564-443E-8315-E76687AF9854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46BB997E-F6C7-418F-AC3F-4D2433356EB8}" type="pres">
      <dgm:prSet presAssocID="{C2843CC0-2564-443E-8315-E76687AF9854}" presName="negativeSpace" presStyleCnt="0"/>
      <dgm:spPr/>
    </dgm:pt>
    <dgm:pt modelId="{795572CA-BE08-494D-9B72-10344E337F47}" type="pres">
      <dgm:prSet presAssocID="{C2843CC0-2564-443E-8315-E76687AF9854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A7902104-8C33-4C44-8812-7D0F46C6DB68}" type="presOf" srcId="{02BC301E-4FAF-4879-BDF8-D64CCF845C12}" destId="{795572CA-BE08-494D-9B72-10344E337F47}" srcOrd="0" destOrd="1" presId="urn:microsoft.com/office/officeart/2005/8/layout/list1"/>
    <dgm:cxn modelId="{EC1C3E09-808F-479B-8DC2-F393535C7E0B}" srcId="{7A5D46E0-AA41-4F24-B014-67F649E2207E}" destId="{C2843CC0-2564-443E-8315-E76687AF9854}" srcOrd="1" destOrd="0" parTransId="{E89437A7-4414-40C3-9FA0-ADFFAEBE463B}" sibTransId="{70BAB742-BE92-4359-BFE1-B48B63113A03}"/>
    <dgm:cxn modelId="{9FF6DB0E-36D8-418C-8B14-3D4DBB067B04}" srcId="{8D08A0CD-7F4C-463D-B0B4-6CC28CA8C7B1}" destId="{A0927B02-5087-49A5-9E9D-938A682605A6}" srcOrd="1" destOrd="0" parTransId="{319EECAB-977D-49FE-9689-20276D010350}" sibTransId="{375D7751-AA6E-4304-8088-98DFD60A266D}"/>
    <dgm:cxn modelId="{627D4812-1F57-4961-905F-DD712820EBA4}" type="presOf" srcId="{A0927B02-5087-49A5-9E9D-938A682605A6}" destId="{795572CA-BE08-494D-9B72-10344E337F47}" srcOrd="0" destOrd="2" presId="urn:microsoft.com/office/officeart/2005/8/layout/list1"/>
    <dgm:cxn modelId="{0DC8341B-6D61-4784-8B48-5B5228A68DA2}" type="presOf" srcId="{7A5D46E0-AA41-4F24-B014-67F649E2207E}" destId="{D088AC4E-9C6A-4E53-8195-E0A0E2965F00}" srcOrd="0" destOrd="0" presId="urn:microsoft.com/office/officeart/2005/8/layout/list1"/>
    <dgm:cxn modelId="{6E68321C-6F9D-472F-8322-17B07AF06ECA}" srcId="{C2843CC0-2564-443E-8315-E76687AF9854}" destId="{732BE860-F157-48CF-9FBE-7A09D45B6319}" srcOrd="2" destOrd="0" parTransId="{E7EA7BE4-C12D-45C8-A7A5-B555D78744CD}" sibTransId="{63B883A4-1E16-4B03-A191-A99710AF8246}"/>
    <dgm:cxn modelId="{37CB313E-CDED-4653-9DC7-56678E7072BA}" type="presOf" srcId="{EFB0C742-38F4-46C8-BEBC-12F316381516}" destId="{F17CB3D8-CAC2-4D17-A894-07523642E4C9}" srcOrd="0" destOrd="0" presId="urn:microsoft.com/office/officeart/2005/8/layout/list1"/>
    <dgm:cxn modelId="{02603E4A-8912-4FCE-B2F2-604B03090B10}" srcId="{B57BFB2A-F4FA-4014-89D7-CE12C4037D04}" destId="{EFB0C742-38F4-46C8-BEBC-12F316381516}" srcOrd="0" destOrd="0" parTransId="{FC5F90D6-6C35-4EEC-B65F-6E6687A7F4F9}" sibTransId="{6DA93999-DEBA-4176-AE89-8B08178A7859}"/>
    <dgm:cxn modelId="{82470070-F009-4549-A665-B7753F5EBB10}" type="presOf" srcId="{B57BFB2A-F4FA-4014-89D7-CE12C4037D04}" destId="{9A9E7DFC-2046-4A84-A8D5-49E628724D54}" srcOrd="1" destOrd="0" presId="urn:microsoft.com/office/officeart/2005/8/layout/list1"/>
    <dgm:cxn modelId="{0A8BA270-DA7C-4DD3-A193-C3B0845795EA}" type="presOf" srcId="{46675DC2-3588-4A6E-9C97-BAA7FBC02C97}" destId="{795572CA-BE08-494D-9B72-10344E337F47}" srcOrd="0" destOrd="3" presId="urn:microsoft.com/office/officeart/2005/8/layout/list1"/>
    <dgm:cxn modelId="{0CBD3283-E03D-48CB-A1CF-9F6861518AE8}" srcId="{8D08A0CD-7F4C-463D-B0B4-6CC28CA8C7B1}" destId="{02BC301E-4FAF-4879-BDF8-D64CCF845C12}" srcOrd="0" destOrd="0" parTransId="{BF7F4B67-5A58-4B08-B1DA-8B0AA18B4B07}" sibTransId="{C334BA96-1997-466C-9A3B-C256409A535B}"/>
    <dgm:cxn modelId="{7C2C0C87-9407-4EE9-9C47-4B4BD2930B4C}" type="presOf" srcId="{C2843CC0-2564-443E-8315-E76687AF9854}" destId="{288048C8-C8A9-4EC7-AE01-91F173F995A7}" srcOrd="0" destOrd="0" presId="urn:microsoft.com/office/officeart/2005/8/layout/list1"/>
    <dgm:cxn modelId="{EB72EE92-A802-4735-AD0D-6528AD1A4A79}" type="presOf" srcId="{732BE860-F157-48CF-9FBE-7A09D45B6319}" destId="{795572CA-BE08-494D-9B72-10344E337F47}" srcOrd="0" destOrd="4" presId="urn:microsoft.com/office/officeart/2005/8/layout/list1"/>
    <dgm:cxn modelId="{C6B1A298-55D5-474C-ADA7-B8ECE1BA0490}" srcId="{B57BFB2A-F4FA-4014-89D7-CE12C4037D04}" destId="{312F1C4F-0EE8-4AE9-AE39-DF0FC502BC7A}" srcOrd="1" destOrd="0" parTransId="{7147E8E7-B80F-4694-9996-18A7C4950750}" sibTransId="{AA382756-18F5-49BA-BFAF-510E1CFADA45}"/>
    <dgm:cxn modelId="{D31F6BD1-BC26-4689-A560-43516F727CCA}" type="presOf" srcId="{C2843CC0-2564-443E-8315-E76687AF9854}" destId="{5A7B9D80-C3ED-442C-B821-56590088AEBE}" srcOrd="1" destOrd="0" presId="urn:microsoft.com/office/officeart/2005/8/layout/list1"/>
    <dgm:cxn modelId="{94B934D5-98BA-464F-9683-7BED9800F7F0}" type="presOf" srcId="{312F1C4F-0EE8-4AE9-AE39-DF0FC502BC7A}" destId="{F17CB3D8-CAC2-4D17-A894-07523642E4C9}" srcOrd="0" destOrd="1" presId="urn:microsoft.com/office/officeart/2005/8/layout/list1"/>
    <dgm:cxn modelId="{86953ADE-BDD6-4D3E-822A-BF9E4B150588}" type="presOf" srcId="{B57BFB2A-F4FA-4014-89D7-CE12C4037D04}" destId="{1B342547-2048-4D38-BA5E-8BF98111562D}" srcOrd="0" destOrd="0" presId="urn:microsoft.com/office/officeart/2005/8/layout/list1"/>
    <dgm:cxn modelId="{FE1591DF-3740-41AD-BD97-5727FFBB7098}" srcId="{C2843CC0-2564-443E-8315-E76687AF9854}" destId="{8D08A0CD-7F4C-463D-B0B4-6CC28CA8C7B1}" srcOrd="0" destOrd="0" parTransId="{0A7CE531-8951-424F-9FF4-F036FB722043}" sibTransId="{E0EBD192-F4B5-47E2-81EE-1B549D701668}"/>
    <dgm:cxn modelId="{2CF535E6-893B-49ED-8F3E-9C707B8D4B73}" type="presOf" srcId="{8D08A0CD-7F4C-463D-B0B4-6CC28CA8C7B1}" destId="{795572CA-BE08-494D-9B72-10344E337F47}" srcOrd="0" destOrd="0" presId="urn:microsoft.com/office/officeart/2005/8/layout/list1"/>
    <dgm:cxn modelId="{BEDCB7EE-1DCF-465E-8A43-8DFD282C71BA}" srcId="{C2843CC0-2564-443E-8315-E76687AF9854}" destId="{46675DC2-3588-4A6E-9C97-BAA7FBC02C97}" srcOrd="1" destOrd="0" parTransId="{9EDA4413-6459-4EDB-A7E1-79857832C3A6}" sibTransId="{34718843-963F-407E-87D5-E2AC16DEBE1D}"/>
    <dgm:cxn modelId="{050810F2-805F-4BFA-9BB1-A0E278D4F415}" srcId="{7A5D46E0-AA41-4F24-B014-67F649E2207E}" destId="{B57BFB2A-F4FA-4014-89D7-CE12C4037D04}" srcOrd="0" destOrd="0" parTransId="{6D94D694-7518-4E6B-9343-C5332B0ABBF2}" sibTransId="{5EBE919C-DB7D-4746-B4F1-57963262A6D9}"/>
    <dgm:cxn modelId="{36E80F00-B6C4-4629-8A54-7775F4370875}" type="presParOf" srcId="{D088AC4E-9C6A-4E53-8195-E0A0E2965F00}" destId="{7D8AFD3B-0970-4292-A392-75FE9738153D}" srcOrd="0" destOrd="0" presId="urn:microsoft.com/office/officeart/2005/8/layout/list1"/>
    <dgm:cxn modelId="{59E1AFD3-E93D-4121-994C-E445A8EC090C}" type="presParOf" srcId="{7D8AFD3B-0970-4292-A392-75FE9738153D}" destId="{1B342547-2048-4D38-BA5E-8BF98111562D}" srcOrd="0" destOrd="0" presId="urn:microsoft.com/office/officeart/2005/8/layout/list1"/>
    <dgm:cxn modelId="{FABCA51C-A505-43D9-9888-F39DD05C96BB}" type="presParOf" srcId="{7D8AFD3B-0970-4292-A392-75FE9738153D}" destId="{9A9E7DFC-2046-4A84-A8D5-49E628724D54}" srcOrd="1" destOrd="0" presId="urn:microsoft.com/office/officeart/2005/8/layout/list1"/>
    <dgm:cxn modelId="{B23C450D-2A59-4E5D-9E2F-12E59C8D10B6}" type="presParOf" srcId="{D088AC4E-9C6A-4E53-8195-E0A0E2965F00}" destId="{F651A1B2-A4E7-4367-B6AA-7820EFB27348}" srcOrd="1" destOrd="0" presId="urn:microsoft.com/office/officeart/2005/8/layout/list1"/>
    <dgm:cxn modelId="{865361A7-6211-4826-AD43-17330253EAF1}" type="presParOf" srcId="{D088AC4E-9C6A-4E53-8195-E0A0E2965F00}" destId="{F17CB3D8-CAC2-4D17-A894-07523642E4C9}" srcOrd="2" destOrd="0" presId="urn:microsoft.com/office/officeart/2005/8/layout/list1"/>
    <dgm:cxn modelId="{A2C63CB5-78CE-451A-BD7A-9BE7A3C20A8F}" type="presParOf" srcId="{D088AC4E-9C6A-4E53-8195-E0A0E2965F00}" destId="{57B861AB-25F7-4DE4-8962-D3F3E2D47BFB}" srcOrd="3" destOrd="0" presId="urn:microsoft.com/office/officeart/2005/8/layout/list1"/>
    <dgm:cxn modelId="{FF770B10-A880-41B7-8010-E30A1D9BE73A}" type="presParOf" srcId="{D088AC4E-9C6A-4E53-8195-E0A0E2965F00}" destId="{3ECADAED-4C19-4062-AA04-611AFB6C5817}" srcOrd="4" destOrd="0" presId="urn:microsoft.com/office/officeart/2005/8/layout/list1"/>
    <dgm:cxn modelId="{6E773735-8702-48AE-8B66-DFF422502D38}" type="presParOf" srcId="{3ECADAED-4C19-4062-AA04-611AFB6C5817}" destId="{288048C8-C8A9-4EC7-AE01-91F173F995A7}" srcOrd="0" destOrd="0" presId="urn:microsoft.com/office/officeart/2005/8/layout/list1"/>
    <dgm:cxn modelId="{0E0FB63B-B86A-45A4-A167-ABE5503CBFE9}" type="presParOf" srcId="{3ECADAED-4C19-4062-AA04-611AFB6C5817}" destId="{5A7B9D80-C3ED-442C-B821-56590088AEBE}" srcOrd="1" destOrd="0" presId="urn:microsoft.com/office/officeart/2005/8/layout/list1"/>
    <dgm:cxn modelId="{DE2F200E-9E2A-4CAB-A03B-05481DE51DE2}" type="presParOf" srcId="{D088AC4E-9C6A-4E53-8195-E0A0E2965F00}" destId="{46BB997E-F6C7-418F-AC3F-4D2433356EB8}" srcOrd="5" destOrd="0" presId="urn:microsoft.com/office/officeart/2005/8/layout/list1"/>
    <dgm:cxn modelId="{FC7FC13D-BE71-4810-9FCF-E1090E6C3B34}" type="presParOf" srcId="{D088AC4E-9C6A-4E53-8195-E0A0E2965F00}" destId="{795572CA-BE08-494D-9B72-10344E337F47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64F214-DD02-4A78-ACFE-9AE155349BA3}">
      <dsp:nvSpPr>
        <dsp:cNvPr id="0" name=""/>
        <dsp:cNvSpPr/>
      </dsp:nvSpPr>
      <dsp:spPr>
        <a:xfrm>
          <a:off x="0" y="263795"/>
          <a:ext cx="10513167" cy="7300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FontTx/>
            <a:buNone/>
          </a:pPr>
          <a:r>
            <a:rPr lang="cs-CZ" altLang="cs-CZ" sz="3200" kern="1200" dirty="0"/>
            <a:t>PŘÍMÁ</a:t>
          </a:r>
          <a:endParaRPr lang="cs-CZ" sz="3200" kern="1200" dirty="0"/>
        </a:p>
      </dsp:txBody>
      <dsp:txXfrm>
        <a:off x="35640" y="299435"/>
        <a:ext cx="10441887" cy="658799"/>
      </dsp:txXfrm>
    </dsp:sp>
    <dsp:sp modelId="{807ED21E-8FB6-4868-991A-F89F46A07A08}">
      <dsp:nvSpPr>
        <dsp:cNvPr id="0" name=""/>
        <dsp:cNvSpPr/>
      </dsp:nvSpPr>
      <dsp:spPr>
        <a:xfrm>
          <a:off x="0" y="993875"/>
          <a:ext cx="10513167" cy="18547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793" tIns="40640" rIns="227584" bIns="40640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altLang="cs-CZ" sz="2500" kern="1200" dirty="0"/>
            <a:t>Měření tělem vydané energie v podobě tepla – princip 1. termoregulačního zákonu</a:t>
          </a:r>
          <a:endParaRPr lang="cs-CZ" sz="25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Char char="•"/>
          </a:pPr>
          <a:r>
            <a:rPr lang="cs-CZ" sz="2500" kern="1200" dirty="0"/>
            <a:t>Jen cca 40% vyprodukované energie je dále využíváno </a:t>
          </a:r>
          <a:r>
            <a:rPr lang="cs-CZ" sz="2500" kern="1200" dirty="0">
              <a:latin typeface="Franklin Gothic Medium" panose="020B0603020102020204" pitchFamily="34" charset="0"/>
            </a:rPr>
            <a:t>→</a:t>
          </a:r>
          <a:r>
            <a:rPr lang="cs-CZ" sz="2500" kern="1200" dirty="0"/>
            <a:t> cca 60% teplo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2500" kern="1200" dirty="0"/>
            <a:t>Zaznamená celkový energetický výdej – není schopen monitorovat rychlé změny při uvolňování energie</a:t>
          </a:r>
        </a:p>
      </dsp:txBody>
      <dsp:txXfrm>
        <a:off x="0" y="993875"/>
        <a:ext cx="10513167" cy="1854720"/>
      </dsp:txXfrm>
    </dsp:sp>
    <dsp:sp modelId="{3D16DC05-C52A-4327-BEEC-00548878576B}">
      <dsp:nvSpPr>
        <dsp:cNvPr id="0" name=""/>
        <dsp:cNvSpPr/>
      </dsp:nvSpPr>
      <dsp:spPr>
        <a:xfrm>
          <a:off x="0" y="2848596"/>
          <a:ext cx="10513167" cy="7300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FontTx/>
            <a:buNone/>
          </a:pPr>
          <a:r>
            <a:rPr lang="cs-CZ" altLang="cs-CZ" sz="3200" kern="1200" dirty="0"/>
            <a:t>NEPŘÍMÁ</a:t>
          </a:r>
          <a:endParaRPr lang="cs-CZ" sz="3200" kern="1200" dirty="0"/>
        </a:p>
      </dsp:txBody>
      <dsp:txXfrm>
        <a:off x="35640" y="2884236"/>
        <a:ext cx="10441887" cy="658799"/>
      </dsp:txXfrm>
    </dsp:sp>
    <dsp:sp modelId="{95D34D3B-6F8D-41AC-B909-35C2F82369A5}">
      <dsp:nvSpPr>
        <dsp:cNvPr id="0" name=""/>
        <dsp:cNvSpPr/>
      </dsp:nvSpPr>
      <dsp:spPr>
        <a:xfrm>
          <a:off x="0" y="3578676"/>
          <a:ext cx="10513167" cy="11260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793" tIns="40640" rIns="227584" bIns="40640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2500" kern="1200" dirty="0"/>
            <a:t>Rychlejší a levnější metoda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altLang="cs-CZ" sz="2500" kern="1200" dirty="0"/>
            <a:t>Měření na základě analýzy plynů (O</a:t>
          </a:r>
          <a:r>
            <a:rPr lang="cs-CZ" altLang="cs-CZ" sz="2500" kern="1200" baseline="-25000" dirty="0"/>
            <a:t>2</a:t>
          </a:r>
          <a:r>
            <a:rPr lang="cs-CZ" altLang="cs-CZ" sz="2500" kern="1200" dirty="0"/>
            <a:t>,</a:t>
          </a:r>
          <a:r>
            <a:rPr lang="cs-CZ" altLang="cs-CZ" sz="2500" kern="1200" baseline="-25000" dirty="0"/>
            <a:t> </a:t>
          </a:r>
          <a:r>
            <a:rPr lang="cs-CZ" altLang="cs-CZ" sz="2500" kern="1200" dirty="0"/>
            <a:t>CO</a:t>
          </a:r>
          <a:r>
            <a:rPr lang="cs-CZ" altLang="cs-CZ" sz="2500" kern="1200" baseline="-25000" dirty="0"/>
            <a:t>2), </a:t>
          </a:r>
          <a:r>
            <a:rPr lang="cs-CZ" altLang="cs-CZ" sz="2500" kern="1200" dirty="0"/>
            <a:t>spotřeba O</a:t>
          </a:r>
          <a:r>
            <a:rPr lang="cs-CZ" altLang="cs-CZ" sz="2500" kern="1200" baseline="-25000" dirty="0"/>
            <a:t>2</a:t>
          </a:r>
          <a:r>
            <a:rPr lang="cs-CZ" altLang="cs-CZ" sz="2500" kern="1200" dirty="0"/>
            <a:t> a intenzita zátěže jsou na sobě přímo závislé</a:t>
          </a:r>
          <a:endParaRPr lang="cs-CZ" sz="2500" kern="1200" dirty="0"/>
        </a:p>
      </dsp:txBody>
      <dsp:txXfrm>
        <a:off x="0" y="3578676"/>
        <a:ext cx="10513167" cy="11260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D1AC75-C726-4734-879A-A8FE16D28D95}">
      <dsp:nvSpPr>
        <dsp:cNvPr id="0" name=""/>
        <dsp:cNvSpPr/>
      </dsp:nvSpPr>
      <dsp:spPr>
        <a:xfrm>
          <a:off x="0" y="318861"/>
          <a:ext cx="11737304" cy="6961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0945" tIns="354076" rIns="910945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700" b="0" i="0" kern="1200" dirty="0">
              <a:solidFill>
                <a:srgbClr val="000000"/>
              </a:solidFill>
              <a:effectLst/>
              <a:latin typeface="+mj-lt"/>
            </a:rPr>
            <a:t>Dostatečná dodávka kyslíku pracujícím svalům → kritickým faktorem pokles glykogenu</a:t>
          </a:r>
          <a:endParaRPr lang="cs-CZ" sz="1700" b="0" kern="1200" dirty="0">
            <a:latin typeface="+mj-lt"/>
          </a:endParaRPr>
        </a:p>
      </dsp:txBody>
      <dsp:txXfrm>
        <a:off x="0" y="318861"/>
        <a:ext cx="11737304" cy="696150"/>
      </dsp:txXfrm>
    </dsp:sp>
    <dsp:sp modelId="{EA134E09-5636-4341-ABE8-F75722AED728}">
      <dsp:nvSpPr>
        <dsp:cNvPr id="0" name=""/>
        <dsp:cNvSpPr/>
      </dsp:nvSpPr>
      <dsp:spPr>
        <a:xfrm>
          <a:off x="586865" y="24119"/>
          <a:ext cx="8216112" cy="501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0550" tIns="0" rIns="310550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b="1" i="0" kern="1200" dirty="0">
              <a:solidFill>
                <a:prstClr val="white"/>
              </a:solidFill>
              <a:latin typeface="Franklin Gothic Medium"/>
              <a:ea typeface="+mn-ea"/>
              <a:cs typeface="+mn-cs"/>
            </a:rPr>
            <a:t>AEROBNÍ</a:t>
          </a:r>
          <a:r>
            <a:rPr lang="cs-CZ" sz="1700" b="1" i="0" kern="1200" dirty="0">
              <a:solidFill>
                <a:prstClr val="white"/>
              </a:solidFill>
              <a:latin typeface="Franklin Gothic Medium"/>
              <a:ea typeface="+mn-ea"/>
              <a:cs typeface="+mn-cs"/>
            </a:rPr>
            <a:t> - </a:t>
          </a:r>
          <a:r>
            <a:rPr lang="en-GB" sz="1700" b="1" i="0" kern="1200" dirty="0"/>
            <a:t>POMALU NASTUPUJÍCÍ ÚNAVA</a:t>
          </a:r>
          <a:endParaRPr lang="cs-CZ" sz="1700" b="1" i="0" kern="1200" dirty="0">
            <a:solidFill>
              <a:prstClr val="white"/>
            </a:solidFill>
            <a:latin typeface="Franklin Gothic Medium"/>
            <a:ea typeface="+mn-ea"/>
            <a:cs typeface="+mn-cs"/>
          </a:endParaRPr>
        </a:p>
      </dsp:txBody>
      <dsp:txXfrm>
        <a:off x="611363" y="48617"/>
        <a:ext cx="8167116" cy="452844"/>
      </dsp:txXfrm>
    </dsp:sp>
    <dsp:sp modelId="{71C21F72-72CB-4FBA-A5DA-D3E603173D79}">
      <dsp:nvSpPr>
        <dsp:cNvPr id="0" name=""/>
        <dsp:cNvSpPr/>
      </dsp:nvSpPr>
      <dsp:spPr>
        <a:xfrm>
          <a:off x="0" y="1323273"/>
          <a:ext cx="11737304" cy="14458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0945" tIns="354076" rIns="910945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700" kern="1200" dirty="0"/>
            <a:t>Nadprodukce laktátu </a:t>
          </a:r>
          <a:r>
            <a:rPr lang="cs-CZ" sz="1700" b="0" i="0" kern="1200" dirty="0">
              <a:solidFill>
                <a:srgbClr val="000000"/>
              </a:solidFill>
              <a:effectLst/>
              <a:latin typeface="+mj-lt"/>
            </a:rPr>
            <a:t>→ rozvoj metabolické acidózy </a:t>
          </a:r>
          <a:r>
            <a:rPr lang="en-GB" sz="1700" b="0" i="0" kern="1200" dirty="0"/>
            <a:t>(</a:t>
          </a:r>
          <a:r>
            <a:rPr lang="cs-CZ" sz="1700" b="0" i="0" kern="1200" noProof="0" dirty="0"/>
            <a:t>nadbytek</a:t>
          </a:r>
          <a:r>
            <a:rPr lang="en-GB" sz="1700" b="0" i="0" kern="1200" dirty="0"/>
            <a:t> H</a:t>
          </a:r>
          <a:r>
            <a:rPr lang="en-GB" sz="1700" b="0" i="0" kern="1200" baseline="30000" dirty="0"/>
            <a:t>+</a:t>
          </a:r>
          <a:r>
            <a:rPr lang="en-GB" sz="1700" b="0" i="0" kern="1200" dirty="0"/>
            <a:t>)</a:t>
          </a:r>
          <a:endParaRPr lang="cs-CZ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700" b="0" i="0" kern="1200" dirty="0" err="1"/>
            <a:t>zhorš</a:t>
          </a:r>
          <a:r>
            <a:rPr lang="cs-CZ" sz="1700" b="0" i="0" kern="1200" noProof="0" dirty="0" err="1"/>
            <a:t>ení</a:t>
          </a:r>
          <a:r>
            <a:rPr lang="en-GB" sz="1700" b="0" i="0" kern="1200" dirty="0"/>
            <a:t> </a:t>
          </a:r>
          <a:r>
            <a:rPr lang="en-GB" sz="1700" b="0" i="0" kern="1200" dirty="0" err="1"/>
            <a:t>podmín</a:t>
          </a:r>
          <a:r>
            <a:rPr lang="cs-CZ" sz="1700" b="0" i="0" kern="1200" dirty="0" err="1"/>
            <a:t>ek</a:t>
          </a:r>
          <a:r>
            <a:rPr lang="en-GB" sz="1700" b="0" i="0" kern="1200" dirty="0"/>
            <a:t> pro </a:t>
          </a:r>
          <a:r>
            <a:rPr lang="en-GB" sz="1700" b="0" i="0" kern="1200" dirty="0" err="1"/>
            <a:t>vznik</a:t>
          </a:r>
          <a:r>
            <a:rPr lang="en-GB" sz="1700" b="0" i="0" kern="1200" dirty="0"/>
            <a:t> a </a:t>
          </a:r>
          <a:r>
            <a:rPr lang="en-GB" sz="1700" b="0" i="0" kern="1200" dirty="0" err="1"/>
            <a:t>vedení</a:t>
          </a:r>
          <a:r>
            <a:rPr lang="en-GB" sz="1700" b="0" i="0" kern="1200" dirty="0"/>
            <a:t> </a:t>
          </a:r>
          <a:r>
            <a:rPr lang="en-GB" sz="1700" b="0" i="0" kern="1200" dirty="0" err="1"/>
            <a:t>svalových</a:t>
          </a:r>
          <a:r>
            <a:rPr lang="en-GB" sz="1700" b="0" i="0" kern="1200" dirty="0"/>
            <a:t> </a:t>
          </a:r>
          <a:r>
            <a:rPr lang="en-GB" sz="1700" b="0" i="0" kern="1200" dirty="0" err="1"/>
            <a:t>potenciálů</a:t>
          </a:r>
          <a:r>
            <a:rPr lang="cs-CZ" sz="1700" b="0" i="0" kern="1200" dirty="0"/>
            <a:t> </a:t>
          </a:r>
          <a:r>
            <a:rPr lang="cs-CZ" sz="1700" b="0" i="0" kern="1200" dirty="0">
              <a:solidFill>
                <a:srgbClr val="000000"/>
              </a:solidFill>
              <a:effectLst/>
              <a:latin typeface="+mj-lt"/>
            </a:rPr>
            <a:t>→</a:t>
          </a:r>
          <a:r>
            <a:rPr lang="en-GB" sz="1700" b="0" i="0" kern="1200" dirty="0"/>
            <a:t> </a:t>
          </a:r>
          <a:r>
            <a:rPr lang="en-GB" sz="1700" b="0" i="0" kern="1200" dirty="0" err="1"/>
            <a:t>zhorš</a:t>
          </a:r>
          <a:r>
            <a:rPr lang="cs-CZ" sz="1700" b="0" i="0" kern="1200" dirty="0" err="1"/>
            <a:t>ení</a:t>
          </a:r>
          <a:r>
            <a:rPr lang="en-GB" sz="1700" b="0" i="0" kern="1200" dirty="0"/>
            <a:t> </a:t>
          </a:r>
          <a:r>
            <a:rPr lang="en-GB" sz="1700" b="0" i="0" kern="1200" dirty="0" err="1"/>
            <a:t>kontraktilit</a:t>
          </a:r>
          <a:r>
            <a:rPr lang="cs-CZ" sz="1700" b="0" i="0" kern="1200" dirty="0"/>
            <a:t>y </a:t>
          </a:r>
          <a:r>
            <a:rPr lang="en-GB" sz="1700" b="0" i="0" kern="1200" dirty="0" err="1"/>
            <a:t>svalstva</a:t>
          </a:r>
          <a:endParaRPr lang="cs-CZ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700" kern="1200" dirty="0"/>
            <a:t>Přerušovaná zátěž </a:t>
          </a:r>
          <a:r>
            <a:rPr lang="cs-CZ" sz="1700" b="0" i="0" kern="1200" dirty="0">
              <a:solidFill>
                <a:srgbClr val="000000"/>
              </a:solidFill>
              <a:effectLst/>
              <a:latin typeface="+mj-lt"/>
            </a:rPr>
            <a:t>→ </a:t>
          </a:r>
          <a:r>
            <a:rPr lang="en-GB" sz="1700" b="0" i="0" kern="1200" dirty="0" err="1"/>
            <a:t>kyselé</a:t>
          </a:r>
          <a:r>
            <a:rPr lang="en-GB" sz="1700" b="0" i="0" kern="1200" dirty="0"/>
            <a:t> </a:t>
          </a:r>
          <a:r>
            <a:rPr lang="en-GB" sz="1700" b="0" i="0" kern="1200" dirty="0" err="1"/>
            <a:t>katabolity</a:t>
          </a:r>
          <a:r>
            <a:rPr lang="en-GB" sz="1700" b="0" i="0" kern="1200" dirty="0"/>
            <a:t> </a:t>
          </a:r>
          <a:r>
            <a:rPr lang="en-GB" sz="1700" b="0" i="0" kern="1200" dirty="0" err="1"/>
            <a:t>jsou</a:t>
          </a:r>
          <a:r>
            <a:rPr lang="en-GB" sz="1700" b="0" i="0" kern="1200" dirty="0"/>
            <a:t> </a:t>
          </a:r>
          <a:r>
            <a:rPr lang="en-GB" sz="1700" b="0" i="0" kern="1200" dirty="0" err="1"/>
            <a:t>krví</a:t>
          </a:r>
          <a:r>
            <a:rPr lang="en-GB" sz="1700" b="0" i="0" kern="1200" dirty="0"/>
            <a:t> </a:t>
          </a:r>
          <a:r>
            <a:rPr lang="en-GB" sz="1700" b="0" i="0" kern="1200" dirty="0" err="1"/>
            <a:t>odplavovány</a:t>
          </a:r>
          <a:r>
            <a:rPr lang="en-GB" sz="1700" b="0" i="0" kern="1200" dirty="0"/>
            <a:t> a </a:t>
          </a:r>
          <a:r>
            <a:rPr lang="en-GB" sz="1700" b="0" i="0" kern="1200" dirty="0" err="1"/>
            <a:t>nedochází</a:t>
          </a:r>
          <a:r>
            <a:rPr lang="en-GB" sz="1700" b="0" i="0" kern="1200" dirty="0"/>
            <a:t> k </a:t>
          </a:r>
          <a:r>
            <a:rPr lang="en-GB" sz="1700" b="0" i="0" kern="1200" dirty="0" err="1"/>
            <a:t>útlumu</a:t>
          </a:r>
          <a:r>
            <a:rPr lang="en-GB" sz="1700" b="0" i="0" kern="1200" dirty="0"/>
            <a:t> </a:t>
          </a:r>
          <a:r>
            <a:rPr lang="en-GB" sz="1700" b="0" i="0" kern="1200" dirty="0" err="1"/>
            <a:t>glykolýzy</a:t>
          </a:r>
          <a:r>
            <a:rPr lang="cs-CZ" sz="1700" b="0" i="0" kern="1200" dirty="0"/>
            <a:t> </a:t>
          </a:r>
          <a:r>
            <a:rPr lang="cs-CZ" sz="1700" b="0" i="0" kern="1200" dirty="0">
              <a:solidFill>
                <a:srgbClr val="000000"/>
              </a:solidFill>
              <a:effectLst/>
              <a:latin typeface="+mj-lt"/>
            </a:rPr>
            <a:t>→</a:t>
          </a:r>
          <a:r>
            <a:rPr lang="cs-CZ" sz="1700" b="0" i="0" kern="1200" dirty="0"/>
            <a:t> </a:t>
          </a:r>
          <a:r>
            <a:rPr lang="en-GB" sz="1700" b="0" i="0" kern="1200" dirty="0" err="1"/>
            <a:t>pokles</a:t>
          </a:r>
          <a:r>
            <a:rPr lang="cs-CZ" sz="1700" b="0" i="0" kern="1200" dirty="0"/>
            <a:t> </a:t>
          </a:r>
          <a:r>
            <a:rPr lang="en-GB" sz="1700" b="0" i="0" kern="1200" dirty="0" err="1"/>
            <a:t>glykogenových</a:t>
          </a:r>
          <a:r>
            <a:rPr lang="en-GB" sz="1700" b="0" i="0" kern="1200" dirty="0"/>
            <a:t> </a:t>
          </a:r>
          <a:r>
            <a:rPr lang="en-GB" sz="1700" b="0" i="0" kern="1200" dirty="0" err="1"/>
            <a:t>zásob</a:t>
          </a:r>
          <a:r>
            <a:rPr lang="en-GB" sz="1700" b="0" i="0" kern="1200" dirty="0"/>
            <a:t> a </a:t>
          </a:r>
          <a:r>
            <a:rPr lang="en-GB" sz="1700" b="0" i="0" kern="1200" dirty="0" err="1"/>
            <a:t>následující</a:t>
          </a:r>
          <a:r>
            <a:rPr lang="en-GB" sz="1700" b="0" i="0" kern="1200" dirty="0"/>
            <a:t> </a:t>
          </a:r>
          <a:r>
            <a:rPr lang="en-GB" sz="1700" b="0" i="0" kern="1200" dirty="0" err="1"/>
            <a:t>hypoglykemie</a:t>
          </a:r>
          <a:endParaRPr lang="cs-CZ" sz="1700" kern="1200" dirty="0"/>
        </a:p>
      </dsp:txBody>
      <dsp:txXfrm>
        <a:off x="0" y="1323273"/>
        <a:ext cx="11737304" cy="1445850"/>
      </dsp:txXfrm>
    </dsp:sp>
    <dsp:sp modelId="{EE6B6479-F23C-4150-9ED9-9DBC6047AD08}">
      <dsp:nvSpPr>
        <dsp:cNvPr id="0" name=""/>
        <dsp:cNvSpPr/>
      </dsp:nvSpPr>
      <dsp:spPr>
        <a:xfrm>
          <a:off x="576066" y="1102197"/>
          <a:ext cx="8216112" cy="501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0550" tIns="0" rIns="310550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b="1" i="0" kern="1200" dirty="0">
              <a:solidFill>
                <a:prstClr val="white"/>
              </a:solidFill>
              <a:latin typeface="Franklin Gothic Medium"/>
              <a:ea typeface="+mn-ea"/>
              <a:cs typeface="+mn-cs"/>
            </a:rPr>
            <a:t>A</a:t>
          </a:r>
          <a:r>
            <a:rPr lang="cs-CZ" sz="1700" b="1" i="0" kern="1200" dirty="0">
              <a:solidFill>
                <a:prstClr val="white"/>
              </a:solidFill>
              <a:latin typeface="Franklin Gothic Medium"/>
              <a:ea typeface="+mn-ea"/>
              <a:cs typeface="+mn-cs"/>
            </a:rPr>
            <a:t>NA</a:t>
          </a:r>
          <a:r>
            <a:rPr lang="en-GB" sz="1700" b="1" i="0" kern="1200" dirty="0">
              <a:solidFill>
                <a:prstClr val="white"/>
              </a:solidFill>
              <a:latin typeface="Franklin Gothic Medium"/>
              <a:ea typeface="+mn-ea"/>
              <a:cs typeface="+mn-cs"/>
            </a:rPr>
            <a:t>EROBNÍ</a:t>
          </a:r>
          <a:r>
            <a:rPr lang="cs-CZ" sz="1700" b="1" i="0" kern="1200" dirty="0">
              <a:solidFill>
                <a:prstClr val="white"/>
              </a:solidFill>
              <a:latin typeface="Franklin Gothic Medium"/>
              <a:ea typeface="+mn-ea"/>
              <a:cs typeface="+mn-cs"/>
            </a:rPr>
            <a:t> – RYCHLE NASTUPUJÍCÍ ÚNAVA</a:t>
          </a:r>
          <a:r>
            <a:rPr lang="en-GB" sz="1700" b="1" i="0" kern="1200" dirty="0">
              <a:solidFill>
                <a:prstClr val="white"/>
              </a:solidFill>
              <a:latin typeface="Franklin Gothic Medium"/>
              <a:ea typeface="+mn-ea"/>
              <a:cs typeface="+mn-cs"/>
            </a:rPr>
            <a:t> </a:t>
          </a:r>
        </a:p>
      </dsp:txBody>
      <dsp:txXfrm>
        <a:off x="600564" y="1126695"/>
        <a:ext cx="8167116" cy="452844"/>
      </dsp:txXfrm>
    </dsp:sp>
    <dsp:sp modelId="{EB0EACFE-74A6-4FC8-B754-287CD4EE4F54}">
      <dsp:nvSpPr>
        <dsp:cNvPr id="0" name=""/>
        <dsp:cNvSpPr/>
      </dsp:nvSpPr>
      <dsp:spPr>
        <a:xfrm>
          <a:off x="0" y="3140240"/>
          <a:ext cx="11737304" cy="9639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0945" tIns="354076" rIns="910945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700" b="0" i="0" kern="1200" dirty="0" err="1"/>
            <a:t>jako</a:t>
          </a:r>
          <a:r>
            <a:rPr lang="en-GB" sz="1700" b="0" i="0" kern="1200" dirty="0"/>
            <a:t> </a:t>
          </a:r>
          <a:r>
            <a:rPr lang="en-GB" sz="1700" b="0" i="0" kern="1200" dirty="0" err="1"/>
            <a:t>tíhu</a:t>
          </a:r>
          <a:r>
            <a:rPr lang="en-GB" sz="1700" b="0" i="0" kern="1200" dirty="0"/>
            <a:t>, </a:t>
          </a:r>
          <a:r>
            <a:rPr lang="en-GB" sz="1700" b="0" i="0" kern="1200" dirty="0" err="1"/>
            <a:t>slabost</a:t>
          </a:r>
          <a:r>
            <a:rPr lang="en-GB" sz="1700" b="0" i="0" kern="1200" dirty="0"/>
            <a:t>, </a:t>
          </a:r>
          <a:r>
            <a:rPr lang="en-GB" sz="1700" b="0" i="0" kern="1200" dirty="0" err="1"/>
            <a:t>případně</a:t>
          </a:r>
          <a:r>
            <a:rPr lang="en-GB" sz="1700" b="0" i="0" kern="1200" dirty="0"/>
            <a:t> </a:t>
          </a:r>
          <a:r>
            <a:rPr lang="en-GB" sz="1700" b="0" i="0" kern="1200" dirty="0" err="1"/>
            <a:t>bolest</a:t>
          </a:r>
          <a:r>
            <a:rPr lang="en-GB" sz="1700" b="0" i="0" kern="1200" dirty="0"/>
            <a:t> </a:t>
          </a:r>
          <a:r>
            <a:rPr lang="en-GB" sz="1700" b="0" i="0" kern="1200" dirty="0" err="1"/>
            <a:t>nebo</a:t>
          </a:r>
          <a:r>
            <a:rPr lang="en-GB" sz="1700" b="0" i="0" kern="1200" dirty="0"/>
            <a:t> </a:t>
          </a:r>
          <a:r>
            <a:rPr lang="en-GB" sz="1700" b="0" i="0" kern="1200" dirty="0" err="1"/>
            <a:t>ztuhnutí</a:t>
          </a:r>
          <a:r>
            <a:rPr lang="en-GB" sz="1700" b="0" i="0" kern="1200" dirty="0"/>
            <a:t> </a:t>
          </a:r>
          <a:r>
            <a:rPr lang="en-GB" sz="1700" b="0" i="0" kern="1200" dirty="0" err="1"/>
            <a:t>kosterních</a:t>
          </a:r>
          <a:r>
            <a:rPr lang="en-GB" sz="1700" b="0" i="0" kern="1200" dirty="0"/>
            <a:t> </a:t>
          </a:r>
          <a:r>
            <a:rPr lang="en-GB" sz="1700" b="0" i="0" kern="1200" dirty="0" err="1"/>
            <a:t>svalů</a:t>
          </a:r>
          <a:endParaRPr lang="cs-CZ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700" b="0" i="0" kern="1200" dirty="0" err="1"/>
            <a:t>pokles</a:t>
          </a:r>
          <a:r>
            <a:rPr lang="en-GB" sz="1700" b="0" i="0" kern="1200" dirty="0"/>
            <a:t> </a:t>
          </a:r>
          <a:r>
            <a:rPr lang="en-GB" sz="1700" b="0" i="0" kern="1200" dirty="0" err="1"/>
            <a:t>svalové</a:t>
          </a:r>
          <a:r>
            <a:rPr lang="en-GB" sz="1700" b="0" i="0" kern="1200" dirty="0"/>
            <a:t> </a:t>
          </a:r>
          <a:r>
            <a:rPr lang="en-GB" sz="1700" b="0" i="0" kern="1200" dirty="0" err="1"/>
            <a:t>síly</a:t>
          </a:r>
          <a:r>
            <a:rPr lang="en-GB" sz="1700" b="0" i="0" kern="1200" dirty="0"/>
            <a:t>, </a:t>
          </a:r>
          <a:r>
            <a:rPr lang="en-GB" sz="1700" b="0" i="0" kern="1200" dirty="0" err="1"/>
            <a:t>ztrát</a:t>
          </a:r>
          <a:r>
            <a:rPr lang="cs-CZ" sz="1700" b="0" i="0" kern="1200" dirty="0"/>
            <a:t>a </a:t>
          </a:r>
          <a:r>
            <a:rPr lang="en-GB" sz="1700" b="0" i="0" kern="1200" dirty="0" err="1"/>
            <a:t>rychlosti</a:t>
          </a:r>
          <a:r>
            <a:rPr lang="en-GB" sz="1700" b="0" i="0" kern="1200" dirty="0"/>
            <a:t> a </a:t>
          </a:r>
          <a:r>
            <a:rPr lang="en-GB" sz="1700" b="0" i="0" kern="1200" dirty="0" err="1"/>
            <a:t>jemné</a:t>
          </a:r>
          <a:r>
            <a:rPr lang="en-GB" sz="1700" b="0" i="0" kern="1200" dirty="0"/>
            <a:t> </a:t>
          </a:r>
          <a:r>
            <a:rPr lang="en-GB" sz="1700" b="0" i="0" kern="1200" dirty="0" err="1"/>
            <a:t>koordinace</a:t>
          </a:r>
          <a:r>
            <a:rPr lang="en-GB" sz="1700" b="0" i="0" kern="1200" dirty="0"/>
            <a:t> </a:t>
          </a:r>
          <a:r>
            <a:rPr lang="en-GB" sz="1700" b="0" i="0" kern="1200" dirty="0" err="1"/>
            <a:t>pohybů</a:t>
          </a:r>
          <a:r>
            <a:rPr lang="cs-CZ" sz="1700" b="0" i="0" kern="1200" dirty="0"/>
            <a:t>, svalové křeče</a:t>
          </a:r>
          <a:endParaRPr lang="cs-CZ" sz="1700" kern="1200" dirty="0"/>
        </a:p>
      </dsp:txBody>
      <dsp:txXfrm>
        <a:off x="0" y="3140240"/>
        <a:ext cx="11737304" cy="963900"/>
      </dsp:txXfrm>
    </dsp:sp>
    <dsp:sp modelId="{290E733D-8DFB-43E9-A3C2-8B717FFB2097}">
      <dsp:nvSpPr>
        <dsp:cNvPr id="0" name=""/>
        <dsp:cNvSpPr/>
      </dsp:nvSpPr>
      <dsp:spPr>
        <a:xfrm>
          <a:off x="586865" y="2851559"/>
          <a:ext cx="8216112" cy="501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0550" tIns="0" rIns="310550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b="1" i="0" kern="1200" dirty="0"/>
            <a:t>FYZICKÁ (TĚLESNÁ, SVALOVÁ) ÚNAVA</a:t>
          </a:r>
          <a:endParaRPr lang="cs-CZ" sz="1700" kern="1200" dirty="0"/>
        </a:p>
      </dsp:txBody>
      <dsp:txXfrm>
        <a:off x="611363" y="2876057"/>
        <a:ext cx="8167116" cy="452844"/>
      </dsp:txXfrm>
    </dsp:sp>
    <dsp:sp modelId="{A5470342-C7BE-4A88-9FAC-B2B294D4C57A}">
      <dsp:nvSpPr>
        <dsp:cNvPr id="0" name=""/>
        <dsp:cNvSpPr/>
      </dsp:nvSpPr>
      <dsp:spPr>
        <a:xfrm>
          <a:off x="0" y="4409099"/>
          <a:ext cx="11737304" cy="11781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0945" tIns="354076" rIns="910945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700" b="0" i="0" kern="1200" dirty="0" err="1"/>
            <a:t>jako</a:t>
          </a:r>
          <a:r>
            <a:rPr lang="en-GB" sz="1700" b="0" i="0" kern="1200" dirty="0"/>
            <a:t> </a:t>
          </a:r>
          <a:r>
            <a:rPr lang="en-GB" sz="1700" b="0" i="0" kern="1200" dirty="0" err="1"/>
            <a:t>pocit</a:t>
          </a:r>
          <a:r>
            <a:rPr lang="en-GB" sz="1700" b="0" i="0" kern="1200" dirty="0"/>
            <a:t> </a:t>
          </a:r>
          <a:r>
            <a:rPr lang="en-GB" sz="1700" b="0" i="0" kern="1200" dirty="0" err="1"/>
            <a:t>vyčerpání</a:t>
          </a:r>
          <a:r>
            <a:rPr lang="en-GB" sz="1700" b="0" i="0" kern="1200" dirty="0"/>
            <a:t>, </a:t>
          </a:r>
          <a:r>
            <a:rPr lang="en-GB" sz="1700" b="0" i="0" kern="1200" dirty="0" err="1"/>
            <a:t>ztrátu</a:t>
          </a:r>
          <a:r>
            <a:rPr lang="en-GB" sz="1700" b="0" i="0" kern="1200" dirty="0"/>
            <a:t> </a:t>
          </a:r>
          <a:r>
            <a:rPr lang="en-GB" sz="1700" b="0" i="0" kern="1200" dirty="0" err="1"/>
            <a:t>koncentrace</a:t>
          </a:r>
          <a:r>
            <a:rPr lang="en-GB" sz="1700" b="0" i="0" kern="1200" dirty="0"/>
            <a:t>, </a:t>
          </a:r>
          <a:r>
            <a:rPr lang="en-GB" sz="1700" b="0" i="0" kern="1200" dirty="0" err="1"/>
            <a:t>zhoršení</a:t>
          </a:r>
          <a:r>
            <a:rPr lang="en-GB" sz="1700" b="0" i="0" kern="1200" dirty="0"/>
            <a:t> </a:t>
          </a:r>
          <a:r>
            <a:rPr lang="en-GB" sz="1700" b="0" i="0" kern="1200" dirty="0" err="1"/>
            <a:t>paměti</a:t>
          </a:r>
          <a:r>
            <a:rPr lang="en-GB" sz="1700" b="0" i="0" kern="1200" dirty="0"/>
            <a:t> </a:t>
          </a:r>
          <a:r>
            <a:rPr lang="en-GB" sz="1700" b="0" i="0" kern="1200" dirty="0" err="1"/>
            <a:t>nebo</a:t>
          </a:r>
          <a:r>
            <a:rPr lang="en-GB" sz="1700" b="0" i="0" kern="1200" dirty="0"/>
            <a:t> </a:t>
          </a:r>
          <a:r>
            <a:rPr lang="en-GB" sz="1700" b="0" i="0" kern="1200" dirty="0" err="1"/>
            <a:t>ospalost</a:t>
          </a:r>
          <a:endParaRPr lang="cs-CZ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700" b="0" i="0" kern="1200" dirty="0" err="1"/>
            <a:t>nedisciplinovanost</a:t>
          </a:r>
          <a:r>
            <a:rPr lang="en-GB" sz="1700" b="0" i="0" kern="1200" dirty="0"/>
            <a:t>, </a:t>
          </a:r>
          <a:r>
            <a:rPr lang="en-GB" sz="1700" b="0" i="0" kern="1200" dirty="0" err="1"/>
            <a:t>chybí</a:t>
          </a:r>
          <a:r>
            <a:rPr lang="en-GB" sz="1700" b="0" i="0" kern="1200" dirty="0"/>
            <a:t> </a:t>
          </a:r>
          <a:r>
            <a:rPr lang="en-GB" sz="1700" b="0" i="0" kern="1200" dirty="0" err="1"/>
            <a:t>odhad</a:t>
          </a:r>
          <a:r>
            <a:rPr lang="en-GB" sz="1700" b="0" i="0" kern="1200" dirty="0"/>
            <a:t> </a:t>
          </a:r>
          <a:r>
            <a:rPr lang="en-GB" sz="1700" b="0" i="0" kern="1200" dirty="0" err="1"/>
            <a:t>vlastních</a:t>
          </a:r>
          <a:r>
            <a:rPr lang="en-GB" sz="1700" b="0" i="0" kern="1200" dirty="0"/>
            <a:t> </a:t>
          </a:r>
          <a:r>
            <a:rPr lang="en-GB" sz="1700" b="0" i="0" kern="1200" dirty="0" err="1"/>
            <a:t>schopností</a:t>
          </a:r>
          <a:r>
            <a:rPr lang="en-GB" sz="1700" b="0" i="0" kern="1200" dirty="0"/>
            <a:t> a </a:t>
          </a:r>
          <a:r>
            <a:rPr lang="en-GB" sz="1700" b="0" i="0" kern="1200" dirty="0" err="1"/>
            <a:t>dochází</a:t>
          </a:r>
          <a:r>
            <a:rPr lang="en-GB" sz="1700" b="0" i="0" kern="1200" dirty="0"/>
            <a:t> </a:t>
          </a:r>
          <a:r>
            <a:rPr lang="en-GB" sz="1700" b="0" i="0" kern="1200" dirty="0" err="1"/>
            <a:t>ke</a:t>
          </a:r>
          <a:r>
            <a:rPr lang="en-GB" sz="1700" b="0" i="0" kern="1200" dirty="0"/>
            <a:t> </a:t>
          </a:r>
          <a:r>
            <a:rPr lang="en-GB" sz="1700" b="0" i="0" kern="1200" dirty="0" err="1"/>
            <a:t>snížení</a:t>
          </a:r>
          <a:r>
            <a:rPr lang="en-GB" sz="1700" b="0" i="0" kern="1200" dirty="0"/>
            <a:t> adaptability </a:t>
          </a:r>
          <a:r>
            <a:rPr lang="en-GB" sz="1700" b="0" i="0" kern="1200" dirty="0" err="1"/>
            <a:t>na</a:t>
          </a:r>
          <a:r>
            <a:rPr lang="en-GB" sz="1700" b="0" i="0" kern="1200" dirty="0"/>
            <a:t> </a:t>
          </a:r>
          <a:r>
            <a:rPr lang="en-GB" sz="1700" b="0" i="0" kern="1200" dirty="0" err="1"/>
            <a:t>nově</a:t>
          </a:r>
          <a:r>
            <a:rPr lang="en-GB" sz="1700" b="0" i="0" kern="1200" dirty="0"/>
            <a:t> </a:t>
          </a:r>
          <a:r>
            <a:rPr lang="en-GB" sz="1700" b="0" i="0" kern="1200" dirty="0" err="1"/>
            <a:t>vznikající</a:t>
          </a:r>
          <a:r>
            <a:rPr lang="en-GB" sz="1700" b="0" i="0" kern="1200" dirty="0"/>
            <a:t> </a:t>
          </a:r>
          <a:r>
            <a:rPr lang="en-GB" sz="1700" b="0" i="0" kern="1200" dirty="0" err="1"/>
            <a:t>situace</a:t>
          </a:r>
          <a:endParaRPr lang="cs-CZ" sz="1700" kern="1200" dirty="0"/>
        </a:p>
      </dsp:txBody>
      <dsp:txXfrm>
        <a:off x="0" y="4409099"/>
        <a:ext cx="11737304" cy="1178100"/>
      </dsp:txXfrm>
    </dsp:sp>
    <dsp:sp modelId="{C9B4F968-6FEC-4C40-A3C2-5B7E3417CAB2}">
      <dsp:nvSpPr>
        <dsp:cNvPr id="0" name=""/>
        <dsp:cNvSpPr/>
      </dsp:nvSpPr>
      <dsp:spPr>
        <a:xfrm>
          <a:off x="586865" y="4158179"/>
          <a:ext cx="8216112" cy="501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0550" tIns="0" rIns="310550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b="1" i="0" kern="1200" dirty="0"/>
            <a:t>PSYCHICKÁ (DUŠEVNÍ) ÚNAVA</a:t>
          </a:r>
          <a:endParaRPr lang="cs-CZ" sz="1700" kern="1200" dirty="0"/>
        </a:p>
      </dsp:txBody>
      <dsp:txXfrm>
        <a:off x="611363" y="4182677"/>
        <a:ext cx="8167116" cy="45284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7CB3D8-CAC2-4D17-A894-07523642E4C9}">
      <dsp:nvSpPr>
        <dsp:cNvPr id="0" name=""/>
        <dsp:cNvSpPr/>
      </dsp:nvSpPr>
      <dsp:spPr>
        <a:xfrm>
          <a:off x="0" y="319988"/>
          <a:ext cx="11377264" cy="13167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3002" tIns="395732" rIns="883002" bIns="135128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900" b="1" i="0" kern="1200"/>
            <a:t>M</a:t>
          </a:r>
          <a:r>
            <a:rPr lang="en-GB" sz="1900" b="1" i="0" kern="1200"/>
            <a:t>ístní únava</a:t>
          </a:r>
          <a:r>
            <a:rPr lang="cs-CZ" sz="1900" b="1" i="0" kern="1200"/>
            <a:t> </a:t>
          </a:r>
          <a:r>
            <a:rPr lang="cs-CZ" sz="1900" b="0" i="0" kern="1200"/>
            <a:t>– bolest/ pokles síly svalu nebo malé skupiny</a:t>
          </a:r>
          <a:endParaRPr lang="cs-CZ" sz="1900" kern="120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900" b="1" i="0" kern="1200"/>
            <a:t>C</a:t>
          </a:r>
          <a:r>
            <a:rPr lang="en-GB" sz="1900" b="1" i="0" kern="1200"/>
            <a:t>elková únava</a:t>
          </a:r>
          <a:r>
            <a:rPr lang="cs-CZ" sz="1900" b="1" i="0" kern="1200"/>
            <a:t> </a:t>
          </a:r>
          <a:r>
            <a:rPr lang="cs-CZ" sz="1900" b="0" i="0" kern="1200"/>
            <a:t>– bolest velkých svalových skupin/ částí těla, </a:t>
          </a:r>
          <a:r>
            <a:rPr lang="en-GB" sz="1900" b="0" i="0" kern="1200"/>
            <a:t>snížení schopnosti koordinace a snížení kvality pohybových návyků</a:t>
          </a:r>
          <a:endParaRPr lang="cs-CZ" sz="1900" b="0" kern="1200" dirty="0"/>
        </a:p>
      </dsp:txBody>
      <dsp:txXfrm>
        <a:off x="0" y="319988"/>
        <a:ext cx="11377264" cy="1316700"/>
      </dsp:txXfrm>
    </dsp:sp>
    <dsp:sp modelId="{9A9E7DFC-2046-4A84-A8D5-49E628724D54}">
      <dsp:nvSpPr>
        <dsp:cNvPr id="0" name=""/>
        <dsp:cNvSpPr/>
      </dsp:nvSpPr>
      <dsp:spPr>
        <a:xfrm>
          <a:off x="568863" y="39548"/>
          <a:ext cx="7964084" cy="560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1023" tIns="0" rIns="301023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b="1" i="0" kern="1200" dirty="0"/>
            <a:t>FYZIOLOGICKÁ (PŘIROZENÁ) ÚNAVA</a:t>
          </a:r>
          <a:endParaRPr lang="cs-CZ" sz="1900" kern="1200" dirty="0"/>
        </a:p>
      </dsp:txBody>
      <dsp:txXfrm>
        <a:off x="596243" y="66928"/>
        <a:ext cx="7909324" cy="506120"/>
      </dsp:txXfrm>
    </dsp:sp>
    <dsp:sp modelId="{795572CA-BE08-494D-9B72-10344E337F47}">
      <dsp:nvSpPr>
        <dsp:cNvPr id="0" name=""/>
        <dsp:cNvSpPr/>
      </dsp:nvSpPr>
      <dsp:spPr>
        <a:xfrm>
          <a:off x="0" y="2019728"/>
          <a:ext cx="11377264" cy="26932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3002" tIns="395732" rIns="883002" bIns="135128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900" b="1" i="0" kern="1200"/>
            <a:t>A</a:t>
          </a:r>
          <a:r>
            <a:rPr lang="en-GB" sz="1900" b="1" i="0" kern="1200"/>
            <a:t>kutní únava</a:t>
          </a:r>
          <a:endParaRPr lang="cs-CZ" sz="1900" kern="1200"/>
        </a:p>
        <a:p>
          <a:pPr marL="342900" lvl="2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900" b="0" i="0" kern="1200" dirty="0" err="1"/>
            <a:t>Lehčí</a:t>
          </a:r>
          <a:r>
            <a:rPr lang="en-GB" sz="1900" b="0" i="0" kern="1200" dirty="0"/>
            <a:t> </a:t>
          </a:r>
          <a:r>
            <a:rPr lang="en-GB" sz="1900" b="0" i="0" kern="1200" dirty="0" err="1"/>
            <a:t>stupeň</a:t>
          </a:r>
          <a:r>
            <a:rPr lang="en-GB" sz="1900" b="0" i="0" kern="1200" dirty="0"/>
            <a:t> </a:t>
          </a:r>
          <a:r>
            <a:rPr lang="cs-CZ" sz="1900" b="0" i="0" kern="1200" dirty="0"/>
            <a:t>= </a:t>
          </a:r>
          <a:r>
            <a:rPr lang="en-GB" sz="1900" b="0" i="0" kern="1200" dirty="0" err="1"/>
            <a:t>přetížení</a:t>
          </a:r>
          <a:r>
            <a:rPr lang="cs-CZ" sz="1900" b="0" i="0" kern="1200" dirty="0"/>
            <a:t> </a:t>
          </a:r>
          <a:r>
            <a:rPr lang="cs-CZ" sz="1900" b="0" i="0" kern="1200" dirty="0">
              <a:solidFill>
                <a:srgbClr val="000000"/>
              </a:solidFill>
              <a:effectLst/>
              <a:latin typeface="+mj-lt"/>
            </a:rPr>
            <a:t>→ </a:t>
          </a:r>
          <a:r>
            <a:rPr lang="en-GB" sz="1900" b="0" i="0" kern="1200" dirty="0" err="1"/>
            <a:t>prohloubení</a:t>
          </a:r>
          <a:r>
            <a:rPr lang="en-GB" sz="1900" b="0" i="0" kern="1200" dirty="0"/>
            <a:t> </a:t>
          </a:r>
          <a:r>
            <a:rPr lang="en-GB" sz="1900" b="0" i="0" kern="1200" dirty="0" err="1"/>
            <a:t>příznaků</a:t>
          </a:r>
          <a:r>
            <a:rPr lang="en-GB" sz="1900" b="0" i="0" kern="1200" dirty="0"/>
            <a:t> </a:t>
          </a:r>
          <a:r>
            <a:rPr lang="en-GB" sz="1900" b="0" i="0" kern="1200" dirty="0" err="1"/>
            <a:t>fyziologické</a:t>
          </a:r>
          <a:r>
            <a:rPr lang="en-GB" sz="1900" b="0" i="0" kern="1200" dirty="0"/>
            <a:t> </a:t>
          </a:r>
          <a:r>
            <a:rPr lang="en-GB" sz="1900" b="0" i="0" kern="1200" dirty="0" err="1"/>
            <a:t>únavy</a:t>
          </a:r>
          <a:r>
            <a:rPr lang="cs-CZ" sz="1900" b="0" i="0" kern="1200" dirty="0"/>
            <a:t> - </a:t>
          </a:r>
          <a:r>
            <a:rPr lang="en-GB" sz="1900" b="0" i="0" kern="1200" dirty="0" err="1"/>
            <a:t>křeče</a:t>
          </a:r>
          <a:r>
            <a:rPr lang="en-GB" sz="1900" b="0" i="0" kern="1200" dirty="0"/>
            <a:t>, </a:t>
          </a:r>
          <a:r>
            <a:rPr lang="en-GB" sz="1900" b="0" i="0" kern="1200" dirty="0" err="1"/>
            <a:t>nauzea</a:t>
          </a:r>
          <a:r>
            <a:rPr lang="en-GB" sz="1900" b="0" i="0" kern="1200" dirty="0"/>
            <a:t>, </a:t>
          </a:r>
          <a:r>
            <a:rPr lang="en-GB" sz="1900" b="0" i="0" kern="1200" dirty="0" err="1"/>
            <a:t>bledost</a:t>
          </a:r>
          <a:r>
            <a:rPr lang="en-GB" sz="1900" b="0" i="0" kern="1200" dirty="0"/>
            <a:t>, </a:t>
          </a:r>
          <a:r>
            <a:rPr lang="en-GB" sz="1900" b="0" i="0" kern="1200" dirty="0" err="1"/>
            <a:t>rychlý</a:t>
          </a:r>
          <a:r>
            <a:rPr lang="en-GB" sz="1900" b="0" i="0" kern="1200" dirty="0"/>
            <a:t> a </a:t>
          </a:r>
          <a:r>
            <a:rPr lang="en-GB" sz="1900" b="0" i="0" kern="1200" dirty="0" err="1"/>
            <a:t>mělký</a:t>
          </a:r>
          <a:r>
            <a:rPr lang="en-GB" sz="1900" b="0" i="0" kern="1200" dirty="0"/>
            <a:t> </a:t>
          </a:r>
          <a:r>
            <a:rPr lang="en-GB" sz="1900" b="0" i="0" kern="1200" dirty="0" err="1"/>
            <a:t>dech</a:t>
          </a:r>
          <a:r>
            <a:rPr lang="en-GB" sz="1900" b="0" i="0" kern="1200" dirty="0"/>
            <a:t> </a:t>
          </a:r>
          <a:r>
            <a:rPr lang="en-GB" sz="1900" b="0" i="0" kern="1200" dirty="0" err="1"/>
            <a:t>i</a:t>
          </a:r>
          <a:r>
            <a:rPr lang="en-GB" sz="1900" b="0" i="0" kern="1200" dirty="0"/>
            <a:t> </a:t>
          </a:r>
          <a:r>
            <a:rPr lang="en-GB" sz="1900" b="0" i="0" kern="1200" dirty="0" err="1"/>
            <a:t>tep</a:t>
          </a:r>
          <a:r>
            <a:rPr lang="en-GB" sz="1900" b="0" i="0" kern="1200" dirty="0"/>
            <a:t>, </a:t>
          </a:r>
          <a:r>
            <a:rPr lang="en-GB" sz="1900" b="0" i="0" kern="1200" dirty="0" err="1"/>
            <a:t>pocení</a:t>
          </a:r>
          <a:r>
            <a:rPr lang="en-GB" sz="1900" b="0" i="0" kern="1200" dirty="0"/>
            <a:t>, </a:t>
          </a:r>
          <a:r>
            <a:rPr lang="en-GB" sz="1900" b="0" i="0" kern="1200" dirty="0" err="1"/>
            <a:t>bílkovina</a:t>
          </a:r>
          <a:r>
            <a:rPr lang="en-GB" sz="1900" b="0" i="0" kern="1200" dirty="0"/>
            <a:t> v </a:t>
          </a:r>
          <a:r>
            <a:rPr lang="en-GB" sz="1900" b="0" i="0" kern="1200" dirty="0" err="1"/>
            <a:t>moči</a:t>
          </a:r>
          <a:r>
            <a:rPr lang="en-GB" sz="1900" b="0" i="0" kern="1200" dirty="0"/>
            <a:t> (</a:t>
          </a:r>
          <a:r>
            <a:rPr lang="en-GB" sz="1900" b="0" i="0" kern="1200" dirty="0" err="1"/>
            <a:t>proteinurie</a:t>
          </a:r>
          <a:r>
            <a:rPr lang="en-GB" sz="1900" b="0" i="0" kern="1200" dirty="0"/>
            <a:t>)</a:t>
          </a:r>
          <a:endParaRPr lang="cs-CZ" sz="1900" kern="1200" dirty="0"/>
        </a:p>
        <a:p>
          <a:pPr marL="342900" lvl="2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900" b="0" i="0" kern="1200" dirty="0" err="1"/>
            <a:t>Těžký</a:t>
          </a:r>
          <a:r>
            <a:rPr lang="en-GB" sz="1900" b="0" i="0" kern="1200" dirty="0"/>
            <a:t> </a:t>
          </a:r>
          <a:r>
            <a:rPr lang="en-GB" sz="1900" b="0" i="0" kern="1200" dirty="0" err="1"/>
            <a:t>stupeň</a:t>
          </a:r>
          <a:r>
            <a:rPr lang="en-GB" sz="1900" b="0" i="0" kern="1200" dirty="0"/>
            <a:t> </a:t>
          </a:r>
          <a:r>
            <a:rPr lang="cs-CZ" sz="1900" b="0" i="0" kern="1200" dirty="0"/>
            <a:t>=</a:t>
          </a:r>
          <a:r>
            <a:rPr lang="en-GB" sz="1900" b="0" i="0" kern="1200" dirty="0"/>
            <a:t> </a:t>
          </a:r>
          <a:r>
            <a:rPr lang="en-GB" sz="1900" b="0" i="0" kern="1200" dirty="0" err="1"/>
            <a:t>schvácení</a:t>
          </a:r>
          <a:r>
            <a:rPr lang="cs-CZ" sz="1900" b="0" i="0" kern="1200" dirty="0"/>
            <a:t> </a:t>
          </a:r>
          <a:r>
            <a:rPr lang="cs-CZ" sz="1900" b="0" i="0" kern="1200" dirty="0">
              <a:solidFill>
                <a:srgbClr val="000000"/>
              </a:solidFill>
              <a:effectLst/>
              <a:latin typeface="+mj-lt"/>
            </a:rPr>
            <a:t>→ </a:t>
          </a:r>
          <a:r>
            <a:rPr lang="cs-CZ" sz="1900" b="0" i="0" kern="1200" dirty="0"/>
            <a:t>m</a:t>
          </a:r>
          <a:r>
            <a:rPr lang="en-GB" sz="1900" b="0" i="0" kern="1200" dirty="0" err="1"/>
            <a:t>ůže</a:t>
          </a:r>
          <a:r>
            <a:rPr lang="en-GB" sz="1900" b="0" i="0" kern="1200" dirty="0"/>
            <a:t> </a:t>
          </a:r>
          <a:r>
            <a:rPr lang="cs-CZ" sz="1900" b="0" i="0" kern="1200" dirty="0"/>
            <a:t>s</a:t>
          </a:r>
          <a:r>
            <a:rPr lang="en-GB" sz="1900" b="0" i="0" kern="1200" dirty="0" err="1"/>
            <a:t>končit</a:t>
          </a:r>
          <a:r>
            <a:rPr lang="en-GB" sz="1900" b="0" i="0" kern="1200" dirty="0"/>
            <a:t> </a:t>
          </a:r>
          <a:r>
            <a:rPr lang="en-GB" sz="1900" b="0" i="0" kern="1200" dirty="0" err="1"/>
            <a:t>selháním</a:t>
          </a:r>
          <a:r>
            <a:rPr lang="en-GB" sz="1900" b="0" i="0" kern="1200" dirty="0"/>
            <a:t> </a:t>
          </a:r>
          <a:r>
            <a:rPr lang="en-GB" sz="1900" b="0" i="0" kern="1200" dirty="0" err="1"/>
            <a:t>krevního</a:t>
          </a:r>
          <a:r>
            <a:rPr lang="en-GB" sz="1900" b="0" i="0" kern="1200" dirty="0"/>
            <a:t> </a:t>
          </a:r>
          <a:r>
            <a:rPr lang="en-GB" sz="1900" b="0" i="0" kern="1200" dirty="0" err="1"/>
            <a:t>oběhu</a:t>
          </a:r>
          <a:r>
            <a:rPr lang="en-GB" sz="1900" b="0" i="0" kern="1200" dirty="0"/>
            <a:t> a </a:t>
          </a:r>
          <a:r>
            <a:rPr lang="en-GB" sz="1900" b="0" i="0" kern="1200" dirty="0" err="1"/>
            <a:t>smrtí</a:t>
          </a:r>
          <a:endParaRPr lang="cs-CZ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900" b="1" i="0" kern="1200"/>
            <a:t>C</a:t>
          </a:r>
          <a:r>
            <a:rPr lang="en-GB" sz="1900" b="1" i="0" kern="1200"/>
            <a:t>hronická únava</a:t>
          </a:r>
          <a:r>
            <a:rPr lang="cs-CZ" sz="1900" b="1" i="0" kern="1200"/>
            <a:t>- </a:t>
          </a:r>
          <a:r>
            <a:rPr lang="en-GB" sz="1900" b="0" i="0" kern="1200"/>
            <a:t>dlouhodob</a:t>
          </a:r>
          <a:r>
            <a:rPr lang="cs-CZ" sz="1900" b="0" i="0" kern="1200"/>
            <a:t>ý</a:t>
          </a:r>
          <a:r>
            <a:rPr lang="en-GB" sz="1900" b="0" i="0" kern="1200"/>
            <a:t> pokles výkonu, snížení hmotnosti, obranyschopnosti organismu, poruchám trávení, nechutenství, poruchám spánku, podrážděnosti nebo apatii</a:t>
          </a:r>
          <a:r>
            <a:rPr lang="cs-CZ" sz="1900" b="0" i="0" kern="1200"/>
            <a:t> </a:t>
          </a:r>
          <a:endParaRPr lang="cs-CZ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900" kern="1200" dirty="0"/>
            <a:t>Prohloubením </a:t>
          </a:r>
          <a:r>
            <a:rPr lang="cs-CZ" sz="1900" b="0" i="0" kern="1200" dirty="0">
              <a:solidFill>
                <a:srgbClr val="000000"/>
              </a:solidFill>
              <a:effectLst/>
              <a:latin typeface="+mj-lt"/>
            </a:rPr>
            <a:t>→ přetrénování – těžší stupeň - </a:t>
          </a:r>
          <a:r>
            <a:rPr lang="en-GB" sz="1900" b="0" i="0" kern="1200" dirty="0" err="1"/>
            <a:t>dlouhodobé</a:t>
          </a:r>
          <a:r>
            <a:rPr lang="en-GB" sz="1900" b="0" i="0" kern="1200" dirty="0"/>
            <a:t> </a:t>
          </a:r>
          <a:r>
            <a:rPr lang="en-GB" sz="1900" b="0" i="0" kern="1200" dirty="0" err="1"/>
            <a:t>nerespektování</a:t>
          </a:r>
          <a:r>
            <a:rPr lang="en-GB" sz="1900" b="0" i="0" kern="1200" dirty="0"/>
            <a:t> </a:t>
          </a:r>
          <a:r>
            <a:rPr lang="en-GB" sz="1900" b="0" i="0" kern="1200" dirty="0" err="1"/>
            <a:t>regeneračních</a:t>
          </a:r>
          <a:r>
            <a:rPr lang="en-GB" sz="1900" b="0" i="0" kern="1200" dirty="0"/>
            <a:t> </a:t>
          </a:r>
          <a:r>
            <a:rPr lang="en-GB" sz="1900" b="0" i="0" kern="1200" dirty="0" err="1"/>
            <a:t>procesů</a:t>
          </a:r>
          <a:endParaRPr lang="cs-CZ" sz="1900" kern="1200" dirty="0"/>
        </a:p>
      </dsp:txBody>
      <dsp:txXfrm>
        <a:off x="0" y="2019728"/>
        <a:ext cx="11377264" cy="2693250"/>
      </dsp:txXfrm>
    </dsp:sp>
    <dsp:sp modelId="{5A7B9D80-C3ED-442C-B821-56590088AEBE}">
      <dsp:nvSpPr>
        <dsp:cNvPr id="0" name=""/>
        <dsp:cNvSpPr/>
      </dsp:nvSpPr>
      <dsp:spPr>
        <a:xfrm>
          <a:off x="568863" y="1739288"/>
          <a:ext cx="7964084" cy="560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1023" tIns="0" rIns="301023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b="1" i="0" kern="1200" dirty="0"/>
            <a:t>PATOLOGICKÁ ÚNAVA</a:t>
          </a:r>
          <a:endParaRPr lang="cs-CZ" sz="1900" kern="1200" dirty="0"/>
        </a:p>
      </dsp:txBody>
      <dsp:txXfrm>
        <a:off x="596243" y="1766668"/>
        <a:ext cx="7909324" cy="5061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9433FF5A-5C85-46B3-A0E4-C650D67BABBE}" type="datetime1">
              <a:rPr lang="cs-CZ" smtClean="0"/>
              <a:t>07.03.2023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E861E8E-D392-497B-BB21-122DD7C27CF3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083530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4C38A006-CABF-4E51-8F43-84BA8E628939}" type="datetime1">
              <a:rPr lang="cs-CZ" smtClean="0"/>
              <a:t>07.03.2023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dirty="0"/>
              <a:t>Upravte styly předlohy textu.</a:t>
            </a:r>
          </a:p>
          <a:p>
            <a:pPr lvl="1" rtl="0"/>
            <a:r>
              <a:rPr lang="cs-CZ" dirty="0"/>
              <a:t>Druhá úroveň</a:t>
            </a:r>
          </a:p>
          <a:p>
            <a:pPr lvl="2" rtl="0"/>
            <a:r>
              <a:rPr lang="cs-CZ" dirty="0"/>
              <a:t>Třetí úroveň</a:t>
            </a:r>
          </a:p>
          <a:p>
            <a:pPr lvl="3" rtl="0"/>
            <a:r>
              <a:rPr lang="cs-CZ" dirty="0"/>
              <a:t>Čtvrtá úroveň</a:t>
            </a:r>
          </a:p>
          <a:p>
            <a:pPr lvl="4" rtl="0"/>
            <a:r>
              <a:rPr lang="cs-CZ" dirty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555D449-B875-4B8D-8E66-224D27E54C9A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4997999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555D449-B875-4B8D-8E66-224D27E54C9A}" type="slidenum">
              <a:rPr lang="cs-CZ" smtClean="0"/>
              <a:t>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439971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555D449-B875-4B8D-8E66-224D27E54C9A}" type="slidenum">
              <a:rPr lang="cs-CZ" smtClean="0"/>
              <a:t>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561407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Pr>
        <a:gradFill flip="none" rotWithShape="1">
          <a:gsLst>
            <a:gs pos="0">
              <a:srgbClr val="D9D9D9"/>
            </a:gs>
            <a:gs pos="100000">
              <a:schemeClr val="bg1"/>
            </a:gs>
          </a:gsLst>
          <a:lin ang="81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26225" y="1828800"/>
            <a:ext cx="4098175" cy="3177380"/>
          </a:xfrm>
        </p:spPr>
        <p:txBody>
          <a:bodyPr rtlCol="0" anchor="b">
            <a:normAutofit/>
          </a:bodyPr>
          <a:lstStyle>
            <a:lvl1pPr algn="l" rtl="0">
              <a:lnSpc>
                <a:spcPct val="80000"/>
              </a:lnSpc>
              <a:defRPr sz="5400">
                <a:solidFill>
                  <a:schemeClr val="accent1"/>
                </a:solidFill>
              </a:defRPr>
            </a:lvl1pPr>
          </a:lstStyle>
          <a:p>
            <a:pPr rtl="0"/>
            <a:r>
              <a:rPr lang="cs-CZ"/>
              <a:t>Kliknutím lze upravit styl.</a:t>
            </a:r>
            <a:endParaRPr lang="cs-CZ" noProof="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26225" y="5181600"/>
            <a:ext cx="4098175" cy="685800"/>
          </a:xfrm>
        </p:spPr>
        <p:txBody>
          <a:bodyPr rtlCol="0"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pic>
        <p:nvPicPr>
          <p:cNvPr id="7" name="Obrázek 6" descr="Křivka EK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88688" y="-1"/>
            <a:ext cx="7000137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1pPr rtl="0">
              <a:defRPr/>
            </a:lvl1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3B94027-B67B-40A4-82EA-D179F268B3BA}" type="datetime1">
              <a:rPr lang="cs-CZ" smtClean="0"/>
              <a:t>07.03.2023</a:t>
            </a:fld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 descr="Obdélník"/>
          <p:cNvSpPr/>
          <p:nvPr/>
        </p:nvSpPr>
        <p:spPr>
          <a:xfrm>
            <a:off x="9982200" y="0"/>
            <a:ext cx="22098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10058399" y="457201"/>
            <a:ext cx="2057401" cy="5943600"/>
          </a:xfrm>
        </p:spPr>
        <p:txBody>
          <a:bodyPr vert="eaVert" rtlCol="0"/>
          <a:lstStyle>
            <a:lvl1pPr rtl="0">
              <a:defRPr/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09600" y="457200"/>
            <a:ext cx="9067800" cy="5943599"/>
          </a:xfrm>
        </p:spPr>
        <p:txBody>
          <a:bodyPr vert="eaVert" rtlCol="0"/>
          <a:lstStyle>
            <a:lvl1pPr rtl="0">
              <a:defRPr/>
            </a:lvl1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E0904F7-A455-4384-A31B-8E1E9ED40A24}" type="datetime1">
              <a:rPr lang="cs-CZ" smtClean="0"/>
              <a:t>07.03.2023</a:t>
            </a:fld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1pPr rtl="0">
              <a:defRPr/>
            </a:lvl1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F4EF000-ABFF-49F5-B507-160AD97994E6}" type="datetime1">
              <a:rPr lang="cs-CZ" smtClean="0"/>
              <a:t>07.03.2023</a:t>
            </a:fld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Záhlaví oddílu">
    <p:bg>
      <p:bgPr>
        <a:gradFill flip="none" rotWithShape="1">
          <a:gsLst>
            <a:gs pos="0">
              <a:schemeClr val="accent1"/>
            </a:gs>
            <a:gs pos="100000">
              <a:schemeClr val="accent1">
                <a:lumMod val="7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 descr="Obdélník"/>
          <p:cNvSpPr/>
          <p:nvPr/>
        </p:nvSpPr>
        <p:spPr>
          <a:xfrm>
            <a:off x="265112" y="228600"/>
            <a:ext cx="11658600" cy="6400800"/>
          </a:xfrm>
          <a:prstGeom prst="rect">
            <a:avLst/>
          </a:prstGeom>
          <a:noFill/>
          <a:ln w="15875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6800" y="1828800"/>
            <a:ext cx="7772400" cy="3177380"/>
          </a:xfrm>
        </p:spPr>
        <p:txBody>
          <a:bodyPr rtlCol="0" anchor="b">
            <a:normAutofit/>
          </a:bodyPr>
          <a:lstStyle>
            <a:lvl1pPr rtl="0">
              <a:lnSpc>
                <a:spcPct val="80000"/>
              </a:lnSpc>
              <a:defRPr sz="5400"/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066800" y="5181600"/>
            <a:ext cx="7772400" cy="685800"/>
          </a:xfrm>
        </p:spPr>
        <p:txBody>
          <a:bodyPr rtlCol="0">
            <a:normAutofit/>
          </a:bodyPr>
          <a:lstStyle>
            <a:lvl1pPr marL="0" indent="0" rtl="0">
              <a:buNone/>
              <a:defRPr sz="200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ě obsahové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066800" y="1825624"/>
            <a:ext cx="4800600" cy="4575175"/>
          </a:xfrm>
        </p:spPr>
        <p:txBody>
          <a:bodyPr rtlCol="0">
            <a:normAutofit/>
          </a:bodyPr>
          <a:lstStyle>
            <a:lvl1pPr rtl="0"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324600" y="1825624"/>
            <a:ext cx="4800600" cy="4575175"/>
          </a:xfrm>
        </p:spPr>
        <p:txBody>
          <a:bodyPr rtlCol="0">
            <a:normAutofit/>
          </a:bodyPr>
          <a:lstStyle>
            <a:lvl1pPr rtl="0"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42BEA04-0300-4057-8B7E-6F26A94A7D57}" type="datetime1">
              <a:rPr lang="cs-CZ" smtClean="0"/>
              <a:t>07.03.2023</a:t>
            </a:fld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066800" y="1828799"/>
            <a:ext cx="4800600" cy="762000"/>
          </a:xfrm>
        </p:spPr>
        <p:txBody>
          <a:bodyPr rtlCol="0" anchor="ctr">
            <a:noAutofit/>
          </a:bodyPr>
          <a:lstStyle>
            <a:lvl1pPr marL="0" indent="0" rtl="0">
              <a:buNone/>
              <a:defRPr sz="2400" b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1066800" y="2590799"/>
            <a:ext cx="4800600" cy="3810033"/>
          </a:xfrm>
        </p:spPr>
        <p:txBody>
          <a:bodyPr rtlCol="0">
            <a:normAutofit/>
          </a:bodyPr>
          <a:lstStyle>
            <a:lvl1pPr rtl="0"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324600" y="1828799"/>
            <a:ext cx="4800600" cy="762000"/>
          </a:xfrm>
        </p:spPr>
        <p:txBody>
          <a:bodyPr rtlCol="0" anchor="ctr">
            <a:noAutofit/>
          </a:bodyPr>
          <a:lstStyle>
            <a:lvl1pPr marL="0" indent="0" rtl="0">
              <a:buNone/>
              <a:defRPr sz="2400" b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324600" y="2590799"/>
            <a:ext cx="4800600" cy="3810033"/>
          </a:xfrm>
        </p:spPr>
        <p:txBody>
          <a:bodyPr rtlCol="0">
            <a:normAutofit/>
          </a:bodyPr>
          <a:lstStyle>
            <a:lvl1pPr rtl="0"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4DFB826-6E9E-41ED-A630-560B00A7D662}" type="datetime1">
              <a:rPr lang="cs-CZ" smtClean="0"/>
              <a:t>07.03.2023</a:t>
            </a:fld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5026C39-F29C-4227-9678-519B0B4CF2F7}" type="datetime1">
              <a:rPr lang="cs-CZ" smtClean="0"/>
              <a:t>07.03.2023</a:t>
            </a:fld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21D7511-B9C6-476D-81A1-1FA6F251CC6B}" type="datetime1">
              <a:rPr lang="cs-CZ" smtClean="0"/>
              <a:t>07.03.2023</a:t>
            </a:fld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 descr="Obdélník"/>
          <p:cNvSpPr/>
          <p:nvPr/>
        </p:nvSpPr>
        <p:spPr>
          <a:xfrm>
            <a:off x="7008812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9" name="Obdélník 8" descr="Obdélník"/>
          <p:cNvSpPr/>
          <p:nvPr/>
        </p:nvSpPr>
        <p:spPr>
          <a:xfrm>
            <a:off x="7255668" y="228600"/>
            <a:ext cx="4686300" cy="6400800"/>
          </a:xfrm>
          <a:prstGeom prst="rect">
            <a:avLst/>
          </a:prstGeom>
          <a:noFill/>
          <a:ln w="15875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2700000" scaled="1"/>
              <a:tileRect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632700" y="3200400"/>
            <a:ext cx="3932237" cy="1752600"/>
          </a:xfrm>
        </p:spPr>
        <p:txBody>
          <a:bodyPr rtlCol="0" anchor="b">
            <a:normAutofit/>
          </a:bodyPr>
          <a:lstStyle>
            <a:lvl1pPr rtl="0">
              <a:defRPr sz="3600"/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09600" y="457201"/>
            <a:ext cx="5943600" cy="5943600"/>
          </a:xfrm>
        </p:spPr>
        <p:txBody>
          <a:bodyPr rtlCol="0">
            <a:normAutofit/>
          </a:bodyPr>
          <a:lstStyle>
            <a:lvl1pPr rtl="0"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7632699" y="5029200"/>
            <a:ext cx="3932237" cy="1371600"/>
          </a:xfrm>
        </p:spPr>
        <p:txBody>
          <a:bodyPr rtlCol="0">
            <a:normAutofit/>
          </a:bodyPr>
          <a:lstStyle>
            <a:lvl1pPr marL="0" indent="0" rtl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 descr="Obdélník"/>
          <p:cNvSpPr/>
          <p:nvPr/>
        </p:nvSpPr>
        <p:spPr>
          <a:xfrm>
            <a:off x="7008812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9" name="Obdélník 8" descr="Obdélník"/>
          <p:cNvSpPr/>
          <p:nvPr/>
        </p:nvSpPr>
        <p:spPr>
          <a:xfrm>
            <a:off x="7255668" y="228600"/>
            <a:ext cx="4686300" cy="6400800"/>
          </a:xfrm>
          <a:prstGeom prst="rect">
            <a:avLst/>
          </a:prstGeom>
          <a:noFill/>
          <a:ln w="15875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2700000" scaled="1"/>
              <a:tileRect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635240" y="3200400"/>
            <a:ext cx="3932237" cy="1752600"/>
          </a:xfrm>
        </p:spPr>
        <p:txBody>
          <a:bodyPr rtlCol="0" anchor="b">
            <a:normAutofit/>
          </a:bodyPr>
          <a:lstStyle>
            <a:lvl1pPr rtl="0">
              <a:defRPr sz="3600"/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obrázku 2" descr="Prázdný zástupný symbol pro přidání obrázku Klikněte na zástupný symbol a vyberte obrázek, který chcete přidat."/>
          <p:cNvSpPr>
            <a:spLocks noGrp="1"/>
          </p:cNvSpPr>
          <p:nvPr>
            <p:ph type="pic" idx="1"/>
          </p:nvPr>
        </p:nvSpPr>
        <p:spPr>
          <a:xfrm>
            <a:off x="1" y="0"/>
            <a:ext cx="7008810" cy="6857999"/>
          </a:xfrm>
        </p:spPr>
        <p:txBody>
          <a:bodyPr tIns="457200"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7635240" y="5029200"/>
            <a:ext cx="3932237" cy="1374648"/>
          </a:xfrm>
        </p:spPr>
        <p:txBody>
          <a:bodyPr rtlCol="0"/>
          <a:lstStyle>
            <a:lvl1pPr marL="0" indent="0" rtl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9D9D9"/>
            </a:gs>
            <a:gs pos="100000">
              <a:schemeClr val="bg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červený pruh" descr="Červený pruh"/>
          <p:cNvSpPr/>
          <p:nvPr/>
        </p:nvSpPr>
        <p:spPr>
          <a:xfrm>
            <a:off x="1" y="1"/>
            <a:ext cx="12188824" cy="1524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1066800" y="99220"/>
            <a:ext cx="100584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524000" y="1828799"/>
            <a:ext cx="9144000" cy="4572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Upravte styly předlohy textu.</a:t>
            </a:r>
          </a:p>
          <a:p>
            <a:pPr lvl="1" rtl="0"/>
            <a:r>
              <a:rPr lang="cs-CZ" dirty="0"/>
              <a:t>Druhá úroveň</a:t>
            </a:r>
          </a:p>
          <a:p>
            <a:pPr lvl="2" rtl="0"/>
            <a:r>
              <a:rPr lang="cs-CZ" dirty="0"/>
              <a:t>Třetí úroveň</a:t>
            </a:r>
          </a:p>
          <a:p>
            <a:pPr lvl="3" rtl="0"/>
            <a:r>
              <a:rPr lang="cs-CZ" dirty="0"/>
              <a:t>Čtvrtá úroveň</a:t>
            </a:r>
          </a:p>
          <a:p>
            <a:pPr lvl="4" rtl="0"/>
            <a:r>
              <a:rPr lang="cs-CZ" dirty="0"/>
              <a:t>Pátá úroveň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1066800" y="6481760"/>
            <a:ext cx="7848600" cy="2397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pPr rtl="0"/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9067800" y="6465885"/>
            <a:ext cx="1066800" cy="2397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3EBE0BBE-0AC8-49F4-91F7-E17BB14D2603}" type="datetime1">
              <a:rPr lang="cs-CZ" smtClean="0"/>
              <a:t>07.03.2023</a:t>
            </a:fld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10287000" y="6481760"/>
            <a:ext cx="838200" cy="2397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E31375A4-56A4-47D6-9801-1991572033F7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868680" indent="-182563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05156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23444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41732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60020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8308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ikiskripta.eu/w/Termoregulace" TargetMode="External"/><Relationship Id="rId2" Type="http://schemas.openxmlformats.org/officeDocument/2006/relationships/hyperlink" Target="https://www.wikiskripta.eu/w/B%C3%ADlkoviny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06753" y="404664"/>
            <a:ext cx="4317647" cy="3177380"/>
          </a:xfrm>
        </p:spPr>
        <p:txBody>
          <a:bodyPr rtlCol="0">
            <a:normAutofit/>
          </a:bodyPr>
          <a:lstStyle/>
          <a:p>
            <a:pPr algn="ctr" rtl="0"/>
            <a:r>
              <a:rPr lang="cs-CZ" sz="4500" dirty="0"/>
              <a:t>METABOLISMUS a ÚNAVA</a:t>
            </a:r>
          </a:p>
        </p:txBody>
      </p:sp>
    </p:spTree>
    <p:extLst>
      <p:ext uri="{BB962C8B-B14F-4D97-AF65-F5344CB8AC3E}">
        <p14:creationId xmlns:p14="http://schemas.microsoft.com/office/powerpoint/2010/main" val="435141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BB27583E-24E5-498C-9232-388CAD053E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99220"/>
            <a:ext cx="10058400" cy="1325563"/>
          </a:xfrm>
        </p:spPr>
        <p:txBody>
          <a:bodyPr/>
          <a:lstStyle/>
          <a:p>
            <a:r>
              <a:rPr lang="en-US" dirty="0"/>
              <a:t>MĚŘENÍ BAZÁLNÍ ENERGETICKÉ SPOTŘEBY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68F6A47-4373-4A43-88A6-02C0BD8238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1828799"/>
            <a:ext cx="9144000" cy="4572001"/>
          </a:xfrm>
        </p:spPr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en-GB" b="1" i="0" dirty="0" err="1">
                <a:solidFill>
                  <a:srgbClr val="212529"/>
                </a:solidFill>
                <a:effectLst/>
                <a:latin typeface="-apple-system"/>
              </a:rPr>
              <a:t>tělesný</a:t>
            </a:r>
            <a:r>
              <a:rPr lang="en-GB" b="1" i="0" dirty="0">
                <a:solidFill>
                  <a:srgbClr val="212529"/>
                </a:solidFill>
                <a:effectLst/>
                <a:latin typeface="-apple-system"/>
              </a:rPr>
              <a:t> a </a:t>
            </a:r>
            <a:r>
              <a:rPr lang="en-GB" b="1" i="0" dirty="0" err="1">
                <a:solidFill>
                  <a:srgbClr val="212529"/>
                </a:solidFill>
                <a:effectLst/>
                <a:latin typeface="-apple-system"/>
              </a:rPr>
              <a:t>duševní</a:t>
            </a:r>
            <a:r>
              <a:rPr lang="en-GB" b="1" i="0" dirty="0">
                <a:solidFill>
                  <a:srgbClr val="212529"/>
                </a:solidFill>
                <a:effectLst/>
                <a:latin typeface="-apple-system"/>
              </a:rPr>
              <a:t> </a:t>
            </a:r>
            <a:r>
              <a:rPr lang="en-GB" b="1" i="0" dirty="0" err="1">
                <a:solidFill>
                  <a:srgbClr val="212529"/>
                </a:solidFill>
                <a:effectLst/>
                <a:latin typeface="-apple-system"/>
              </a:rPr>
              <a:t>klid</a:t>
            </a:r>
            <a:r>
              <a:rPr lang="en-GB" b="0" i="0" dirty="0">
                <a:solidFill>
                  <a:srgbClr val="212529"/>
                </a:solidFill>
                <a:effectLst/>
                <a:latin typeface="-apple-system"/>
              </a:rPr>
              <a:t>;</a:t>
            </a:r>
          </a:p>
          <a:p>
            <a:r>
              <a:rPr lang="en-GB" b="1" i="0" dirty="0" err="1">
                <a:solidFill>
                  <a:srgbClr val="212529"/>
                </a:solidFill>
                <a:effectLst/>
                <a:latin typeface="-apple-system"/>
              </a:rPr>
              <a:t>stav</a:t>
            </a:r>
            <a:r>
              <a:rPr lang="en-GB" b="1" i="0" dirty="0">
                <a:solidFill>
                  <a:srgbClr val="212529"/>
                </a:solidFill>
                <a:effectLst/>
                <a:latin typeface="-apple-system"/>
              </a:rPr>
              <a:t> </a:t>
            </a:r>
            <a:r>
              <a:rPr lang="en-GB" b="1" i="0" dirty="0" err="1">
                <a:solidFill>
                  <a:srgbClr val="212529"/>
                </a:solidFill>
                <a:effectLst/>
                <a:latin typeface="-apple-system"/>
              </a:rPr>
              <a:t>nalačno</a:t>
            </a:r>
            <a:r>
              <a:rPr lang="en-GB" b="0" i="0" dirty="0">
                <a:solidFill>
                  <a:srgbClr val="212529"/>
                </a:solidFill>
                <a:effectLst/>
                <a:latin typeface="-apple-system"/>
              </a:rPr>
              <a:t> (</a:t>
            </a:r>
            <a:r>
              <a:rPr lang="en-GB" b="0" i="0" dirty="0" err="1">
                <a:solidFill>
                  <a:srgbClr val="212529"/>
                </a:solidFill>
                <a:effectLst/>
                <a:latin typeface="-apple-system"/>
              </a:rPr>
              <a:t>přibližně</a:t>
            </a:r>
            <a:r>
              <a:rPr lang="en-GB" b="0" i="0" dirty="0">
                <a:solidFill>
                  <a:srgbClr val="212529"/>
                </a:solidFill>
                <a:effectLst/>
                <a:latin typeface="-apple-system"/>
              </a:rPr>
              <a:t> 14–16 hod od </a:t>
            </a:r>
            <a:r>
              <a:rPr lang="en-GB" b="0" i="0" dirty="0" err="1">
                <a:solidFill>
                  <a:srgbClr val="212529"/>
                </a:solidFill>
                <a:effectLst/>
                <a:latin typeface="-apple-system"/>
              </a:rPr>
              <a:t>posledního</a:t>
            </a:r>
            <a:r>
              <a:rPr lang="en-GB" b="0" i="0" dirty="0">
                <a:solidFill>
                  <a:srgbClr val="212529"/>
                </a:solidFill>
                <a:effectLst/>
                <a:latin typeface="-apple-system"/>
              </a:rPr>
              <a:t> </a:t>
            </a:r>
            <a:r>
              <a:rPr lang="en-GB" b="0" i="0" dirty="0" err="1">
                <a:solidFill>
                  <a:srgbClr val="212529"/>
                </a:solidFill>
                <a:effectLst/>
                <a:latin typeface="-apple-system"/>
              </a:rPr>
              <a:t>jídla</a:t>
            </a:r>
            <a:r>
              <a:rPr lang="en-GB" b="0" i="0" dirty="0">
                <a:solidFill>
                  <a:srgbClr val="212529"/>
                </a:solidFill>
                <a:effectLst/>
                <a:latin typeface="-apple-system"/>
              </a:rPr>
              <a:t>, </a:t>
            </a:r>
            <a:r>
              <a:rPr lang="en-GB" b="0" i="0" dirty="0" err="1">
                <a:solidFill>
                  <a:srgbClr val="212529"/>
                </a:solidFill>
                <a:effectLst/>
                <a:latin typeface="-apple-system"/>
              </a:rPr>
              <a:t>ve</a:t>
            </a:r>
            <a:r>
              <a:rPr lang="en-GB" b="0" i="0" dirty="0">
                <a:solidFill>
                  <a:srgbClr val="212529"/>
                </a:solidFill>
                <a:effectLst/>
                <a:latin typeface="-apple-system"/>
              </a:rPr>
              <a:t> </a:t>
            </a:r>
            <a:r>
              <a:rPr lang="en-GB" b="0" i="0" dirty="0" err="1">
                <a:solidFill>
                  <a:srgbClr val="212529"/>
                </a:solidFill>
                <a:effectLst/>
                <a:latin typeface="-apple-system"/>
              </a:rPr>
              <a:t>kterém</a:t>
            </a:r>
            <a:r>
              <a:rPr lang="en-GB" b="0" i="0" dirty="0">
                <a:solidFill>
                  <a:srgbClr val="212529"/>
                </a:solidFill>
                <a:effectLst/>
                <a:latin typeface="-apple-system"/>
              </a:rPr>
              <a:t> by </a:t>
            </a:r>
            <a:r>
              <a:rPr lang="en-GB" b="0" i="0" dirty="0" err="1">
                <a:solidFill>
                  <a:srgbClr val="212529"/>
                </a:solidFill>
                <a:effectLst/>
                <a:latin typeface="-apple-system"/>
              </a:rPr>
              <a:t>neměly</a:t>
            </a:r>
            <a:r>
              <a:rPr lang="en-GB" b="0" i="0" dirty="0">
                <a:solidFill>
                  <a:srgbClr val="212529"/>
                </a:solidFill>
                <a:effectLst/>
                <a:latin typeface="-apple-system"/>
              </a:rPr>
              <a:t> </a:t>
            </a:r>
            <a:r>
              <a:rPr lang="en-GB" b="0" i="0" dirty="0" err="1">
                <a:solidFill>
                  <a:srgbClr val="212529"/>
                </a:solidFill>
                <a:effectLst/>
                <a:latin typeface="-apple-system"/>
              </a:rPr>
              <a:t>být</a:t>
            </a:r>
            <a:r>
              <a:rPr lang="en-GB" b="0" i="0" dirty="0">
                <a:solidFill>
                  <a:srgbClr val="212529"/>
                </a:solidFill>
                <a:effectLst/>
                <a:latin typeface="-apple-system"/>
              </a:rPr>
              <a:t> </a:t>
            </a:r>
            <a:r>
              <a:rPr lang="en-GB" b="0" i="0" dirty="0" err="1">
                <a:solidFill>
                  <a:srgbClr val="212529"/>
                </a:solidFill>
                <a:effectLst/>
                <a:latin typeface="-apple-system"/>
              </a:rPr>
              <a:t>obsaženy</a:t>
            </a:r>
            <a:r>
              <a:rPr lang="en-GB" b="0" i="0" dirty="0">
                <a:solidFill>
                  <a:srgbClr val="212529"/>
                </a:solidFill>
                <a:effectLst/>
                <a:latin typeface="-apple-system"/>
              </a:rPr>
              <a:t> </a:t>
            </a:r>
            <a:r>
              <a:rPr lang="en-GB" dirty="0" err="1">
                <a:solidFill>
                  <a:srgbClr val="212529"/>
                </a:solidFill>
                <a:latin typeface="-apple-system"/>
                <a:hlinkClick r:id="rId2" tooltip="Bílkoviny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bílkoviny</a:t>
            </a:r>
            <a:r>
              <a:rPr lang="en-GB" dirty="0">
                <a:solidFill>
                  <a:srgbClr val="212529"/>
                </a:solidFill>
                <a:latin typeface="-apple-system"/>
              </a:rPr>
              <a:t>)</a:t>
            </a:r>
          </a:p>
          <a:p>
            <a:r>
              <a:rPr lang="en-GB" b="1" i="0" dirty="0" err="1">
                <a:solidFill>
                  <a:srgbClr val="212529"/>
                </a:solidFill>
                <a:effectLst/>
                <a:latin typeface="-apple-system"/>
              </a:rPr>
              <a:t>termoneutrální</a:t>
            </a:r>
            <a:r>
              <a:rPr lang="en-GB" b="1" i="0" dirty="0">
                <a:solidFill>
                  <a:srgbClr val="212529"/>
                </a:solidFill>
                <a:effectLst/>
                <a:latin typeface="-apple-system"/>
              </a:rPr>
              <a:t> </a:t>
            </a:r>
            <a:r>
              <a:rPr lang="en-GB" b="1" i="0" dirty="0" err="1">
                <a:solidFill>
                  <a:srgbClr val="212529"/>
                </a:solidFill>
                <a:effectLst/>
                <a:latin typeface="-apple-system"/>
              </a:rPr>
              <a:t>prostředí</a:t>
            </a:r>
            <a:r>
              <a:rPr lang="en-GB" b="0" i="0" dirty="0">
                <a:solidFill>
                  <a:srgbClr val="212529"/>
                </a:solidFill>
                <a:effectLst/>
                <a:latin typeface="-apple-system"/>
              </a:rPr>
              <a:t> (</a:t>
            </a:r>
            <a:r>
              <a:rPr lang="en-GB" dirty="0">
                <a:solidFill>
                  <a:srgbClr val="212529"/>
                </a:solidFill>
                <a:latin typeface="-apple-system"/>
              </a:rPr>
              <a:t>aby </a:t>
            </a:r>
            <a:r>
              <a:rPr lang="en-GB" dirty="0" err="1">
                <a:solidFill>
                  <a:srgbClr val="212529"/>
                </a:solidFill>
                <a:latin typeface="-apple-system"/>
              </a:rPr>
              <a:t>nebyly</a:t>
            </a:r>
            <a:r>
              <a:rPr lang="en-GB" dirty="0">
                <a:solidFill>
                  <a:srgbClr val="212529"/>
                </a:solidFill>
                <a:latin typeface="-apple-system"/>
              </a:rPr>
              <a:t> </a:t>
            </a:r>
            <a:r>
              <a:rPr lang="en-GB" dirty="0" err="1">
                <a:solidFill>
                  <a:srgbClr val="212529"/>
                </a:solidFill>
                <a:latin typeface="-apple-system"/>
              </a:rPr>
              <a:t>namáhány</a:t>
            </a:r>
            <a:r>
              <a:rPr lang="en-GB" dirty="0">
                <a:solidFill>
                  <a:srgbClr val="212529"/>
                </a:solidFill>
                <a:latin typeface="-apple-system"/>
              </a:rPr>
              <a:t> </a:t>
            </a:r>
            <a:r>
              <a:rPr lang="en-GB" dirty="0" err="1">
                <a:solidFill>
                  <a:srgbClr val="212529"/>
                </a:solidFill>
                <a:latin typeface="-apple-system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termoregulační</a:t>
            </a:r>
            <a:r>
              <a:rPr lang="en-GB" dirty="0">
                <a:solidFill>
                  <a:srgbClr val="212529"/>
                </a:solidFill>
                <a:latin typeface="-apple-system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GB" dirty="0" err="1">
                <a:solidFill>
                  <a:srgbClr val="212529"/>
                </a:solidFill>
                <a:latin typeface="-apple-system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mechanismy</a:t>
            </a:r>
            <a:r>
              <a:rPr lang="en-GB" dirty="0">
                <a:solidFill>
                  <a:srgbClr val="212529"/>
                </a:solidFill>
                <a:latin typeface="-apple-system"/>
              </a:rPr>
              <a:t>)</a:t>
            </a:r>
            <a:endParaRPr lang="cs-CZ" dirty="0">
              <a:solidFill>
                <a:srgbClr val="212529"/>
              </a:solidFill>
              <a:latin typeface="-apple-system"/>
            </a:endParaRPr>
          </a:p>
          <a:p>
            <a:endParaRPr lang="cs-CZ" dirty="0">
              <a:solidFill>
                <a:srgbClr val="212529"/>
              </a:solidFill>
              <a:latin typeface="-apple-system"/>
            </a:endParaRPr>
          </a:p>
          <a:p>
            <a:pPr eaLnBrk="1" hangingPunct="1"/>
            <a:r>
              <a:rPr lang="cs-CZ" altLang="cs-CZ" dirty="0"/>
              <a:t>BM = bazální metabolismu</a:t>
            </a:r>
          </a:p>
          <a:p>
            <a:pPr eaLnBrk="1" hangingPunct="1"/>
            <a:r>
              <a:rPr lang="cs-CZ" altLang="cs-CZ" dirty="0"/>
              <a:t>KM = klidový metabolismus (110 - 120% BM)</a:t>
            </a:r>
          </a:p>
          <a:p>
            <a:pPr eaLnBrk="1" hangingPunct="1"/>
            <a:r>
              <a:rPr lang="cs-CZ" altLang="cs-CZ" dirty="0"/>
              <a:t>PM = pracovní metabolismus  (130 a více %BM)</a:t>
            </a:r>
          </a:p>
        </p:txBody>
      </p:sp>
    </p:spTree>
    <p:extLst>
      <p:ext uri="{BB962C8B-B14F-4D97-AF65-F5344CB8AC3E}">
        <p14:creationId xmlns:p14="http://schemas.microsoft.com/office/powerpoint/2010/main" val="646917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385EF9EC-A336-48CD-A2F7-D6F93B0398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99220"/>
            <a:ext cx="10058400" cy="1325563"/>
          </a:xfrm>
        </p:spPr>
        <p:txBody>
          <a:bodyPr/>
          <a:lstStyle/>
          <a:p>
            <a:pPr algn="ctr"/>
            <a:r>
              <a:rPr lang="en-US" dirty="0"/>
              <a:t>VÝDEJ ENERGIE (KJ)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9E49B0F-7F7D-42EF-8005-D8F247ADAE7E}"/>
              </a:ext>
            </a:extLst>
          </p:cNvPr>
          <p:cNvSpPr txBox="1">
            <a:spLocks/>
          </p:cNvSpPr>
          <p:nvPr/>
        </p:nvSpPr>
        <p:spPr>
          <a:xfrm>
            <a:off x="1076154" y="1265934"/>
            <a:ext cx="10708478" cy="28683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altLang="cs-CZ" sz="2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Výdej energie při pohybových aktivitách závisí na: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altLang="cs-CZ" sz="2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intenzitě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altLang="cs-CZ" sz="2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délce trvání</a:t>
            </a:r>
          </a:p>
          <a:p>
            <a:endParaRPr lang="en-US" sz="2000" dirty="0">
              <a:solidFill>
                <a:schemeClr val="tx1"/>
              </a:solidFill>
            </a:endParaRPr>
          </a:p>
        </p:txBody>
      </p:sp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id="{BD4F79F4-566C-4A70-87ED-4450ABAC26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4073862"/>
              </p:ext>
            </p:extLst>
          </p:nvPr>
        </p:nvGraphicFramePr>
        <p:xfrm>
          <a:off x="7482063" y="4661433"/>
          <a:ext cx="4518593" cy="1465899"/>
        </p:xfrm>
        <a:graphic>
          <a:graphicData uri="http://schemas.openxmlformats.org/drawingml/2006/table">
            <a:tbl>
              <a:tblPr/>
              <a:tblGrid>
                <a:gridCol w="3150441">
                  <a:extLst>
                    <a:ext uri="{9D8B030D-6E8A-4147-A177-3AD203B41FA5}">
                      <a16:colId xmlns:a16="http://schemas.microsoft.com/office/drawing/2014/main" val="1565357137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785560714"/>
                    </a:ext>
                  </a:extLst>
                </a:gridCol>
              </a:tblGrid>
              <a:tr h="3667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jízda na kole 17 km/h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1773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56789249"/>
                  </a:ext>
                </a:extLst>
              </a:tr>
              <a:tr h="3667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jízda na kole 21 km/h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2217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9253835"/>
                  </a:ext>
                </a:extLst>
              </a:tr>
              <a:tr h="3667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jízda na kole 25 km/h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2662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12811030"/>
                  </a:ext>
                </a:extLst>
              </a:tr>
              <a:tr h="34002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jízda na kole nad 28 km/h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3658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93741385"/>
                  </a:ext>
                </a:extLst>
              </a:tr>
            </a:tbl>
          </a:graphicData>
        </a:graphic>
      </p:graphicFrame>
      <p:graphicFrame>
        <p:nvGraphicFramePr>
          <p:cNvPr id="6" name="Tabulka 5">
            <a:extLst>
              <a:ext uri="{FF2B5EF4-FFF2-40B4-BE49-F238E27FC236}">
                <a16:creationId xmlns:a16="http://schemas.microsoft.com/office/drawing/2014/main" id="{AB09E1CF-0C70-41FB-B055-9E1CB96FB7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4576193"/>
              </p:ext>
            </p:extLst>
          </p:nvPr>
        </p:nvGraphicFramePr>
        <p:xfrm>
          <a:off x="850726" y="5226464"/>
          <a:ext cx="2981046" cy="365602"/>
        </p:xfrm>
        <a:graphic>
          <a:graphicData uri="http://schemas.openxmlformats.org/drawingml/2006/table">
            <a:tbl>
              <a:tblPr/>
              <a:tblGrid>
                <a:gridCol w="2057938">
                  <a:extLst>
                    <a:ext uri="{9D8B030D-6E8A-4147-A177-3AD203B41FA5}">
                      <a16:colId xmlns:a16="http://schemas.microsoft.com/office/drawing/2014/main" val="734239384"/>
                    </a:ext>
                  </a:extLst>
                </a:gridCol>
                <a:gridCol w="923108">
                  <a:extLst>
                    <a:ext uri="{9D8B030D-6E8A-4147-A177-3AD203B41FA5}">
                      <a16:colId xmlns:a16="http://schemas.microsoft.com/office/drawing/2014/main" val="3627831851"/>
                    </a:ext>
                  </a:extLst>
                </a:gridCol>
              </a:tblGrid>
              <a:tr h="3651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chůze 6 km/h</a:t>
                      </a:r>
                    </a:p>
                  </a:txBody>
                  <a:tcPr marT="45641" marB="45641"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1000</a:t>
                      </a:r>
                    </a:p>
                  </a:txBody>
                  <a:tcPr marT="45641" marB="45641" anchor="ctr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4617278"/>
                  </a:ext>
                </a:extLst>
              </a:tr>
            </a:tbl>
          </a:graphicData>
        </a:graphic>
      </p:graphicFrame>
      <p:graphicFrame>
        <p:nvGraphicFramePr>
          <p:cNvPr id="7" name="Tabulka 6">
            <a:extLst>
              <a:ext uri="{FF2B5EF4-FFF2-40B4-BE49-F238E27FC236}">
                <a16:creationId xmlns:a16="http://schemas.microsoft.com/office/drawing/2014/main" id="{1FACF84C-09C6-40CE-A270-AAA06CDCA2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361224"/>
              </p:ext>
            </p:extLst>
          </p:nvPr>
        </p:nvGraphicFramePr>
        <p:xfrm>
          <a:off x="4195074" y="4751606"/>
          <a:ext cx="2981046" cy="1098710"/>
        </p:xfrm>
        <a:graphic>
          <a:graphicData uri="http://schemas.openxmlformats.org/drawingml/2006/table">
            <a:tbl>
              <a:tblPr/>
              <a:tblGrid>
                <a:gridCol w="1992404">
                  <a:extLst>
                    <a:ext uri="{9D8B030D-6E8A-4147-A177-3AD203B41FA5}">
                      <a16:colId xmlns:a16="http://schemas.microsoft.com/office/drawing/2014/main" val="3455066790"/>
                    </a:ext>
                  </a:extLst>
                </a:gridCol>
                <a:gridCol w="988642">
                  <a:extLst>
                    <a:ext uri="{9D8B030D-6E8A-4147-A177-3AD203B41FA5}">
                      <a16:colId xmlns:a16="http://schemas.microsoft.com/office/drawing/2014/main" val="3054463246"/>
                    </a:ext>
                  </a:extLst>
                </a:gridCol>
              </a:tblGrid>
              <a:tr h="36554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běh 7 km/h</a:t>
                      </a:r>
                    </a:p>
                  </a:txBody>
                  <a:tcPr marT="45694" marB="45694"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1995</a:t>
                      </a:r>
                    </a:p>
                  </a:txBody>
                  <a:tcPr marT="45694" marB="45694" anchor="ctr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79926447"/>
                  </a:ext>
                </a:extLst>
              </a:tr>
              <a:tr h="36650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běh 10 km/h</a:t>
                      </a:r>
                    </a:p>
                  </a:txBody>
                  <a:tcPr marT="45694" marB="45694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2520</a:t>
                      </a:r>
                    </a:p>
                  </a:txBody>
                  <a:tcPr marT="45694" marB="45694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6225874"/>
                  </a:ext>
                </a:extLst>
              </a:tr>
              <a:tr h="36650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běh 14 km/h</a:t>
                      </a:r>
                    </a:p>
                  </a:txBody>
                  <a:tcPr marT="45694" marB="45694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3658</a:t>
                      </a:r>
                    </a:p>
                  </a:txBody>
                  <a:tcPr marT="45694" marB="45694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09462826"/>
                  </a:ext>
                </a:extLst>
              </a:tr>
            </a:tbl>
          </a:graphicData>
        </a:graphic>
      </p:graphicFrame>
      <p:graphicFrame>
        <p:nvGraphicFramePr>
          <p:cNvPr id="10" name="Tabulka 9">
            <a:extLst>
              <a:ext uri="{FF2B5EF4-FFF2-40B4-BE49-F238E27FC236}">
                <a16:creationId xmlns:a16="http://schemas.microsoft.com/office/drawing/2014/main" id="{8E90F5BA-21BA-42C5-94DD-CFB3915A5B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3016731"/>
              </p:ext>
            </p:extLst>
          </p:nvPr>
        </p:nvGraphicFramePr>
        <p:xfrm>
          <a:off x="850726" y="4881437"/>
          <a:ext cx="2981046" cy="731520"/>
        </p:xfrm>
        <a:graphic>
          <a:graphicData uri="http://schemas.openxmlformats.org/drawingml/2006/table">
            <a:tbl>
              <a:tblPr/>
              <a:tblGrid>
                <a:gridCol w="2058942">
                  <a:extLst>
                    <a:ext uri="{9D8B030D-6E8A-4147-A177-3AD203B41FA5}">
                      <a16:colId xmlns:a16="http://schemas.microsoft.com/office/drawing/2014/main" val="3641489253"/>
                    </a:ext>
                  </a:extLst>
                </a:gridCol>
                <a:gridCol w="922104">
                  <a:extLst>
                    <a:ext uri="{9D8B030D-6E8A-4147-A177-3AD203B41FA5}">
                      <a16:colId xmlns:a16="http://schemas.microsoft.com/office/drawing/2014/main" val="1789812908"/>
                    </a:ext>
                  </a:extLst>
                </a:gridCol>
              </a:tblGrid>
              <a:tr h="26077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spánek h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300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51560929"/>
                  </a:ext>
                </a:extLst>
              </a:tr>
              <a:tr h="2607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50034784"/>
                  </a:ext>
                </a:extLst>
              </a:tr>
            </a:tbl>
          </a:graphicData>
        </a:graphic>
      </p:graphicFrame>
      <p:sp>
        <p:nvSpPr>
          <p:cNvPr id="14" name="TextovéPole 13">
            <a:extLst>
              <a:ext uri="{FF2B5EF4-FFF2-40B4-BE49-F238E27FC236}">
                <a16:creationId xmlns:a16="http://schemas.microsoft.com/office/drawing/2014/main" id="{FC704EDE-E2D2-4A26-B791-2ECFC8F11AE5}"/>
              </a:ext>
            </a:extLst>
          </p:cNvPr>
          <p:cNvSpPr txBox="1"/>
          <p:nvPr/>
        </p:nvSpPr>
        <p:spPr>
          <a:xfrm>
            <a:off x="4457057" y="2857766"/>
            <a:ext cx="18722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/>
            <a:r>
              <a:rPr lang="cs-CZ" altLang="cs-CZ" sz="1800" b="1" dirty="0"/>
              <a:t>1kJ = 0,24 kcal</a:t>
            </a:r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B462A8FC-DB5F-441F-A75B-82AB2587AA84}"/>
              </a:ext>
            </a:extLst>
          </p:cNvPr>
          <p:cNvSpPr txBox="1"/>
          <p:nvPr/>
        </p:nvSpPr>
        <p:spPr>
          <a:xfrm>
            <a:off x="6960096" y="2858442"/>
            <a:ext cx="189700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/>
            <a:r>
              <a:rPr lang="cs-CZ" altLang="cs-CZ" sz="1800" b="1" dirty="0"/>
              <a:t>1kcal = 4,19 </a:t>
            </a:r>
            <a:r>
              <a:rPr lang="cs-CZ" altLang="cs-CZ" sz="1800" b="1" dirty="0" err="1"/>
              <a:t>kJ</a:t>
            </a:r>
            <a:endParaRPr lang="cs-CZ" altLang="cs-CZ" sz="1800" b="1" dirty="0"/>
          </a:p>
        </p:txBody>
      </p:sp>
    </p:spTree>
    <p:extLst>
      <p:ext uri="{BB962C8B-B14F-4D97-AF65-F5344CB8AC3E}">
        <p14:creationId xmlns:p14="http://schemas.microsoft.com/office/powerpoint/2010/main" val="1326451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9094002-ABCF-1AAF-9FC8-9B2904ADB5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METODY MĚŘENÍ ENERGETICKÉHO VÝDEJE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9CF5F27-08C5-535B-DB13-FA56CA7E50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Kalorimetrie </a:t>
            </a:r>
          </a:p>
          <a:p>
            <a:pPr lvl="1"/>
            <a:r>
              <a:rPr lang="cs-CZ" dirty="0"/>
              <a:t>Přímá</a:t>
            </a:r>
          </a:p>
          <a:p>
            <a:pPr lvl="1"/>
            <a:r>
              <a:rPr lang="cs-CZ" dirty="0"/>
              <a:t>Nepřímá</a:t>
            </a:r>
          </a:p>
          <a:p>
            <a:r>
              <a:rPr lang="cs-CZ" dirty="0" err="1"/>
              <a:t>Doubly</a:t>
            </a:r>
            <a:r>
              <a:rPr lang="cs-CZ" dirty="0"/>
              <a:t> </a:t>
            </a:r>
            <a:r>
              <a:rPr lang="cs-CZ" dirty="0" err="1"/>
              <a:t>labeled</a:t>
            </a:r>
            <a:r>
              <a:rPr lang="cs-CZ" dirty="0"/>
              <a:t> </a:t>
            </a:r>
            <a:r>
              <a:rPr lang="cs-CZ" dirty="0" err="1"/>
              <a:t>water</a:t>
            </a:r>
            <a:r>
              <a:rPr lang="cs-CZ" dirty="0"/>
              <a:t> (dvojitě značená voda)</a:t>
            </a:r>
          </a:p>
          <a:p>
            <a:r>
              <a:rPr lang="cs-CZ" dirty="0"/>
              <a:t>Akcelerometry</a:t>
            </a:r>
          </a:p>
          <a:p>
            <a:r>
              <a:rPr lang="cs-CZ" dirty="0"/>
              <a:t>Monitoring srdečního tepu</a:t>
            </a:r>
          </a:p>
          <a:p>
            <a:r>
              <a:rPr lang="cs-CZ" dirty="0"/>
              <a:t>Krokoměry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34859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Zástupný obsah 3">
            <a:extLst>
              <a:ext uri="{FF2B5EF4-FFF2-40B4-BE49-F238E27FC236}">
                <a16:creationId xmlns:a16="http://schemas.microsoft.com/office/drawing/2014/main" id="{806D31B6-5FBE-92CD-DCD8-1026E087FC4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698" t="11131" r="15744" b="15327"/>
          <a:stretch/>
        </p:blipFill>
        <p:spPr>
          <a:xfrm>
            <a:off x="659151" y="-14246"/>
            <a:ext cx="1087369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371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8D864CA7-74F3-B309-0805-91CF904337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288" t="12182" r="15153" b="7980"/>
          <a:stretch/>
        </p:blipFill>
        <p:spPr>
          <a:xfrm>
            <a:off x="1155148" y="0"/>
            <a:ext cx="10053420" cy="6883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737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89206F0-6426-4C30-B7B5-0B2E028DB2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KALORIMETRIE</a:t>
            </a:r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EB1C226B-89F5-44CD-91C3-E5172C48962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94573717"/>
              </p:ext>
            </p:extLst>
          </p:nvPr>
        </p:nvGraphicFramePr>
        <p:xfrm>
          <a:off x="911424" y="1628800"/>
          <a:ext cx="10513168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98485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E118CF91-9634-44D6-973E-404BDBA7D9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5480" y="260648"/>
            <a:ext cx="9144000" cy="6129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3931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skenovat0002">
            <a:extLst>
              <a:ext uri="{FF2B5EF4-FFF2-40B4-BE49-F238E27FC236}">
                <a16:creationId xmlns:a16="http://schemas.microsoft.com/office/drawing/2014/main" id="{27D3530E-6187-4CEB-9CA3-A5FC94A6F5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450"/>
          <a:stretch/>
        </p:blipFill>
        <p:spPr bwMode="auto">
          <a:xfrm>
            <a:off x="1182583" y="1739016"/>
            <a:ext cx="4937647" cy="46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4" descr="skenovat0002">
            <a:extLst>
              <a:ext uri="{FF2B5EF4-FFF2-40B4-BE49-F238E27FC236}">
                <a16:creationId xmlns:a16="http://schemas.microsoft.com/office/drawing/2014/main" id="{8E06EC30-9084-4EA1-BEF8-2492415EC0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829" b="10771"/>
          <a:stretch/>
        </p:blipFill>
        <p:spPr bwMode="auto">
          <a:xfrm>
            <a:off x="6617677" y="1300552"/>
            <a:ext cx="4717035" cy="5557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 descr="skenovat0002">
            <a:extLst>
              <a:ext uri="{FF2B5EF4-FFF2-40B4-BE49-F238E27FC236}">
                <a16:creationId xmlns:a16="http://schemas.microsoft.com/office/drawing/2014/main" id="{EDEF3549-18F7-4B4B-89C2-5E885CE40C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471"/>
          <a:stretch/>
        </p:blipFill>
        <p:spPr bwMode="auto">
          <a:xfrm>
            <a:off x="191344" y="188640"/>
            <a:ext cx="4825772" cy="1300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6726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BADBD83E-1A04-4954-94F9-241D97110F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99220"/>
            <a:ext cx="100584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cs-CZ" altLang="cs-CZ" sz="3600" dirty="0"/>
              <a:t>RESPIRAČNÍ KVOCIENT = POMĚR MEZI VYDÝCHANÝM OXIDEM UHLIČITÝM A SPOTŘEBOVANÝM KYSLÍKEM</a:t>
            </a:r>
            <a:endParaRPr lang="en-US" dirty="0"/>
          </a:p>
        </p:txBody>
      </p:sp>
      <p:pic>
        <p:nvPicPr>
          <p:cNvPr id="3" name="Picture 2" descr="vydej pr zatezi">
            <a:extLst>
              <a:ext uri="{FF2B5EF4-FFF2-40B4-BE49-F238E27FC236}">
                <a16:creationId xmlns:a16="http://schemas.microsoft.com/office/drawing/2014/main" id="{D30F9E18-2E24-4D87-A2A5-45B0EE0E7C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1554163"/>
            <a:ext cx="9144000" cy="5268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5" name="Group 9">
            <a:extLst>
              <a:ext uri="{FF2B5EF4-FFF2-40B4-BE49-F238E27FC236}">
                <a16:creationId xmlns:a16="http://schemas.microsoft.com/office/drawing/2014/main" id="{DFCBACA0-7E6A-418A-8B73-06B1D8C63FE6}"/>
              </a:ext>
            </a:extLst>
          </p:cNvPr>
          <p:cNvGrpSpPr>
            <a:grpSpLocks/>
          </p:cNvGrpSpPr>
          <p:nvPr/>
        </p:nvGrpSpPr>
        <p:grpSpPr bwMode="auto">
          <a:xfrm>
            <a:off x="3176589" y="2235200"/>
            <a:ext cx="1470025" cy="882650"/>
            <a:chOff x="1041" y="1408"/>
            <a:chExt cx="926" cy="556"/>
          </a:xfrm>
        </p:grpSpPr>
        <p:sp>
          <p:nvSpPr>
            <p:cNvPr id="7" name="Text Box 10">
              <a:extLst>
                <a:ext uri="{FF2B5EF4-FFF2-40B4-BE49-F238E27FC236}">
                  <a16:creationId xmlns:a16="http://schemas.microsoft.com/office/drawing/2014/main" id="{C94950DE-8EDC-45A6-8DA6-F17838C1A27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41" y="1551"/>
              <a:ext cx="4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cs-CZ" altLang="cs-CZ" b="1" dirty="0">
                  <a:solidFill>
                    <a:srgbClr val="0000FF"/>
                  </a:solidFill>
                </a:rPr>
                <a:t>RQ  =</a:t>
              </a:r>
            </a:p>
          </p:txBody>
        </p:sp>
        <p:sp>
          <p:nvSpPr>
            <p:cNvPr id="8" name="Text Box 11">
              <a:extLst>
                <a:ext uri="{FF2B5EF4-FFF2-40B4-BE49-F238E27FC236}">
                  <a16:creationId xmlns:a16="http://schemas.microsoft.com/office/drawing/2014/main" id="{80DC5773-3E34-4EFE-A0DE-3B210959D24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82" y="1408"/>
              <a:ext cx="38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cs-CZ" altLang="cs-CZ" b="1">
                  <a:solidFill>
                    <a:srgbClr val="0000FF"/>
                  </a:solidFill>
                </a:rPr>
                <a:t>CO</a:t>
              </a:r>
              <a:r>
                <a:rPr lang="cs-CZ" altLang="cs-CZ" b="1" baseline="-25000">
                  <a:solidFill>
                    <a:srgbClr val="0000FF"/>
                  </a:solidFill>
                </a:rPr>
                <a:t>2</a:t>
              </a:r>
            </a:p>
          </p:txBody>
        </p:sp>
        <p:sp>
          <p:nvSpPr>
            <p:cNvPr id="9" name="Text Box 12">
              <a:extLst>
                <a:ext uri="{FF2B5EF4-FFF2-40B4-BE49-F238E27FC236}">
                  <a16:creationId xmlns:a16="http://schemas.microsoft.com/office/drawing/2014/main" id="{85607005-084C-42BE-9654-74C07A2D5D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01" y="1733"/>
              <a:ext cx="28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cs-CZ" altLang="cs-CZ" b="1">
                  <a:solidFill>
                    <a:srgbClr val="0000FF"/>
                  </a:solidFill>
                </a:rPr>
                <a:t>O</a:t>
              </a:r>
              <a:r>
                <a:rPr lang="cs-CZ" altLang="cs-CZ" b="1" baseline="-25000">
                  <a:solidFill>
                    <a:srgbClr val="0000FF"/>
                  </a:solidFill>
                </a:rPr>
                <a:t>2</a:t>
              </a:r>
            </a:p>
          </p:txBody>
        </p:sp>
        <p:sp>
          <p:nvSpPr>
            <p:cNvPr id="10" name="Line 13">
              <a:extLst>
                <a:ext uri="{FF2B5EF4-FFF2-40B4-BE49-F238E27FC236}">
                  <a16:creationId xmlns:a16="http://schemas.microsoft.com/office/drawing/2014/main" id="{7CCAE8FA-88FB-48A3-A687-376CBA780FB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57" y="1683"/>
              <a:ext cx="396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16" name="Text Box 5">
            <a:extLst>
              <a:ext uri="{FF2B5EF4-FFF2-40B4-BE49-F238E27FC236}">
                <a16:creationId xmlns:a16="http://schemas.microsoft.com/office/drawing/2014/main" id="{8B0C87AC-CCA2-4A7D-AD60-0534B86F5F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3563" y="3675063"/>
            <a:ext cx="1651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b="1" dirty="0">
                <a:solidFill>
                  <a:srgbClr val="0000FF"/>
                </a:solidFill>
              </a:rPr>
              <a:t>RQ tuku = 0,7</a:t>
            </a:r>
          </a:p>
        </p:txBody>
      </p:sp>
      <p:sp>
        <p:nvSpPr>
          <p:cNvPr id="17" name="Text Box 7">
            <a:extLst>
              <a:ext uri="{FF2B5EF4-FFF2-40B4-BE49-F238E27FC236}">
                <a16:creationId xmlns:a16="http://schemas.microsoft.com/office/drawing/2014/main" id="{52BCEDDC-B132-4F5A-9587-B610C5E202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3725" y="4005263"/>
            <a:ext cx="1600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b="1" dirty="0"/>
              <a:t>1 g = 9,3 kcal</a:t>
            </a:r>
          </a:p>
        </p:txBody>
      </p:sp>
      <p:sp>
        <p:nvSpPr>
          <p:cNvPr id="18" name="Text Box 6">
            <a:extLst>
              <a:ext uri="{FF2B5EF4-FFF2-40B4-BE49-F238E27FC236}">
                <a16:creationId xmlns:a16="http://schemas.microsoft.com/office/drawing/2014/main" id="{AE62AA1C-3E12-4E35-8B49-DF69871667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62750" y="1933576"/>
            <a:ext cx="2057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b="1" dirty="0">
                <a:solidFill>
                  <a:srgbClr val="0000FF"/>
                </a:solidFill>
              </a:rPr>
              <a:t>RQ sacharidů = 1</a:t>
            </a:r>
          </a:p>
        </p:txBody>
      </p:sp>
      <p:sp>
        <p:nvSpPr>
          <p:cNvPr id="19" name="Text Box 8">
            <a:extLst>
              <a:ext uri="{FF2B5EF4-FFF2-40B4-BE49-F238E27FC236}">
                <a16:creationId xmlns:a16="http://schemas.microsoft.com/office/drawing/2014/main" id="{5DB60088-56B3-4299-B908-79616EB9D8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64338" y="2292351"/>
            <a:ext cx="1600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b="1" dirty="0"/>
              <a:t>1 g = 4,1 kcal</a:t>
            </a: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4A255552-F3BF-4368-AA68-7F08A54563B1}"/>
              </a:ext>
            </a:extLst>
          </p:cNvPr>
          <p:cNvSpPr txBox="1"/>
          <p:nvPr/>
        </p:nvSpPr>
        <p:spPr>
          <a:xfrm>
            <a:off x="1524000" y="6448465"/>
            <a:ext cx="60983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/>
            <a:r>
              <a:rPr lang="cs-CZ" altLang="cs-CZ" sz="1800" dirty="0">
                <a:solidFill>
                  <a:srgbClr val="FF0000"/>
                </a:solidFill>
              </a:rPr>
              <a:t>Zdroje energetického krytí při zvyšující se intenzitě</a:t>
            </a:r>
            <a:r>
              <a:rPr lang="cs-CZ" altLang="cs-CZ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20973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oup 55">
            <a:extLst>
              <a:ext uri="{FF2B5EF4-FFF2-40B4-BE49-F238E27FC236}">
                <a16:creationId xmlns:a16="http://schemas.microsoft.com/office/drawing/2014/main" id="{D4B282A5-1AC4-4B12-A045-AFE0ED576C21}"/>
              </a:ext>
            </a:extLst>
          </p:cNvPr>
          <p:cNvGraphicFramePr>
            <a:graphicFrameLocks noGrp="1"/>
          </p:cNvGraphicFramePr>
          <p:nvPr/>
        </p:nvGraphicFramePr>
        <p:xfrm>
          <a:off x="3048000" y="1397000"/>
          <a:ext cx="6096000" cy="4667670"/>
        </p:xfrm>
        <a:graphic>
          <a:graphicData uri="http://schemas.openxmlformats.org/drawingml/2006/table">
            <a:tbl>
              <a:tblPr/>
              <a:tblGrid>
                <a:gridCol w="2032000">
                  <a:extLst>
                    <a:ext uri="{9D8B030D-6E8A-4147-A177-3AD203B41FA5}">
                      <a16:colId xmlns:a16="http://schemas.microsoft.com/office/drawing/2014/main" val="900352007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313140527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963307234"/>
                    </a:ext>
                  </a:extLst>
                </a:gridCol>
              </a:tblGrid>
              <a:tr h="520263"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RQ (RER)</a:t>
                      </a:r>
                    </a:p>
                  </a:txBody>
                  <a:tcPr marL="90000" marR="90000" marT="46795" marB="4679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% kcal</a:t>
                      </a:r>
                    </a:p>
                  </a:txBody>
                  <a:tcPr marL="90000" marR="90000" marT="46795" marB="4679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4012160"/>
                  </a:ext>
                </a:extLst>
              </a:tr>
              <a:tr h="520263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sacharidy</a:t>
                      </a:r>
                    </a:p>
                  </a:txBody>
                  <a:tcPr marL="90000" marR="90000" marT="46795" marB="4679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lipidy</a:t>
                      </a:r>
                    </a:p>
                  </a:txBody>
                  <a:tcPr marL="90000" marR="90000" marT="46795" marB="4679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48862004"/>
                  </a:ext>
                </a:extLst>
              </a:tr>
              <a:tr h="51810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0,71</a:t>
                      </a: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0,0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100,0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7141016"/>
                  </a:ext>
                </a:extLst>
              </a:tr>
              <a:tr h="51810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0,75</a:t>
                      </a: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FD5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15,6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FD5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84,4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FD5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2503238"/>
                  </a:ext>
                </a:extLst>
              </a:tr>
              <a:tr h="51810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0,80</a:t>
                      </a: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FD5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33,4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FD5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66,6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FD5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0507176"/>
                  </a:ext>
                </a:extLst>
              </a:tr>
              <a:tr h="51810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0,85</a:t>
                      </a: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50,7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49,3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51763259"/>
                  </a:ext>
                </a:extLst>
              </a:tr>
              <a:tr h="51810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0,90</a:t>
                      </a: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67,5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32,5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95086881"/>
                  </a:ext>
                </a:extLst>
              </a:tr>
              <a:tr h="51810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0,95</a:t>
                      </a: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84,0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16,0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29342313"/>
                  </a:ext>
                </a:extLst>
              </a:tr>
              <a:tr h="51810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1,00</a:t>
                      </a: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100,0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0,0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437646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27834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59C0EF6-7094-4DAB-82B0-609C8F4FB6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OPAKOVÁNÍ ENERGETICKÉ SYSTÉMY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CA681004-3C15-41EF-80BA-925F5FE419A1}"/>
              </a:ext>
            </a:extLst>
          </p:cNvPr>
          <p:cNvSpPr txBox="1"/>
          <p:nvPr/>
        </p:nvSpPr>
        <p:spPr>
          <a:xfrm>
            <a:off x="1785028" y="3244337"/>
            <a:ext cx="1008112" cy="369325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dirty="0">
                <a:solidFill>
                  <a:schemeClr val="bg1"/>
                </a:solidFill>
              </a:rPr>
              <a:t>ATP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60DE433E-AB5C-497A-99B6-B377426DDF17}"/>
              </a:ext>
            </a:extLst>
          </p:cNvPr>
          <p:cNvSpPr txBox="1"/>
          <p:nvPr/>
        </p:nvSpPr>
        <p:spPr>
          <a:xfrm>
            <a:off x="6115967" y="3244337"/>
            <a:ext cx="1008112" cy="369327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cs-CZ" dirty="0">
              <a:solidFill>
                <a:schemeClr val="bg1"/>
              </a:solidFill>
            </a:endParaRPr>
          </a:p>
        </p:txBody>
      </p:sp>
      <p:cxnSp>
        <p:nvCxnSpPr>
          <p:cNvPr id="18" name="Přímá spojnice se šipkou 17">
            <a:extLst>
              <a:ext uri="{FF2B5EF4-FFF2-40B4-BE49-F238E27FC236}">
                <a16:creationId xmlns:a16="http://schemas.microsoft.com/office/drawing/2014/main" id="{FA3061D9-8CAE-4154-B491-D4351F37BBA1}"/>
              </a:ext>
            </a:extLst>
          </p:cNvPr>
          <p:cNvCxnSpPr/>
          <p:nvPr/>
        </p:nvCxnSpPr>
        <p:spPr>
          <a:xfrm>
            <a:off x="3441212" y="3429003"/>
            <a:ext cx="2304256" cy="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0A959B01-AA19-4E21-82C7-B67A5CCAB3C4}"/>
              </a:ext>
            </a:extLst>
          </p:cNvPr>
          <p:cNvSpPr txBox="1"/>
          <p:nvPr/>
        </p:nvSpPr>
        <p:spPr>
          <a:xfrm>
            <a:off x="8849609" y="3246062"/>
            <a:ext cx="1179240" cy="369332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5B8A139F-7BF6-4F9D-B72A-A75C076A87CA}"/>
              </a:ext>
            </a:extLst>
          </p:cNvPr>
          <p:cNvSpPr txBox="1"/>
          <p:nvPr/>
        </p:nvSpPr>
        <p:spPr>
          <a:xfrm>
            <a:off x="7761692" y="3232166"/>
            <a:ext cx="450304" cy="381496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21" name="Znak plus 20">
            <a:extLst>
              <a:ext uri="{FF2B5EF4-FFF2-40B4-BE49-F238E27FC236}">
                <a16:creationId xmlns:a16="http://schemas.microsoft.com/office/drawing/2014/main" id="{675C804D-5D43-43DC-973C-5A6D879049A8}"/>
              </a:ext>
            </a:extLst>
          </p:cNvPr>
          <p:cNvSpPr/>
          <p:nvPr/>
        </p:nvSpPr>
        <p:spPr>
          <a:xfrm>
            <a:off x="7265792" y="3230944"/>
            <a:ext cx="351884" cy="369326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Znak plus 21">
            <a:extLst>
              <a:ext uri="{FF2B5EF4-FFF2-40B4-BE49-F238E27FC236}">
                <a16:creationId xmlns:a16="http://schemas.microsoft.com/office/drawing/2014/main" id="{57DE9869-1CC9-4680-A49B-8A31DBBEB81B}"/>
              </a:ext>
            </a:extLst>
          </p:cNvPr>
          <p:cNvSpPr/>
          <p:nvPr/>
        </p:nvSpPr>
        <p:spPr>
          <a:xfrm>
            <a:off x="8354860" y="3231453"/>
            <a:ext cx="351884" cy="369326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Šipka: zahnutá doleva 23">
            <a:extLst>
              <a:ext uri="{FF2B5EF4-FFF2-40B4-BE49-F238E27FC236}">
                <a16:creationId xmlns:a16="http://schemas.microsoft.com/office/drawing/2014/main" id="{4478198B-53EF-4CEA-8F78-23A2B633F8F1}"/>
              </a:ext>
            </a:extLst>
          </p:cNvPr>
          <p:cNvSpPr/>
          <p:nvPr/>
        </p:nvSpPr>
        <p:spPr>
          <a:xfrm>
            <a:off x="10432274" y="3415607"/>
            <a:ext cx="450304" cy="1687549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25" name="Šipka: zahnutá doleva 24">
            <a:extLst>
              <a:ext uri="{FF2B5EF4-FFF2-40B4-BE49-F238E27FC236}">
                <a16:creationId xmlns:a16="http://schemas.microsoft.com/office/drawing/2014/main" id="{F8A42174-EEB7-46AE-B7B8-6990D88624CE}"/>
              </a:ext>
            </a:extLst>
          </p:cNvPr>
          <p:cNvSpPr/>
          <p:nvPr/>
        </p:nvSpPr>
        <p:spPr>
          <a:xfrm rot="10800000">
            <a:off x="1037564" y="3430728"/>
            <a:ext cx="450304" cy="1687549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26" name="TextovéPole 25">
            <a:extLst>
              <a:ext uri="{FF2B5EF4-FFF2-40B4-BE49-F238E27FC236}">
                <a16:creationId xmlns:a16="http://schemas.microsoft.com/office/drawing/2014/main" id="{294951E2-EBFB-488A-ABF0-FFD3D45C6D6F}"/>
              </a:ext>
            </a:extLst>
          </p:cNvPr>
          <p:cNvSpPr txBox="1"/>
          <p:nvPr/>
        </p:nvSpPr>
        <p:spPr>
          <a:xfrm>
            <a:off x="1785028" y="4918492"/>
            <a:ext cx="1008112" cy="369327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27" name="Znak plus 26">
            <a:extLst>
              <a:ext uri="{FF2B5EF4-FFF2-40B4-BE49-F238E27FC236}">
                <a16:creationId xmlns:a16="http://schemas.microsoft.com/office/drawing/2014/main" id="{FC29D7B3-A691-429A-8F84-79A4B9DAF900}"/>
              </a:ext>
            </a:extLst>
          </p:cNvPr>
          <p:cNvSpPr/>
          <p:nvPr/>
        </p:nvSpPr>
        <p:spPr>
          <a:xfrm>
            <a:off x="2914357" y="4918492"/>
            <a:ext cx="351884" cy="369326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8" name="TextovéPole 27">
            <a:extLst>
              <a:ext uri="{FF2B5EF4-FFF2-40B4-BE49-F238E27FC236}">
                <a16:creationId xmlns:a16="http://schemas.microsoft.com/office/drawing/2014/main" id="{543F851A-85D8-42C3-BFBB-4F05464C3F21}"/>
              </a:ext>
            </a:extLst>
          </p:cNvPr>
          <p:cNvSpPr txBox="1"/>
          <p:nvPr/>
        </p:nvSpPr>
        <p:spPr>
          <a:xfrm>
            <a:off x="3387458" y="4912407"/>
            <a:ext cx="557810" cy="369332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29" name="TextovéPole 28">
            <a:extLst>
              <a:ext uri="{FF2B5EF4-FFF2-40B4-BE49-F238E27FC236}">
                <a16:creationId xmlns:a16="http://schemas.microsoft.com/office/drawing/2014/main" id="{62C20747-46D8-411F-B9B0-45CF1D7700E8}"/>
              </a:ext>
            </a:extLst>
          </p:cNvPr>
          <p:cNvSpPr txBox="1"/>
          <p:nvPr/>
        </p:nvSpPr>
        <p:spPr>
          <a:xfrm>
            <a:off x="4089284" y="2888333"/>
            <a:ext cx="1008112" cy="369325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cs-CZ" dirty="0">
              <a:solidFill>
                <a:schemeClr val="bg1"/>
              </a:solidFill>
            </a:endParaRPr>
          </a:p>
        </p:txBody>
      </p:sp>
      <p:cxnSp>
        <p:nvCxnSpPr>
          <p:cNvPr id="30" name="Přímá spojnice se šipkou 29">
            <a:extLst>
              <a:ext uri="{FF2B5EF4-FFF2-40B4-BE49-F238E27FC236}">
                <a16:creationId xmlns:a16="http://schemas.microsoft.com/office/drawing/2014/main" id="{1ED0DE5F-84DF-45A6-AB23-28DC182F7339}"/>
              </a:ext>
            </a:extLst>
          </p:cNvPr>
          <p:cNvCxnSpPr>
            <a:cxnSpLocks/>
          </p:cNvCxnSpPr>
          <p:nvPr/>
        </p:nvCxnSpPr>
        <p:spPr>
          <a:xfrm flipV="1">
            <a:off x="4315767" y="5103156"/>
            <a:ext cx="2950025" cy="15121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ovéPole 30">
            <a:extLst>
              <a:ext uri="{FF2B5EF4-FFF2-40B4-BE49-F238E27FC236}">
                <a16:creationId xmlns:a16="http://schemas.microsoft.com/office/drawing/2014/main" id="{92A1C098-0E36-40A7-A888-46BEA03BD05E}"/>
              </a:ext>
            </a:extLst>
          </p:cNvPr>
          <p:cNvSpPr txBox="1"/>
          <p:nvPr/>
        </p:nvSpPr>
        <p:spPr>
          <a:xfrm>
            <a:off x="9234868" y="4888726"/>
            <a:ext cx="557810" cy="369332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32" name="TextovéPole 31">
            <a:extLst>
              <a:ext uri="{FF2B5EF4-FFF2-40B4-BE49-F238E27FC236}">
                <a16:creationId xmlns:a16="http://schemas.microsoft.com/office/drawing/2014/main" id="{97315C1E-700D-4E20-8613-4D22CBF2F672}"/>
              </a:ext>
            </a:extLst>
          </p:cNvPr>
          <p:cNvSpPr txBox="1"/>
          <p:nvPr/>
        </p:nvSpPr>
        <p:spPr>
          <a:xfrm>
            <a:off x="7632619" y="4903346"/>
            <a:ext cx="1008112" cy="369327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33" name="Znak plus 32">
            <a:extLst>
              <a:ext uri="{FF2B5EF4-FFF2-40B4-BE49-F238E27FC236}">
                <a16:creationId xmlns:a16="http://schemas.microsoft.com/office/drawing/2014/main" id="{6D5BDCFC-A98E-413A-ACF8-1AD581765094}"/>
              </a:ext>
            </a:extLst>
          </p:cNvPr>
          <p:cNvSpPr/>
          <p:nvPr/>
        </p:nvSpPr>
        <p:spPr>
          <a:xfrm>
            <a:off x="8740120" y="4888726"/>
            <a:ext cx="351884" cy="369326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4" name="TextovéPole 33">
            <a:extLst>
              <a:ext uri="{FF2B5EF4-FFF2-40B4-BE49-F238E27FC236}">
                <a16:creationId xmlns:a16="http://schemas.microsoft.com/office/drawing/2014/main" id="{EE84D8C4-FBBD-4E02-B1B6-1A07E21176E5}"/>
              </a:ext>
            </a:extLst>
          </p:cNvPr>
          <p:cNvSpPr txBox="1"/>
          <p:nvPr/>
        </p:nvSpPr>
        <p:spPr>
          <a:xfrm>
            <a:off x="4968152" y="4541795"/>
            <a:ext cx="1641582" cy="369332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dirty="0" err="1">
                <a:solidFill>
                  <a:schemeClr val="bg1"/>
                </a:solidFill>
              </a:rPr>
              <a:t>Kreatinkináza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36" name="TextovéPole 35">
            <a:extLst>
              <a:ext uri="{FF2B5EF4-FFF2-40B4-BE49-F238E27FC236}">
                <a16:creationId xmlns:a16="http://schemas.microsoft.com/office/drawing/2014/main" id="{0F6FBB79-B810-41C0-8893-684A5D5C44BF}"/>
              </a:ext>
            </a:extLst>
          </p:cNvPr>
          <p:cNvSpPr txBox="1"/>
          <p:nvPr/>
        </p:nvSpPr>
        <p:spPr>
          <a:xfrm>
            <a:off x="1037563" y="2132856"/>
            <a:ext cx="10424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SYSTÉM:</a:t>
            </a:r>
          </a:p>
        </p:txBody>
      </p:sp>
    </p:spTree>
    <p:extLst>
      <p:ext uri="{BB962C8B-B14F-4D97-AF65-F5344CB8AC3E}">
        <p14:creationId xmlns:p14="http://schemas.microsoft.com/office/powerpoint/2010/main" val="487766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770ABEF-1D06-40BE-92D3-B938F67772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99220"/>
            <a:ext cx="10058400" cy="1325563"/>
          </a:xfrm>
        </p:spPr>
        <p:txBody>
          <a:bodyPr anchor="ctr">
            <a:normAutofit/>
          </a:bodyPr>
          <a:lstStyle/>
          <a:p>
            <a:r>
              <a:rPr lang="cs-CZ" dirty="0"/>
              <a:t>Krokoměry a pedometry</a:t>
            </a:r>
            <a:endParaRPr lang="cs-CZ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5748192F-3FBD-4FBF-9576-2ABA4E2ADE1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14"/>
          <a:stretch/>
        </p:blipFill>
        <p:spPr bwMode="auto">
          <a:xfrm>
            <a:off x="1066800" y="1825624"/>
            <a:ext cx="4800600" cy="45751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7527D92-6B54-4E88-910D-D1F9A37AEA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24600" y="1825624"/>
            <a:ext cx="5748064" cy="5032376"/>
          </a:xfrm>
        </p:spPr>
        <p:txBody>
          <a:bodyPr>
            <a:normAutofit fontScale="70000" lnSpcReduction="20000"/>
          </a:bodyPr>
          <a:lstStyle/>
          <a:p>
            <a:pPr eaLnBrk="1" hangingPunct="1">
              <a:spcBef>
                <a:spcPct val="0"/>
              </a:spcBef>
            </a:pPr>
            <a:r>
              <a:rPr lang="cs-CZ" altLang="cs-CZ" dirty="0"/>
              <a:t>Počítá ušlé kroky a vzdálenost (km)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dirty="0"/>
          </a:p>
          <a:p>
            <a:pPr eaLnBrk="1" hangingPunct="1">
              <a:spcBef>
                <a:spcPct val="0"/>
              </a:spcBef>
            </a:pPr>
            <a:r>
              <a:rPr lang="cs-CZ" altLang="cs-CZ" dirty="0"/>
              <a:t>Zobrazuje spotřebovanou energii (kcal), množství těl. tuku (v gramech) </a:t>
            </a:r>
          </a:p>
          <a:p>
            <a:r>
              <a:rPr lang="cs-CZ" altLang="cs-CZ" b="1" dirty="0"/>
              <a:t>1kcal = 4,2 </a:t>
            </a:r>
            <a:r>
              <a:rPr lang="cs-CZ" altLang="cs-CZ" b="1" dirty="0" err="1"/>
              <a:t>kJ</a:t>
            </a:r>
            <a:endParaRPr lang="cs-CZ" altLang="cs-CZ" b="1" dirty="0"/>
          </a:p>
          <a:p>
            <a:r>
              <a:rPr lang="cs-CZ" dirty="0"/>
              <a:t>Počet kroků se měří mechanicky podle otřesů, které při chůzi či běhu vznikají</a:t>
            </a:r>
          </a:p>
          <a:p>
            <a:r>
              <a:rPr lang="cs-CZ" dirty="0"/>
              <a:t>Krokoměr nejčastěji umisťuje v oblasti pasu, kyčelních kloubů, kde jsou otřesy asi nejméně tělem utlumeny </a:t>
            </a:r>
          </a:p>
          <a:p>
            <a:r>
              <a:rPr lang="cs-CZ" dirty="0"/>
              <a:t>Ze změřeného počtu kroků se pomocí dalších údajů dá spočítat ušlá či uběhnutá vzdálenost, musíme si jen nastavit správnou průměrnou délku vlastního kroku</a:t>
            </a:r>
          </a:p>
          <a:p>
            <a:r>
              <a:rPr lang="cs-CZ" dirty="0"/>
              <a:t>S měřeným časem známe rychlost, dobu chůze a vložíme-li i hodnotu naší váhy, lze zhruba spočítat i spotřebovanou energii či spálené kalorie </a:t>
            </a:r>
          </a:p>
          <a:p>
            <a:r>
              <a:rPr lang="cs-CZ" dirty="0"/>
              <a:t>Údaje se ukládají do paměti, takže víme třeba, kolik jsme celkově našlapali za několikadenní cestu</a:t>
            </a:r>
            <a:endParaRPr lang="cs-CZ" altLang="cs-CZ" b="1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71644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754449F-DDBD-4E41-BDA1-2780114444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altLang="cs-CZ" dirty="0"/>
              <a:t>MET – metabolický ekvivalent</a:t>
            </a:r>
            <a:endParaRPr lang="cs-CZ" dirty="0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6F31C382-A1C9-40D2-A7EA-782EFCA73A9C}"/>
              </a:ext>
            </a:extLst>
          </p:cNvPr>
          <p:cNvSpPr txBox="1">
            <a:spLocks noChangeArrowheads="1"/>
          </p:cNvSpPr>
          <p:nvPr/>
        </p:nvSpPr>
        <p:spPr>
          <a:xfrm>
            <a:off x="621772" y="1830339"/>
            <a:ext cx="11016331" cy="10366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68680" indent="-182563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5156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344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173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8308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altLang="cs-CZ" sz="2800" dirty="0"/>
              <a:t>vyjadřuje kolikanásobně je výdej energie vyšší jak bazální metabolismus</a:t>
            </a:r>
          </a:p>
        </p:txBody>
      </p:sp>
      <p:graphicFrame>
        <p:nvGraphicFramePr>
          <p:cNvPr id="6" name="Group 106">
            <a:extLst>
              <a:ext uri="{FF2B5EF4-FFF2-40B4-BE49-F238E27FC236}">
                <a16:creationId xmlns:a16="http://schemas.microsoft.com/office/drawing/2014/main" id="{8DF48DCD-EC5B-4834-AFF0-079B32AC3E4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4671947"/>
              </p:ext>
            </p:extLst>
          </p:nvPr>
        </p:nvGraphicFramePr>
        <p:xfrm>
          <a:off x="7608168" y="2643822"/>
          <a:ext cx="4356100" cy="3994270"/>
        </p:xfrm>
        <a:graphic>
          <a:graphicData uri="http://schemas.openxmlformats.org/drawingml/2006/table">
            <a:tbl>
              <a:tblPr/>
              <a:tblGrid>
                <a:gridCol w="2879725">
                  <a:extLst>
                    <a:ext uri="{9D8B030D-6E8A-4147-A177-3AD203B41FA5}">
                      <a16:colId xmlns:a16="http://schemas.microsoft.com/office/drawing/2014/main" val="2912817006"/>
                    </a:ext>
                  </a:extLst>
                </a:gridCol>
                <a:gridCol w="1476375">
                  <a:extLst>
                    <a:ext uri="{9D8B030D-6E8A-4147-A177-3AD203B41FA5}">
                      <a16:colId xmlns:a16="http://schemas.microsoft.com/office/drawing/2014/main" val="2182001344"/>
                    </a:ext>
                  </a:extLst>
                </a:gridCol>
              </a:tblGrid>
              <a:tr h="52855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AKTIVITY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MET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65390762"/>
                  </a:ext>
                </a:extLst>
              </a:tr>
              <a:tr h="52855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Čtení, sledování TV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1,3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54538098"/>
                  </a:ext>
                </a:extLst>
              </a:tr>
              <a:tr h="82282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Umývání nádobí, žehlení, vaření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2,3 – 2,5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63887350"/>
                  </a:ext>
                </a:extLst>
              </a:tr>
              <a:tr h="52855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Chůze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2 - 4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38050294"/>
                  </a:ext>
                </a:extLst>
              </a:tr>
              <a:tr h="52855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Běh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7 - 9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36609845"/>
                  </a:ext>
                </a:extLst>
              </a:tr>
              <a:tr h="52855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Kolo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 – 10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28762170"/>
                  </a:ext>
                </a:extLst>
              </a:tr>
              <a:tr h="52855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Plavání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6 - 10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70044302"/>
                  </a:ext>
                </a:extLst>
              </a:tr>
            </a:tbl>
          </a:graphicData>
        </a:graphic>
      </p:graphicFrame>
      <p:sp>
        <p:nvSpPr>
          <p:cNvPr id="7" name="Rectangle 101">
            <a:extLst>
              <a:ext uri="{FF2B5EF4-FFF2-40B4-BE49-F238E27FC236}">
                <a16:creationId xmlns:a16="http://schemas.microsoft.com/office/drawing/2014/main" id="{8159C4EB-C088-460B-AF70-2EABA42DAD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2821" y="3272532"/>
            <a:ext cx="45720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cs-CZ" altLang="cs-CZ" sz="2400" dirty="0">
                <a:solidFill>
                  <a:schemeClr val="accent2"/>
                </a:solidFill>
              </a:rPr>
              <a:t>1 MET = </a:t>
            </a:r>
            <a:r>
              <a:rPr lang="cs-CZ" altLang="cs-CZ" sz="2400" dirty="0"/>
              <a:t>množství kyslíku, které člověk spotřebuje v klidu </a:t>
            </a:r>
          </a:p>
          <a:p>
            <a:pPr algn="ctr" eaLnBrk="1" hangingPunct="1"/>
            <a:r>
              <a:rPr lang="cs-CZ" altLang="cs-CZ" sz="2400" dirty="0"/>
              <a:t>za 1 min/1 kg hmotnosti</a:t>
            </a:r>
          </a:p>
        </p:txBody>
      </p:sp>
      <p:sp>
        <p:nvSpPr>
          <p:cNvPr id="8" name="Rectangle 107">
            <a:extLst>
              <a:ext uri="{FF2B5EF4-FFF2-40B4-BE49-F238E27FC236}">
                <a16:creationId xmlns:a16="http://schemas.microsoft.com/office/drawing/2014/main" id="{EC7BE734-BF45-487C-8754-17088EDB18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2109" y="4640957"/>
            <a:ext cx="3455987" cy="5826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cs-CZ" altLang="cs-CZ" sz="3200" b="1">
                <a:latin typeface="Times New Roman" panose="02020603050405020304" pitchFamily="18" charset="0"/>
              </a:rPr>
              <a:t>asi 3,5 ml/kg/min</a:t>
            </a:r>
          </a:p>
        </p:txBody>
      </p:sp>
    </p:spTree>
    <p:extLst>
      <p:ext uri="{BB962C8B-B14F-4D97-AF65-F5344CB8AC3E}">
        <p14:creationId xmlns:p14="http://schemas.microsoft.com/office/powerpoint/2010/main" val="110256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62EE76C6-1C48-4B98-BD24-E1F52754C3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99220"/>
            <a:ext cx="10058400" cy="1325563"/>
          </a:xfrm>
        </p:spPr>
        <p:txBody>
          <a:bodyPr/>
          <a:lstStyle/>
          <a:p>
            <a:pPr algn="ctr"/>
            <a:r>
              <a:rPr lang="cs-CZ" altLang="cs-CZ" dirty="0"/>
              <a:t>VÝPOČET náležitého BAZÁLNÍHO METABOLISMU</a:t>
            </a:r>
            <a:endParaRPr lang="en-US" dirty="0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F553396C-45AF-4FD3-9861-9F765DD2E852}"/>
              </a:ext>
            </a:extLst>
          </p:cNvPr>
          <p:cNvSpPr txBox="1">
            <a:spLocks noChangeArrowheads="1"/>
          </p:cNvSpPr>
          <p:nvPr/>
        </p:nvSpPr>
        <p:spPr>
          <a:xfrm>
            <a:off x="1981200" y="1700808"/>
            <a:ext cx="8229600" cy="478155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68680" indent="-182563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5156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344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173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8308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cs-CZ" altLang="cs-CZ" dirty="0"/>
              <a:t>Kalorimetrie (nepřímá </a:t>
            </a:r>
            <a:r>
              <a:rPr lang="cs-CZ" altLang="cs-CZ" dirty="0" err="1"/>
              <a:t>energometrie</a:t>
            </a:r>
            <a:r>
              <a:rPr lang="cs-CZ" altLang="cs-CZ" dirty="0"/>
              <a:t>)</a:t>
            </a:r>
          </a:p>
          <a:p>
            <a:pPr>
              <a:buFontTx/>
              <a:buNone/>
            </a:pPr>
            <a:endParaRPr lang="cs-CZ" altLang="cs-CZ" dirty="0"/>
          </a:p>
          <a:p>
            <a:r>
              <a:rPr lang="cs-CZ" altLang="cs-CZ" dirty="0"/>
              <a:t>pro praxi se používají tabulkové hodnoty, tzv. náležité hodnoty bazálního metabolismu (</a:t>
            </a:r>
            <a:r>
              <a:rPr lang="cs-CZ" altLang="cs-CZ" dirty="0" err="1"/>
              <a:t>nál</a:t>
            </a:r>
            <a:r>
              <a:rPr lang="cs-CZ" altLang="cs-CZ" dirty="0"/>
              <a:t>. BM)</a:t>
            </a:r>
          </a:p>
          <a:p>
            <a:pPr>
              <a:buFontTx/>
              <a:buNone/>
            </a:pPr>
            <a:endParaRPr lang="cs-CZ" altLang="cs-CZ" dirty="0"/>
          </a:p>
          <a:p>
            <a:r>
              <a:rPr lang="cs-CZ" altLang="cs-CZ" dirty="0"/>
              <a:t>nál.BM udává průměrný energetický výdej za bazálních podmínek s přihlédnutím k věku, výšce, hmotnosti a pohlaví</a:t>
            </a:r>
          </a:p>
        </p:txBody>
      </p:sp>
    </p:spTree>
    <p:extLst>
      <p:ext uri="{BB962C8B-B14F-4D97-AF65-F5344CB8AC3E}">
        <p14:creationId xmlns:p14="http://schemas.microsoft.com/office/powerpoint/2010/main" val="1874673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>
            <a:extLst>
              <a:ext uri="{FF2B5EF4-FFF2-40B4-BE49-F238E27FC236}">
                <a16:creationId xmlns:a16="http://schemas.microsoft.com/office/drawing/2014/main" id="{3D6D225A-E1E7-4CA9-B299-F8B3D53103B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495028"/>
            <a:ext cx="10058400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cs-CZ" altLang="cs-CZ" sz="3200" dirty="0">
                <a:solidFill>
                  <a:schemeClr val="bg1"/>
                </a:solidFill>
                <a:latin typeface="+mj-lt"/>
              </a:rPr>
              <a:t>PRŮMĚRNÝ VÝDEJ ENERGIE ZA DEN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1944A347-9F51-4D4A-AD79-1BE1C2F44B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5077" y="2060848"/>
            <a:ext cx="7821846" cy="4163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474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7BA014A-0390-45F1-B96F-88E9CCDE23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altLang="cs-CZ" sz="3600" dirty="0">
                <a:solidFill>
                  <a:schemeClr val="bg1"/>
                </a:solidFill>
                <a:latin typeface="+mj-lt"/>
              </a:rPr>
              <a:t>PRŮMĚRNÝ VÝDEJ ENERGIE ZA DEN</a:t>
            </a: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50AF8031-98CB-4027-BBD6-D915832E74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5077" y="1916832"/>
            <a:ext cx="7821846" cy="4163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103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>
            <a:extLst>
              <a:ext uri="{FF2B5EF4-FFF2-40B4-BE49-F238E27FC236}">
                <a16:creationId xmlns:a16="http://schemas.microsoft.com/office/drawing/2014/main" id="{D718950F-B2E0-45CC-9841-928D24B2A5A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495028"/>
            <a:ext cx="10058400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cs-CZ" altLang="cs-CZ" sz="3200" dirty="0">
                <a:solidFill>
                  <a:schemeClr val="bg1"/>
                </a:solidFill>
                <a:latin typeface="+mj-lt"/>
              </a:rPr>
              <a:t>DOPORUČENÉ HODNOTY PŘÍJMU ENERGIE</a:t>
            </a:r>
          </a:p>
        </p:txBody>
      </p:sp>
      <p:graphicFrame>
        <p:nvGraphicFramePr>
          <p:cNvPr id="8" name="Group 230">
            <a:extLst>
              <a:ext uri="{FF2B5EF4-FFF2-40B4-BE49-F238E27FC236}">
                <a16:creationId xmlns:a16="http://schemas.microsoft.com/office/drawing/2014/main" id="{3B04E3FC-3BDF-4472-9F0D-D1D8F9C80B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5148504"/>
              </p:ext>
            </p:extLst>
          </p:nvPr>
        </p:nvGraphicFramePr>
        <p:xfrm>
          <a:off x="2801144" y="3894241"/>
          <a:ext cx="6553200" cy="2717900"/>
        </p:xfrm>
        <a:graphic>
          <a:graphicData uri="http://schemas.openxmlformats.org/drawingml/2006/table">
            <a:tbl>
              <a:tblPr/>
              <a:tblGrid>
                <a:gridCol w="1949450">
                  <a:extLst>
                    <a:ext uri="{9D8B030D-6E8A-4147-A177-3AD203B41FA5}">
                      <a16:colId xmlns:a16="http://schemas.microsoft.com/office/drawing/2014/main" val="2495365247"/>
                    </a:ext>
                  </a:extLst>
                </a:gridCol>
                <a:gridCol w="1708150">
                  <a:extLst>
                    <a:ext uri="{9D8B030D-6E8A-4147-A177-3AD203B41FA5}">
                      <a16:colId xmlns:a16="http://schemas.microsoft.com/office/drawing/2014/main" val="2278955865"/>
                    </a:ext>
                  </a:extLst>
                </a:gridCol>
                <a:gridCol w="1708150">
                  <a:extLst>
                    <a:ext uri="{9D8B030D-6E8A-4147-A177-3AD203B41FA5}">
                      <a16:colId xmlns:a16="http://schemas.microsoft.com/office/drawing/2014/main" val="1784597239"/>
                    </a:ext>
                  </a:extLst>
                </a:gridCol>
                <a:gridCol w="1187450">
                  <a:extLst>
                    <a:ext uri="{9D8B030D-6E8A-4147-A177-3AD203B41FA5}">
                      <a16:colId xmlns:a16="http://schemas.microsoft.com/office/drawing/2014/main" val="626506043"/>
                    </a:ext>
                  </a:extLst>
                </a:gridCol>
              </a:tblGrid>
              <a:tr h="5180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09" marB="45709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09" marB="45709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09" marB="45709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09" marB="45709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96866825"/>
                  </a:ext>
                </a:extLst>
              </a:tr>
              <a:tr h="366627">
                <a:tc gridSpan="4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MUŽI</a:t>
                      </a:r>
                    </a:p>
                  </a:txBody>
                  <a:tcPr marT="45709" marB="457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3892297"/>
                  </a:ext>
                </a:extLst>
              </a:tr>
              <a:tr h="36662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Věková kategorie</a:t>
                      </a:r>
                    </a:p>
                  </a:txBody>
                  <a:tcPr marT="45709" marB="457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19–34 let</a:t>
                      </a:r>
                    </a:p>
                  </a:txBody>
                  <a:tcPr marT="45709" marB="457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35–54 let</a:t>
                      </a:r>
                    </a:p>
                  </a:txBody>
                  <a:tcPr marT="45709" marB="457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nad 55 let</a:t>
                      </a:r>
                    </a:p>
                  </a:txBody>
                  <a:tcPr marT="45709" marB="457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77338053"/>
                  </a:ext>
                </a:extLst>
              </a:tr>
              <a:tr h="36662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Energie (kJ)</a:t>
                      </a:r>
                    </a:p>
                  </a:txBody>
                  <a:tcPr marT="45709" marB="457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FD5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11 000–14 000</a:t>
                      </a:r>
                    </a:p>
                  </a:txBody>
                  <a:tcPr marT="45709" marB="457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FD5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10 000–13 000</a:t>
                      </a:r>
                    </a:p>
                  </a:txBody>
                  <a:tcPr marT="45709" marB="457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9 000</a:t>
                      </a:r>
                    </a:p>
                  </a:txBody>
                  <a:tcPr marT="45709" marB="457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68554472"/>
                  </a:ext>
                </a:extLst>
              </a:tr>
              <a:tr h="36662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Bílkoviny (g)</a:t>
                      </a:r>
                    </a:p>
                  </a:txBody>
                  <a:tcPr marT="45709" marB="457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80–100</a:t>
                      </a:r>
                    </a:p>
                  </a:txBody>
                  <a:tcPr marT="45709" marB="457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75–95</a:t>
                      </a:r>
                    </a:p>
                  </a:txBody>
                  <a:tcPr marT="45709" marB="457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70</a:t>
                      </a:r>
                    </a:p>
                  </a:txBody>
                  <a:tcPr marT="45709" marB="457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31843830"/>
                  </a:ext>
                </a:extLst>
              </a:tr>
              <a:tr h="36662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Tuky (g)</a:t>
                      </a:r>
                    </a:p>
                  </a:txBody>
                  <a:tcPr marT="45709" marB="457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75–105</a:t>
                      </a:r>
                    </a:p>
                  </a:txBody>
                  <a:tcPr marT="45709" marB="457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70–100</a:t>
                      </a:r>
                    </a:p>
                  </a:txBody>
                  <a:tcPr marT="45709" marB="457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60</a:t>
                      </a:r>
                    </a:p>
                  </a:txBody>
                  <a:tcPr marT="45709" marB="457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11211333"/>
                  </a:ext>
                </a:extLst>
              </a:tr>
              <a:tr h="36662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Sacharidy (g)</a:t>
                      </a:r>
                    </a:p>
                  </a:txBody>
                  <a:tcPr marT="45709" marB="457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408–499</a:t>
                      </a:r>
                    </a:p>
                  </a:txBody>
                  <a:tcPr marT="45709" marB="457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364–457</a:t>
                      </a:r>
                    </a:p>
                  </a:txBody>
                  <a:tcPr marT="45709" marB="457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333</a:t>
                      </a:r>
                    </a:p>
                  </a:txBody>
                  <a:tcPr marT="45709" marB="457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2879768"/>
                  </a:ext>
                </a:extLst>
              </a:tr>
            </a:tbl>
          </a:graphicData>
        </a:graphic>
      </p:graphicFrame>
      <p:graphicFrame>
        <p:nvGraphicFramePr>
          <p:cNvPr id="9" name="Group 231">
            <a:extLst>
              <a:ext uri="{FF2B5EF4-FFF2-40B4-BE49-F238E27FC236}">
                <a16:creationId xmlns:a16="http://schemas.microsoft.com/office/drawing/2014/main" id="{030C2651-9F54-4BA3-AA72-93DE2FA325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1818501"/>
              </p:ext>
            </p:extLst>
          </p:nvPr>
        </p:nvGraphicFramePr>
        <p:xfrm>
          <a:off x="2837656" y="1268760"/>
          <a:ext cx="6516688" cy="2717900"/>
        </p:xfrm>
        <a:graphic>
          <a:graphicData uri="http://schemas.openxmlformats.org/drawingml/2006/table">
            <a:tbl>
              <a:tblPr/>
              <a:tblGrid>
                <a:gridCol w="1949450">
                  <a:extLst>
                    <a:ext uri="{9D8B030D-6E8A-4147-A177-3AD203B41FA5}">
                      <a16:colId xmlns:a16="http://schemas.microsoft.com/office/drawing/2014/main" val="2307031117"/>
                    </a:ext>
                  </a:extLst>
                </a:gridCol>
                <a:gridCol w="1581150">
                  <a:extLst>
                    <a:ext uri="{9D8B030D-6E8A-4147-A177-3AD203B41FA5}">
                      <a16:colId xmlns:a16="http://schemas.microsoft.com/office/drawing/2014/main" val="3745336703"/>
                    </a:ext>
                  </a:extLst>
                </a:gridCol>
                <a:gridCol w="1581150">
                  <a:extLst>
                    <a:ext uri="{9D8B030D-6E8A-4147-A177-3AD203B41FA5}">
                      <a16:colId xmlns:a16="http://schemas.microsoft.com/office/drawing/2014/main" val="1120188929"/>
                    </a:ext>
                  </a:extLst>
                </a:gridCol>
                <a:gridCol w="1404938">
                  <a:extLst>
                    <a:ext uri="{9D8B030D-6E8A-4147-A177-3AD203B41FA5}">
                      <a16:colId xmlns:a16="http://schemas.microsoft.com/office/drawing/2014/main" val="1755184773"/>
                    </a:ext>
                  </a:extLst>
                </a:gridCol>
              </a:tblGrid>
              <a:tr h="46709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09" marB="45709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09" marB="45709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09" marB="45709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09" marB="45709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98760879"/>
                  </a:ext>
                </a:extLst>
              </a:tr>
              <a:tr h="366627">
                <a:tc gridSpan="4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ŽENY</a:t>
                      </a:r>
                    </a:p>
                  </a:txBody>
                  <a:tcPr marT="45709" marB="457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7530681"/>
                  </a:ext>
                </a:extLst>
              </a:tr>
              <a:tr h="36662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Věková kategorie</a:t>
                      </a:r>
                    </a:p>
                  </a:txBody>
                  <a:tcPr marT="45709" marB="457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19–34 let</a:t>
                      </a:r>
                    </a:p>
                  </a:txBody>
                  <a:tcPr marT="45709" marB="457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35–54 let</a:t>
                      </a:r>
                    </a:p>
                  </a:txBody>
                  <a:tcPr marT="45709" marB="457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nad 55 let</a:t>
                      </a:r>
                    </a:p>
                  </a:txBody>
                  <a:tcPr marT="45709" marB="457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89520986"/>
                  </a:ext>
                </a:extLst>
              </a:tr>
              <a:tr h="36662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Energie (kJ)</a:t>
                      </a:r>
                    </a:p>
                  </a:txBody>
                  <a:tcPr marT="45709" marB="457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FD5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9 000–11 000</a:t>
                      </a:r>
                    </a:p>
                  </a:txBody>
                  <a:tcPr marT="45709" marB="457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FD5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8 500–10 000</a:t>
                      </a:r>
                    </a:p>
                  </a:txBody>
                  <a:tcPr marT="45709" marB="457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8 000</a:t>
                      </a:r>
                    </a:p>
                  </a:txBody>
                  <a:tcPr marT="45709" marB="457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29045805"/>
                  </a:ext>
                </a:extLst>
              </a:tr>
              <a:tr h="36662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Bílkoviny (g)</a:t>
                      </a:r>
                    </a:p>
                  </a:txBody>
                  <a:tcPr marT="45709" marB="457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70–80</a:t>
                      </a:r>
                    </a:p>
                  </a:txBody>
                  <a:tcPr marT="45709" marB="457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65–75</a:t>
                      </a:r>
                    </a:p>
                  </a:txBody>
                  <a:tcPr marT="45709" marB="457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65</a:t>
                      </a:r>
                    </a:p>
                  </a:txBody>
                  <a:tcPr marT="45709" marB="457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30019704"/>
                  </a:ext>
                </a:extLst>
              </a:tr>
              <a:tr h="36662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Tuky (g)</a:t>
                      </a:r>
                    </a:p>
                  </a:txBody>
                  <a:tcPr marT="45709" marB="457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65–85</a:t>
                      </a:r>
                    </a:p>
                  </a:txBody>
                  <a:tcPr marT="45709" marB="457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60–75</a:t>
                      </a:r>
                    </a:p>
                  </a:txBody>
                  <a:tcPr marT="45709" marB="457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55</a:t>
                      </a:r>
                    </a:p>
                  </a:txBody>
                  <a:tcPr marT="45709" marB="457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8696875"/>
                  </a:ext>
                </a:extLst>
              </a:tr>
              <a:tr h="36662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Sacharidy (g)</a:t>
                      </a:r>
                    </a:p>
                  </a:txBody>
                  <a:tcPr marT="45709" marB="457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321–385</a:t>
                      </a:r>
                    </a:p>
                  </a:txBody>
                  <a:tcPr marT="45709" marB="457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308–353</a:t>
                      </a:r>
                    </a:p>
                  </a:txBody>
                  <a:tcPr marT="45709" marB="457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289</a:t>
                      </a:r>
                    </a:p>
                  </a:txBody>
                  <a:tcPr marT="45709" marB="457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869581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18488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2D5EBE4-7550-45F5-BACD-D6D0E63CB0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99220"/>
            <a:ext cx="10058400" cy="1325563"/>
          </a:xfrm>
        </p:spPr>
        <p:txBody>
          <a:bodyPr anchor="ctr">
            <a:normAutofit/>
          </a:bodyPr>
          <a:lstStyle/>
          <a:p>
            <a:r>
              <a:rPr lang="cs-CZ" altLang="en-US" dirty="0"/>
              <a:t>ENERGETICKÝ VÝDEJ vs ENERGETICKÝ PŘÍJEM VE SPORTU</a:t>
            </a:r>
            <a:endParaRPr lang="cs-CZ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CF887A97-6E42-471D-A5C9-345A52A45B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1828799"/>
            <a:ext cx="9144000" cy="4572001"/>
          </a:xfrm>
        </p:spPr>
        <p:txBody>
          <a:bodyPr/>
          <a:lstStyle/>
          <a:p>
            <a:pPr eaLnBrk="1" hangingPunct="1">
              <a:defRPr/>
            </a:pPr>
            <a:r>
              <a:rPr lang="cs-CZ" dirty="0"/>
              <a:t>ENERGETICKÁ BILANCE</a:t>
            </a:r>
          </a:p>
          <a:p>
            <a:pPr eaLnBrk="1" hangingPunct="1">
              <a:defRPr/>
            </a:pPr>
            <a:r>
              <a:rPr lang="cs-CZ" dirty="0"/>
              <a:t>ENERGETICKÁ DOSTUPNOST</a:t>
            </a:r>
          </a:p>
          <a:p>
            <a:pPr eaLnBrk="1" hangingPunct="1">
              <a:defRPr/>
            </a:pPr>
            <a:r>
              <a:rPr lang="cs-CZ" dirty="0"/>
              <a:t>RELATIVNÍ ENERGETICKÁ NEDOSTATEČNOST VE SPORTU</a:t>
            </a:r>
          </a:p>
          <a:p>
            <a:pPr marL="0" indent="0" eaLnBrk="1" hangingPunct="1">
              <a:buFontTx/>
              <a:buNone/>
              <a:defRPr/>
            </a:pPr>
            <a:r>
              <a:rPr lang="cs-CZ" dirty="0"/>
              <a:t>	(RED-S)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6247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FFB5ACE-3958-460E-9FD1-3F9991755D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altLang="en-US" dirty="0"/>
              <a:t>ENERGETICKÁ BILANCE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1FEFF5F-ADCC-470B-BDDC-A5C9D1B158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Tx/>
              <a:buNone/>
              <a:defRPr/>
            </a:pPr>
            <a:r>
              <a:rPr lang="cs-CZ" dirty="0"/>
              <a:t>= poměr mezi příjmem a výdejem energie</a:t>
            </a:r>
          </a:p>
          <a:p>
            <a:pPr marL="0" indent="0" eaLnBrk="1" hangingPunct="1">
              <a:buFontTx/>
              <a:buNone/>
              <a:defRPr/>
            </a:pPr>
            <a:endParaRPr lang="cs-CZ" dirty="0"/>
          </a:p>
          <a:p>
            <a:pPr marL="0" indent="0" eaLnBrk="1" hangingPunct="1">
              <a:buFontTx/>
              <a:buNone/>
              <a:defRPr/>
            </a:pPr>
            <a:r>
              <a:rPr lang="cs-CZ" dirty="0"/>
              <a:t>HODNOCENÍ ENERGETICKÉ BILANCE:</a:t>
            </a:r>
          </a:p>
          <a:p>
            <a:pPr eaLnBrk="1" hangingPunct="1">
              <a:defRPr/>
            </a:pPr>
            <a:r>
              <a:rPr lang="cs-CZ" dirty="0"/>
              <a:t>bilance vyvážená</a:t>
            </a:r>
          </a:p>
          <a:p>
            <a:pPr eaLnBrk="1" hangingPunct="1">
              <a:defRPr/>
            </a:pPr>
            <a:r>
              <a:rPr lang="cs-CZ" dirty="0"/>
              <a:t>bilance pozitivní</a:t>
            </a:r>
          </a:p>
          <a:p>
            <a:pPr eaLnBrk="1" hangingPunct="1">
              <a:defRPr/>
            </a:pPr>
            <a:r>
              <a:rPr lang="cs-CZ" dirty="0"/>
              <a:t>bilance negativní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08482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69A4F55-517A-4ABD-8DED-7A045ADBD7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altLang="en-US" sz="3600" dirty="0"/>
              <a:t>ENERGETICKÁ DOSTUPNOST (ED)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C0A420A-5911-47F1-8C74-EB50A1D861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Tx/>
              <a:buNone/>
            </a:pPr>
            <a:r>
              <a:rPr lang="cs-CZ" altLang="en-US" sz="2400"/>
              <a:t>kvantifikuje energetické potřeby na základě denního energetického příjmu a tréninkového energetického výdeje</a:t>
            </a:r>
          </a:p>
          <a:p>
            <a:pPr marL="0" indent="0" eaLnBrk="1" hangingPunct="1">
              <a:buFontTx/>
              <a:buNone/>
            </a:pPr>
            <a:endParaRPr lang="cs-CZ" altLang="en-US" sz="2400"/>
          </a:p>
          <a:p>
            <a:pPr marL="0" indent="0" eaLnBrk="1" hangingPunct="1">
              <a:buFontTx/>
              <a:buNone/>
            </a:pPr>
            <a:r>
              <a:rPr lang="cs-CZ" altLang="en-US" sz="2400"/>
              <a:t>- je množství energie, které organismu sportovce zbývá, odečteme-li tréninkový nebo závodní/soutěžní EV od denního EP</a:t>
            </a:r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E2A5FCE9-EB85-410F-B211-270EBC0926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0" y="4663083"/>
            <a:ext cx="781050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0B4EAC53-C4B4-44A9-9E1A-1222AAB504CF}"/>
              </a:ext>
            </a:extLst>
          </p:cNvPr>
          <p:cNvSpPr txBox="1"/>
          <p:nvPr/>
        </p:nvSpPr>
        <p:spPr>
          <a:xfrm>
            <a:off x="3503712" y="5949280"/>
            <a:ext cx="609372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buFontTx/>
              <a:buNone/>
            </a:pPr>
            <a:r>
              <a:rPr lang="cs-CZ" altLang="cs-CZ" sz="1800" dirty="0"/>
              <a:t>Optimální ED 40-45 kcal/kg/FFM/den</a:t>
            </a:r>
          </a:p>
          <a:p>
            <a:pPr algn="ctr" eaLnBrk="1" hangingPunct="1">
              <a:buFontTx/>
              <a:buNone/>
            </a:pPr>
            <a:r>
              <a:rPr lang="cs-CZ" altLang="cs-CZ" sz="1800" dirty="0">
                <a:solidFill>
                  <a:srgbClr val="C00000"/>
                </a:solidFill>
              </a:rPr>
              <a:t>Hraniční ED ≤ 30 kcal/kg/FFM/den !</a:t>
            </a:r>
            <a:endParaRPr lang="en-US" altLang="cs-CZ" sz="1800" dirty="0">
              <a:solidFill>
                <a:srgbClr val="C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5078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FADE9CB-6BCD-4F4D-A2F4-BC7602A5A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9958" y="765652"/>
            <a:ext cx="3932237" cy="1752600"/>
          </a:xfrm>
        </p:spPr>
        <p:txBody>
          <a:bodyPr anchor="b">
            <a:normAutofit/>
          </a:bodyPr>
          <a:lstStyle/>
          <a:p>
            <a:pPr algn="ctr"/>
            <a:r>
              <a:rPr lang="cs-CZ" sz="2800" dirty="0"/>
              <a:t>RELATIVNÍ ENERGETICKÁ NEDOSTATEČNOST VE SPORTU (RED-S)</a:t>
            </a:r>
          </a:p>
        </p:txBody>
      </p:sp>
      <p:pic>
        <p:nvPicPr>
          <p:cNvPr id="4" name="Picture 2" descr="Tvrdě makáš a málo jíš? Relativní energetická nedostatečnost a její dopady na zdraví">
            <a:extLst>
              <a:ext uri="{FF2B5EF4-FFF2-40B4-BE49-F238E27FC236}">
                <a16:creationId xmlns:a16="http://schemas.microsoft.com/office/drawing/2014/main" id="{993FC435-C3D0-4973-B8D6-C5D9084D6A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4" r="6859"/>
          <a:stretch/>
        </p:blipFill>
        <p:spPr bwMode="auto">
          <a:xfrm>
            <a:off x="0" y="418356"/>
            <a:ext cx="7000205" cy="60212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5493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FA758AB-F903-4D3A-95E9-C92D4DC3D2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OPAKOVÁNÍ ENERGETICKÉ SYSTÉMY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09FEB927-6964-410D-917F-54503E1FA89B}"/>
              </a:ext>
            </a:extLst>
          </p:cNvPr>
          <p:cNvSpPr txBox="1"/>
          <p:nvPr/>
        </p:nvSpPr>
        <p:spPr>
          <a:xfrm>
            <a:off x="1066800" y="2204864"/>
            <a:ext cx="10424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SYSTÉM: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032F197-E819-4E2D-838C-AAD4B4C307E4}"/>
              </a:ext>
            </a:extLst>
          </p:cNvPr>
          <p:cNvSpPr txBox="1"/>
          <p:nvPr/>
        </p:nvSpPr>
        <p:spPr>
          <a:xfrm>
            <a:off x="4367808" y="3244337"/>
            <a:ext cx="1584176" cy="369325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13C10DFE-6FC3-4184-A65C-EAE0EE769F75}"/>
              </a:ext>
            </a:extLst>
          </p:cNvPr>
          <p:cNvSpPr txBox="1"/>
          <p:nvPr/>
        </p:nvSpPr>
        <p:spPr>
          <a:xfrm>
            <a:off x="4371964" y="5188544"/>
            <a:ext cx="1584176" cy="369325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dirty="0">
                <a:solidFill>
                  <a:schemeClr val="bg1"/>
                </a:solidFill>
              </a:rPr>
              <a:t>PYRUVÁT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0C69EE03-1458-44D6-B1FA-ABC6478A357D}"/>
              </a:ext>
            </a:extLst>
          </p:cNvPr>
          <p:cNvSpPr txBox="1"/>
          <p:nvPr/>
        </p:nvSpPr>
        <p:spPr>
          <a:xfrm>
            <a:off x="4349807" y="4234578"/>
            <a:ext cx="1584176" cy="369325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14004A87-DC78-4449-BF07-8DFA878563F7}"/>
              </a:ext>
            </a:extLst>
          </p:cNvPr>
          <p:cNvSpPr txBox="1"/>
          <p:nvPr/>
        </p:nvSpPr>
        <p:spPr>
          <a:xfrm>
            <a:off x="6600056" y="4216440"/>
            <a:ext cx="936104" cy="369325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C2229183-2574-43B1-AA32-7B2FA264D257}"/>
              </a:ext>
            </a:extLst>
          </p:cNvPr>
          <p:cNvSpPr txBox="1"/>
          <p:nvPr/>
        </p:nvSpPr>
        <p:spPr>
          <a:xfrm>
            <a:off x="7680176" y="5188543"/>
            <a:ext cx="1584176" cy="369325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cs-CZ" dirty="0">
              <a:solidFill>
                <a:schemeClr val="bg1"/>
              </a:solidFill>
            </a:endParaRPr>
          </a:p>
        </p:txBody>
      </p:sp>
      <p:cxnSp>
        <p:nvCxnSpPr>
          <p:cNvPr id="10" name="Přímá spojnice se šipkou 9">
            <a:extLst>
              <a:ext uri="{FF2B5EF4-FFF2-40B4-BE49-F238E27FC236}">
                <a16:creationId xmlns:a16="http://schemas.microsoft.com/office/drawing/2014/main" id="{72235FB2-CB15-47F7-98CC-38FDBA19D21E}"/>
              </a:ext>
            </a:extLst>
          </p:cNvPr>
          <p:cNvCxnSpPr>
            <a:cxnSpLocks/>
          </p:cNvCxnSpPr>
          <p:nvPr/>
        </p:nvCxnSpPr>
        <p:spPr>
          <a:xfrm>
            <a:off x="5159896" y="3748393"/>
            <a:ext cx="0" cy="36004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se šipkou 10">
            <a:extLst>
              <a:ext uri="{FF2B5EF4-FFF2-40B4-BE49-F238E27FC236}">
                <a16:creationId xmlns:a16="http://schemas.microsoft.com/office/drawing/2014/main" id="{C3AD3500-9679-4B64-87E0-A677DF448ECA}"/>
              </a:ext>
            </a:extLst>
          </p:cNvPr>
          <p:cNvCxnSpPr>
            <a:cxnSpLocks/>
          </p:cNvCxnSpPr>
          <p:nvPr/>
        </p:nvCxnSpPr>
        <p:spPr>
          <a:xfrm>
            <a:off x="5159896" y="4684497"/>
            <a:ext cx="0" cy="36004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se šipkou 11">
            <a:extLst>
              <a:ext uri="{FF2B5EF4-FFF2-40B4-BE49-F238E27FC236}">
                <a16:creationId xmlns:a16="http://schemas.microsoft.com/office/drawing/2014/main" id="{87A161BB-5CEA-4AA7-BD54-F564D7E41184}"/>
              </a:ext>
            </a:extLst>
          </p:cNvPr>
          <p:cNvCxnSpPr>
            <a:cxnSpLocks/>
          </p:cNvCxnSpPr>
          <p:nvPr/>
        </p:nvCxnSpPr>
        <p:spPr>
          <a:xfrm>
            <a:off x="6312024" y="5404577"/>
            <a:ext cx="108012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se šipkou 12">
            <a:extLst>
              <a:ext uri="{FF2B5EF4-FFF2-40B4-BE49-F238E27FC236}">
                <a16:creationId xmlns:a16="http://schemas.microsoft.com/office/drawing/2014/main" id="{E0847C4E-84AB-4FDF-A076-1BA6CB5100DB}"/>
              </a:ext>
            </a:extLst>
          </p:cNvPr>
          <p:cNvCxnSpPr>
            <a:cxnSpLocks/>
          </p:cNvCxnSpPr>
          <p:nvPr/>
        </p:nvCxnSpPr>
        <p:spPr>
          <a:xfrm>
            <a:off x="6186010" y="4396465"/>
            <a:ext cx="252028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8145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75EEEB1-5721-4FEA-A0F8-3CA35918AD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99220"/>
            <a:ext cx="10058400" cy="1325563"/>
          </a:xfrm>
        </p:spPr>
        <p:txBody>
          <a:bodyPr anchor="ctr">
            <a:normAutofit/>
          </a:bodyPr>
          <a:lstStyle/>
          <a:p>
            <a:pPr algn="ctr"/>
            <a:r>
              <a:rPr lang="cs-CZ" dirty="0"/>
              <a:t>ÚNAVA - skupinová aktivita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01EB348-B008-4831-909C-E0C2FB587D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1828799"/>
            <a:ext cx="9144000" cy="4572001"/>
          </a:xfrm>
        </p:spPr>
        <p:txBody>
          <a:bodyPr/>
          <a:lstStyle/>
          <a:p>
            <a:r>
              <a:rPr lang="cs-CZ" dirty="0"/>
              <a:t>Co je to únava? Jak vypadá únava? </a:t>
            </a:r>
          </a:p>
          <a:p>
            <a:pPr lvl="1"/>
            <a:r>
              <a:rPr lang="cs-CZ" dirty="0"/>
              <a:t>100m sprint</a:t>
            </a:r>
          </a:p>
          <a:p>
            <a:pPr lvl="1"/>
            <a:r>
              <a:rPr lang="cs-CZ" dirty="0"/>
              <a:t>400m běh</a:t>
            </a:r>
          </a:p>
          <a:p>
            <a:pPr lvl="1"/>
            <a:r>
              <a:rPr lang="cs-CZ" dirty="0"/>
              <a:t>maraton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931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55C0B980-7A2C-4117-B7AA-BDFEC814FF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99220"/>
            <a:ext cx="10058400" cy="1325563"/>
          </a:xfrm>
        </p:spPr>
        <p:txBody>
          <a:bodyPr/>
          <a:lstStyle/>
          <a:p>
            <a:r>
              <a:rPr lang="cs-CZ" dirty="0"/>
              <a:t>TYPY ÚNAVY</a:t>
            </a:r>
            <a:endParaRPr lang="en-US" dirty="0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FEAF68D3-C762-41F8-997B-EBADC9C378B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50368584"/>
              </p:ext>
            </p:extLst>
          </p:nvPr>
        </p:nvGraphicFramePr>
        <p:xfrm>
          <a:off x="263352" y="1246682"/>
          <a:ext cx="11737304" cy="56113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73575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CB8480-22AA-44B6-A0EE-C1DBB8A206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TYPY ÚNAVY</a:t>
            </a:r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5B433962-1BB8-4A95-B9AC-1F02FD04859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01984724"/>
              </p:ext>
            </p:extLst>
          </p:nvPr>
        </p:nvGraphicFramePr>
        <p:xfrm>
          <a:off x="479376" y="1700808"/>
          <a:ext cx="11377264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56326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2">
            <a:extLst>
              <a:ext uri="{FF2B5EF4-FFF2-40B4-BE49-F238E27FC236}">
                <a16:creationId xmlns:a16="http://schemas.microsoft.com/office/drawing/2014/main" id="{2B3527A2-B462-48AC-8E47-C5E8BBB6D5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457" y="391486"/>
            <a:ext cx="11019085" cy="6075027"/>
          </a:xfrm>
          <a:prstGeom prst="rect">
            <a:avLst/>
          </a:prstGeom>
          <a:solidFill>
            <a:srgbClr val="AB40A3"/>
          </a:solidFill>
          <a:ln>
            <a:noFill/>
          </a:ln>
        </p:spPr>
      </p:pic>
      <p:sp>
        <p:nvSpPr>
          <p:cNvPr id="5" name="TextovéPole 3">
            <a:extLst>
              <a:ext uri="{FF2B5EF4-FFF2-40B4-BE49-F238E27FC236}">
                <a16:creationId xmlns:a16="http://schemas.microsoft.com/office/drawing/2014/main" id="{15AFCD48-4F50-4AC3-A5FE-1CD355A611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368" y="548680"/>
            <a:ext cx="3563465" cy="110799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en-US" sz="3300" b="1" dirty="0"/>
              <a:t>PŘETRÉNOVÁNÍ</a:t>
            </a:r>
          </a:p>
          <a:p>
            <a:pPr eaLnBrk="1" hangingPunct="1"/>
            <a:endParaRPr lang="cs-CZ" altLang="en-US" sz="3300" b="1" dirty="0"/>
          </a:p>
        </p:txBody>
      </p:sp>
      <p:sp>
        <p:nvSpPr>
          <p:cNvPr id="7" name="TextovéPole 4">
            <a:extLst>
              <a:ext uri="{FF2B5EF4-FFF2-40B4-BE49-F238E27FC236}">
                <a16:creationId xmlns:a16="http://schemas.microsoft.com/office/drawing/2014/main" id="{9B494F50-2745-4D4E-88F1-D6CEAA797C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9456" y="2691576"/>
            <a:ext cx="148431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en-US" sz="2400" b="1" dirty="0">
                <a:latin typeface="+mj-lt"/>
              </a:rPr>
              <a:t>Akutní únava</a:t>
            </a:r>
          </a:p>
        </p:txBody>
      </p:sp>
      <p:sp>
        <p:nvSpPr>
          <p:cNvPr id="9" name="TextovéPole 6">
            <a:extLst>
              <a:ext uri="{FF2B5EF4-FFF2-40B4-BE49-F238E27FC236}">
                <a16:creationId xmlns:a16="http://schemas.microsoft.com/office/drawing/2014/main" id="{205E3289-3A65-419C-9012-3625141CE0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5880" y="3196465"/>
            <a:ext cx="1363663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en-US" sz="2100" b="1" dirty="0">
                <a:latin typeface="+mj-lt"/>
              </a:rPr>
              <a:t>Funkční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B93852BF-D771-4914-B6D1-07047C998620}"/>
              </a:ext>
            </a:extLst>
          </p:cNvPr>
          <p:cNvSpPr txBox="1"/>
          <p:nvPr/>
        </p:nvSpPr>
        <p:spPr>
          <a:xfrm>
            <a:off x="6600056" y="2506910"/>
            <a:ext cx="208823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/>
            <a:r>
              <a:rPr lang="cs-CZ" altLang="en-US" sz="2400" b="1" dirty="0"/>
              <a:t>Přepětí</a:t>
            </a:r>
          </a:p>
        </p:txBody>
      </p:sp>
      <p:sp>
        <p:nvSpPr>
          <p:cNvPr id="12" name="TextovéPole 8">
            <a:extLst>
              <a:ext uri="{FF2B5EF4-FFF2-40B4-BE49-F238E27FC236}">
                <a16:creationId xmlns:a16="http://schemas.microsoft.com/office/drawing/2014/main" id="{A1CFCBFB-4DBF-42AC-947A-5A209595BE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46250" y="3243296"/>
            <a:ext cx="169011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en-US" sz="2100" b="1" dirty="0">
                <a:latin typeface="+mj-lt"/>
              </a:rPr>
              <a:t>Nefunkční</a:t>
            </a: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3A6E46AB-3CBA-4F94-BDC7-83BB377F447D}"/>
              </a:ext>
            </a:extLst>
          </p:cNvPr>
          <p:cNvSpPr txBox="1"/>
          <p:nvPr/>
        </p:nvSpPr>
        <p:spPr>
          <a:xfrm>
            <a:off x="9153641" y="2968575"/>
            <a:ext cx="210809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cs-CZ" altLang="en-US" sz="2400" b="1" dirty="0"/>
              <a:t>Syndrom přetrénování</a:t>
            </a:r>
          </a:p>
        </p:txBody>
      </p:sp>
    </p:spTree>
    <p:extLst>
      <p:ext uri="{BB962C8B-B14F-4D97-AF65-F5344CB8AC3E}">
        <p14:creationId xmlns:p14="http://schemas.microsoft.com/office/powerpoint/2010/main" val="1217976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32C0F7A2-1097-458D-A62F-F702B7EC91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362" y="188640"/>
            <a:ext cx="11576270" cy="6511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7005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383A92E1-5218-4C43-8FB4-DB5D378BCC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54"/>
          <a:stretch/>
        </p:blipFill>
        <p:spPr bwMode="auto">
          <a:xfrm>
            <a:off x="1127447" y="3029"/>
            <a:ext cx="9706631" cy="6854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123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F14F51C-CE67-4E46-9556-120B6A27A0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DŮVODY VZNIKU ÚNAVY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11118E2-4719-4C09-85C7-7373533C92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Vyčerpání energetického systému</a:t>
            </a:r>
          </a:p>
          <a:p>
            <a:r>
              <a:rPr lang="cs-CZ" dirty="0"/>
              <a:t>Akumulace metabolických produktů</a:t>
            </a:r>
          </a:p>
          <a:p>
            <a:r>
              <a:rPr lang="cs-CZ" dirty="0"/>
              <a:t>Nervový systém</a:t>
            </a:r>
          </a:p>
          <a:p>
            <a:r>
              <a:rPr lang="cs-CZ" dirty="0"/>
              <a:t>Selhání mechanizmu svalové kontrakce </a:t>
            </a:r>
          </a:p>
        </p:txBody>
      </p:sp>
    </p:spTree>
    <p:extLst>
      <p:ext uri="{BB962C8B-B14F-4D97-AF65-F5344CB8AC3E}">
        <p14:creationId xmlns:p14="http://schemas.microsoft.com/office/powerpoint/2010/main" val="3451727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8915E69-8754-427B-B487-2B98E31BAB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VYČERPÁNÍ ENERGETICKÉHO SYSTÉMU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EFD8B29-ABDB-4850-BBE2-E3D700249A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360" y="1772816"/>
            <a:ext cx="6768752" cy="4572001"/>
          </a:xfrm>
        </p:spPr>
        <p:txBody>
          <a:bodyPr>
            <a:normAutofit fontScale="92500" lnSpcReduction="20000"/>
          </a:bodyPr>
          <a:lstStyle/>
          <a:p>
            <a:r>
              <a:rPr lang="cs-CZ" dirty="0" err="1"/>
              <a:t>Kreatinfosfát</a:t>
            </a:r>
            <a:r>
              <a:rPr lang="cs-CZ" dirty="0"/>
              <a:t> (CP)</a:t>
            </a:r>
          </a:p>
          <a:p>
            <a:pPr lvl="1"/>
            <a:r>
              <a:rPr lang="cs-CZ" dirty="0" err="1"/>
              <a:t>Resyntéza</a:t>
            </a:r>
            <a:r>
              <a:rPr lang="cs-CZ" dirty="0"/>
              <a:t> zásob ATP při anaerobních procesech </a:t>
            </a:r>
            <a:r>
              <a:rPr lang="cs-CZ" dirty="0">
                <a:latin typeface="Franklin Gothic Medium" panose="020B0603020102020204" pitchFamily="34" charset="0"/>
              </a:rPr>
              <a:t>→ doplnění tělesných zásob</a:t>
            </a:r>
          </a:p>
          <a:p>
            <a:pPr lvl="1"/>
            <a:r>
              <a:rPr lang="cs-CZ" dirty="0">
                <a:latin typeface="Franklin Gothic Medium" panose="020B0603020102020204" pitchFamily="34" charset="0"/>
              </a:rPr>
              <a:t>Při opakované maximálně silové zátěž → vyčerpání </a:t>
            </a:r>
            <a:r>
              <a:rPr lang="cs-CZ" dirty="0" err="1">
                <a:latin typeface="Franklin Gothic Medium" panose="020B0603020102020204" pitchFamily="34" charset="0"/>
              </a:rPr>
              <a:t>kreatinfosfátových</a:t>
            </a:r>
            <a:r>
              <a:rPr lang="cs-CZ" dirty="0">
                <a:latin typeface="Franklin Gothic Medium" panose="020B0603020102020204" pitchFamily="34" charset="0"/>
              </a:rPr>
              <a:t> zásob dříve než zásob ATP → narušení možnosti </a:t>
            </a:r>
            <a:r>
              <a:rPr lang="cs-CZ" dirty="0" err="1">
                <a:latin typeface="Franklin Gothic Medium" panose="020B0603020102020204" pitchFamily="34" charset="0"/>
              </a:rPr>
              <a:t>resyntézy</a:t>
            </a:r>
            <a:r>
              <a:rPr lang="cs-CZ" dirty="0">
                <a:latin typeface="Franklin Gothic Medium" panose="020B0603020102020204" pitchFamily="34" charset="0"/>
              </a:rPr>
              <a:t> ATP → vyčerpání zásob ATP a CP</a:t>
            </a:r>
            <a:endParaRPr lang="cs-CZ" dirty="0"/>
          </a:p>
          <a:p>
            <a:r>
              <a:rPr lang="cs-CZ" dirty="0"/>
              <a:t>Glykogen </a:t>
            </a:r>
          </a:p>
          <a:p>
            <a:pPr lvl="1"/>
            <a:r>
              <a:rPr lang="cs-CZ" dirty="0"/>
              <a:t>Hladina ATP doplňována také anaerobní/aerobní glykolýzou </a:t>
            </a:r>
          </a:p>
          <a:p>
            <a:pPr lvl="1"/>
            <a:r>
              <a:rPr lang="cs-CZ" dirty="0"/>
              <a:t>Svalový glykogen – primární zdroj ATP po několika vteřinách výkonu </a:t>
            </a:r>
          </a:p>
          <a:p>
            <a:pPr lvl="1"/>
            <a:r>
              <a:rPr lang="cs-CZ" dirty="0"/>
              <a:t>Hladina závislá na intenzitě zátěže – </a:t>
            </a:r>
            <a:r>
              <a:rPr lang="cs-CZ" dirty="0" err="1"/>
              <a:t>sptint</a:t>
            </a:r>
            <a:r>
              <a:rPr lang="cs-CZ" dirty="0"/>
              <a:t> 35-40x rychlejší spotřeba než chůze </a:t>
            </a:r>
          </a:p>
          <a:p>
            <a:pPr lvl="1"/>
            <a:r>
              <a:rPr lang="cs-CZ" dirty="0"/>
              <a:t>Může být limitující i u zátěže nižší intenzity – maraton </a:t>
            </a:r>
          </a:p>
          <a:p>
            <a:pPr lvl="1"/>
            <a:r>
              <a:rPr lang="cs-CZ" dirty="0"/>
              <a:t>Nedostatek typicky ovlivňuje zátěž cca 30min a víc – do té doby metabolity</a:t>
            </a:r>
          </a:p>
          <a:p>
            <a:pPr lvl="1"/>
            <a:endParaRPr lang="cs-CZ" dirty="0"/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DDE12F18-8827-4F1F-A970-3FE5C17FF5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4112" y="1758009"/>
            <a:ext cx="4805100" cy="3199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014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4189AED-CDE0-42D2-80DB-59E77C0A75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Akumulace metabolických produktů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7EAFEDE-AB5C-446E-B7F6-65A198F56D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368" y="1772816"/>
            <a:ext cx="6984776" cy="4572001"/>
          </a:xfrm>
        </p:spPr>
        <p:txBody>
          <a:bodyPr/>
          <a:lstStyle/>
          <a:p>
            <a:r>
              <a:rPr lang="cs-CZ" dirty="0"/>
              <a:t>Aktivity krátkého trvání a vysoké intenzity </a:t>
            </a:r>
            <a:r>
              <a:rPr lang="cs-CZ" dirty="0">
                <a:latin typeface="Franklin Gothic Medium" panose="020B0603020102020204" pitchFamily="34" charset="0"/>
              </a:rPr>
              <a:t>→ vznik laktátu a H</a:t>
            </a:r>
            <a:r>
              <a:rPr lang="cs-CZ" baseline="30000" dirty="0">
                <a:latin typeface="Franklin Gothic Medium" panose="020B0603020102020204" pitchFamily="34" charset="0"/>
              </a:rPr>
              <a:t>+ </a:t>
            </a:r>
            <a:r>
              <a:rPr lang="cs-CZ" dirty="0">
                <a:latin typeface="Franklin Gothic Medium" panose="020B0603020102020204" pitchFamily="34" charset="0"/>
              </a:rPr>
              <a:t>→ snížení pH → narušení svalové kontrakce </a:t>
            </a:r>
          </a:p>
          <a:p>
            <a:r>
              <a:rPr lang="cs-CZ" dirty="0">
                <a:latin typeface="Franklin Gothic Medium" panose="020B0603020102020204" pitchFamily="34" charset="0"/>
              </a:rPr>
              <a:t>pH 6,4 → přerušení glykolýzy → vyčerpání zásob ATP</a:t>
            </a:r>
          </a:p>
          <a:p>
            <a:r>
              <a:rPr lang="cs-CZ" dirty="0">
                <a:latin typeface="Franklin Gothic Medium" panose="020B0603020102020204" pitchFamily="34" charset="0"/>
              </a:rPr>
              <a:t>Nahrazování Ca</a:t>
            </a:r>
            <a:r>
              <a:rPr lang="cs-CZ" baseline="30000" dirty="0">
                <a:latin typeface="Franklin Gothic Medium" panose="020B0603020102020204" pitchFamily="34" charset="0"/>
              </a:rPr>
              <a:t>+ </a:t>
            </a:r>
            <a:r>
              <a:rPr lang="cs-CZ" dirty="0">
                <a:latin typeface="Franklin Gothic Medium" panose="020B0603020102020204" pitchFamily="34" charset="0"/>
              </a:rPr>
              <a:t>H</a:t>
            </a:r>
            <a:r>
              <a:rPr lang="cs-CZ" baseline="30000" dirty="0">
                <a:latin typeface="Franklin Gothic Medium" panose="020B0603020102020204" pitchFamily="34" charset="0"/>
              </a:rPr>
              <a:t>+ </a:t>
            </a:r>
            <a:r>
              <a:rPr lang="cs-CZ" dirty="0">
                <a:latin typeface="Franklin Gothic Medium" panose="020B0603020102020204" pitchFamily="34" charset="0"/>
              </a:rPr>
              <a:t>→ narušení </a:t>
            </a:r>
            <a:r>
              <a:rPr lang="cs-CZ" dirty="0" err="1">
                <a:latin typeface="Franklin Gothic Medium" panose="020B0603020102020204" pitchFamily="34" charset="0"/>
              </a:rPr>
              <a:t>aktinomiozinové</a:t>
            </a:r>
            <a:r>
              <a:rPr lang="cs-CZ" dirty="0">
                <a:latin typeface="Franklin Gothic Medium" panose="020B0603020102020204" pitchFamily="34" charset="0"/>
              </a:rPr>
              <a:t> kontrakce → snížení svalové síly </a:t>
            </a:r>
          </a:p>
          <a:p>
            <a:r>
              <a:rPr lang="cs-CZ" dirty="0">
                <a:latin typeface="Franklin Gothic Medium" panose="020B0603020102020204" pitchFamily="34" charset="0"/>
              </a:rPr>
              <a:t>Hlavní limit u výkonů nad 20-30 sec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C3329F2B-BBFA-4375-B9E3-C1BD2AD22F9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4" t="4795" r="6508" b="6508"/>
          <a:stretch/>
        </p:blipFill>
        <p:spPr>
          <a:xfrm>
            <a:off x="7464152" y="1628799"/>
            <a:ext cx="4536504" cy="3425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729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D597DE5-9874-4BE1-9391-40BF5F8409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ÚNAVA NEUROMUSKULÁRNÍHO SYSTÉMU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FC1E43C-956E-4141-A311-ACA2868A79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3432" y="1772816"/>
            <a:ext cx="9144000" cy="4572001"/>
          </a:xfrm>
        </p:spPr>
        <p:txBody>
          <a:bodyPr/>
          <a:lstStyle/>
          <a:p>
            <a:r>
              <a:rPr lang="cs-CZ" dirty="0"/>
              <a:t>Nervový impuls způsobí uvolnění Ca</a:t>
            </a:r>
            <a:r>
              <a:rPr lang="cs-CZ" baseline="30000" dirty="0"/>
              <a:t>+</a:t>
            </a:r>
            <a:r>
              <a:rPr lang="cs-CZ" dirty="0"/>
              <a:t> ze sarkoplazmatického retikula </a:t>
            </a:r>
            <a:r>
              <a:rPr lang="cs-CZ" dirty="0">
                <a:latin typeface="Franklin Gothic Medium" panose="020B0603020102020204" pitchFamily="34" charset="0"/>
              </a:rPr>
              <a:t>→  navázání </a:t>
            </a:r>
            <a:r>
              <a:rPr lang="cs-CZ" dirty="0"/>
              <a:t>Ca</a:t>
            </a:r>
            <a:r>
              <a:rPr lang="cs-CZ" baseline="30000" dirty="0"/>
              <a:t>+</a:t>
            </a:r>
            <a:r>
              <a:rPr lang="cs-CZ" dirty="0"/>
              <a:t> na troponin </a:t>
            </a:r>
            <a:r>
              <a:rPr lang="cs-CZ" dirty="0">
                <a:latin typeface="Franklin Gothic Medium" panose="020B0603020102020204" pitchFamily="34" charset="0"/>
              </a:rPr>
              <a:t>→ svalová kontrakce</a:t>
            </a:r>
          </a:p>
          <a:p>
            <a:r>
              <a:rPr lang="cs-CZ" dirty="0">
                <a:latin typeface="Franklin Gothic Medium" panose="020B0603020102020204" pitchFamily="34" charset="0"/>
              </a:rPr>
              <a:t>Narušení dvěma způsoby:</a:t>
            </a:r>
          </a:p>
          <a:p>
            <a:pPr lvl="1"/>
            <a:r>
              <a:rPr lang="cs-CZ" dirty="0"/>
              <a:t>Narušení nervového impulzu – snížení syntézy </a:t>
            </a:r>
            <a:r>
              <a:rPr lang="cs-CZ" dirty="0" err="1"/>
              <a:t>acetylcholaminu</a:t>
            </a:r>
            <a:r>
              <a:rPr lang="cs-CZ" dirty="0"/>
              <a:t>, narušení vnímavosti </a:t>
            </a:r>
            <a:r>
              <a:rPr lang="cs-CZ" dirty="0" err="1"/>
              <a:t>ACh</a:t>
            </a:r>
            <a:r>
              <a:rPr lang="cs-CZ" dirty="0"/>
              <a:t> receptorů </a:t>
            </a:r>
          </a:p>
          <a:p>
            <a:pPr lvl="1"/>
            <a:r>
              <a:rPr lang="cs-CZ" dirty="0"/>
              <a:t>CNS – narušení kvality neuromuskulárního přenosu  - ochranné opatření – neochota pokračovat v činnosti – psychická zátěž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82461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BE5A48D-977F-42D1-8FB5-81249C5C68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OPAKOVÁNÍ ENERGETICKÉ SYSTÉMY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317A30F9-5DBA-499C-951C-CB1BABB26BD8}"/>
              </a:ext>
            </a:extLst>
          </p:cNvPr>
          <p:cNvSpPr txBox="1"/>
          <p:nvPr/>
        </p:nvSpPr>
        <p:spPr>
          <a:xfrm>
            <a:off x="2747629" y="2649992"/>
            <a:ext cx="1656184" cy="369332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cs-CZ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6F2C7929-2FBC-4F0A-A651-31418C20D09F}"/>
              </a:ext>
            </a:extLst>
          </p:cNvPr>
          <p:cNvSpPr txBox="1"/>
          <p:nvPr/>
        </p:nvSpPr>
        <p:spPr>
          <a:xfrm>
            <a:off x="2706366" y="4751803"/>
            <a:ext cx="1656184" cy="369332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cs-CZ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F4CCBB1F-74FF-431C-BAD8-129FD1C71975}"/>
              </a:ext>
            </a:extLst>
          </p:cNvPr>
          <p:cNvSpPr txBox="1"/>
          <p:nvPr/>
        </p:nvSpPr>
        <p:spPr>
          <a:xfrm>
            <a:off x="2747629" y="3530559"/>
            <a:ext cx="1656184" cy="369332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cs-CZ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05695233-0415-43F1-90D8-6DC2E5608927}"/>
              </a:ext>
            </a:extLst>
          </p:cNvPr>
          <p:cNvSpPr txBox="1"/>
          <p:nvPr/>
        </p:nvSpPr>
        <p:spPr>
          <a:xfrm>
            <a:off x="7319154" y="2667102"/>
            <a:ext cx="1656184" cy="369332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cs-CZ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C4078435-8709-445E-A7A5-C52EA2DCDA1C}"/>
              </a:ext>
            </a:extLst>
          </p:cNvPr>
          <p:cNvSpPr txBox="1"/>
          <p:nvPr/>
        </p:nvSpPr>
        <p:spPr>
          <a:xfrm>
            <a:off x="5015880" y="2636912"/>
            <a:ext cx="1656184" cy="369332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cs-CZ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60F0AA98-D475-441A-A42B-B5814C1B084E}"/>
              </a:ext>
            </a:extLst>
          </p:cNvPr>
          <p:cNvSpPr txBox="1"/>
          <p:nvPr/>
        </p:nvSpPr>
        <p:spPr>
          <a:xfrm>
            <a:off x="5015880" y="5672371"/>
            <a:ext cx="1656184" cy="646331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dirty="0">
                <a:solidFill>
                  <a:schemeClr val="bg1"/>
                </a:solidFill>
                <a:latin typeface="+mj-lt"/>
              </a:rPr>
              <a:t>KREBSŮV CYKLUS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AC728CE8-D05B-4B39-91C4-E0F667DB632E}"/>
              </a:ext>
            </a:extLst>
          </p:cNvPr>
          <p:cNvSpPr txBox="1"/>
          <p:nvPr/>
        </p:nvSpPr>
        <p:spPr>
          <a:xfrm>
            <a:off x="5012760" y="4739964"/>
            <a:ext cx="1656184" cy="369332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cs-CZ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3F7128CF-33F4-47CE-A3CA-6EDCEEC51614}"/>
              </a:ext>
            </a:extLst>
          </p:cNvPr>
          <p:cNvSpPr txBox="1"/>
          <p:nvPr/>
        </p:nvSpPr>
        <p:spPr>
          <a:xfrm>
            <a:off x="7284130" y="3517863"/>
            <a:ext cx="1836203" cy="369332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cs-CZ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B39F44C1-F64E-4334-B4C5-1B7862836439}"/>
              </a:ext>
            </a:extLst>
          </p:cNvPr>
          <p:cNvSpPr txBox="1"/>
          <p:nvPr/>
        </p:nvSpPr>
        <p:spPr>
          <a:xfrm>
            <a:off x="5015880" y="3530559"/>
            <a:ext cx="1656184" cy="369332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cs-CZ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03716092-7292-4A87-9E8F-742B50CA29D6}"/>
              </a:ext>
            </a:extLst>
          </p:cNvPr>
          <p:cNvSpPr txBox="1"/>
          <p:nvPr/>
        </p:nvSpPr>
        <p:spPr>
          <a:xfrm>
            <a:off x="8472266" y="5795609"/>
            <a:ext cx="2124235" cy="369332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cs-CZ" dirty="0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14" name="Přímá spojnice se šipkou 13">
            <a:extLst>
              <a:ext uri="{FF2B5EF4-FFF2-40B4-BE49-F238E27FC236}">
                <a16:creationId xmlns:a16="http://schemas.microsoft.com/office/drawing/2014/main" id="{7D95F9DA-F6F1-4B6D-813B-C934BFB41EFF}"/>
              </a:ext>
            </a:extLst>
          </p:cNvPr>
          <p:cNvCxnSpPr>
            <a:cxnSpLocks/>
          </p:cNvCxnSpPr>
          <p:nvPr/>
        </p:nvCxnSpPr>
        <p:spPr>
          <a:xfrm>
            <a:off x="5840852" y="3130203"/>
            <a:ext cx="0" cy="36004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se šipkou 14">
            <a:extLst>
              <a:ext uri="{FF2B5EF4-FFF2-40B4-BE49-F238E27FC236}">
                <a16:creationId xmlns:a16="http://schemas.microsoft.com/office/drawing/2014/main" id="{676CC50B-1DB1-47D8-A3D3-F6915F01FEC8}"/>
              </a:ext>
            </a:extLst>
          </p:cNvPr>
          <p:cNvCxnSpPr>
            <a:cxnSpLocks/>
          </p:cNvCxnSpPr>
          <p:nvPr/>
        </p:nvCxnSpPr>
        <p:spPr>
          <a:xfrm>
            <a:off x="8147246" y="3130203"/>
            <a:ext cx="0" cy="36004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nice se šipkou 15">
            <a:extLst>
              <a:ext uri="{FF2B5EF4-FFF2-40B4-BE49-F238E27FC236}">
                <a16:creationId xmlns:a16="http://schemas.microsoft.com/office/drawing/2014/main" id="{419A1925-26C1-48A9-8AEB-C6D246A0E95D}"/>
              </a:ext>
            </a:extLst>
          </p:cNvPr>
          <p:cNvCxnSpPr>
            <a:cxnSpLocks/>
          </p:cNvCxnSpPr>
          <p:nvPr/>
        </p:nvCxnSpPr>
        <p:spPr>
          <a:xfrm>
            <a:off x="3566700" y="3096725"/>
            <a:ext cx="0" cy="36004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se šipkou 16">
            <a:extLst>
              <a:ext uri="{FF2B5EF4-FFF2-40B4-BE49-F238E27FC236}">
                <a16:creationId xmlns:a16="http://schemas.microsoft.com/office/drawing/2014/main" id="{0A02B3A3-934C-446B-8A10-2A74EA323128}"/>
              </a:ext>
            </a:extLst>
          </p:cNvPr>
          <p:cNvCxnSpPr>
            <a:cxnSpLocks/>
          </p:cNvCxnSpPr>
          <p:nvPr/>
        </p:nvCxnSpPr>
        <p:spPr>
          <a:xfrm>
            <a:off x="3575397" y="3947443"/>
            <a:ext cx="324" cy="72008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nice se šipkou 17">
            <a:extLst>
              <a:ext uri="{FF2B5EF4-FFF2-40B4-BE49-F238E27FC236}">
                <a16:creationId xmlns:a16="http://schemas.microsoft.com/office/drawing/2014/main" id="{7DC392D5-770D-4EC6-A52F-5C1C66E5A660}"/>
              </a:ext>
            </a:extLst>
          </p:cNvPr>
          <p:cNvCxnSpPr>
            <a:cxnSpLocks/>
          </p:cNvCxnSpPr>
          <p:nvPr/>
        </p:nvCxnSpPr>
        <p:spPr>
          <a:xfrm>
            <a:off x="5840852" y="3996870"/>
            <a:ext cx="0" cy="67065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nice se šipkou 18">
            <a:extLst>
              <a:ext uri="{FF2B5EF4-FFF2-40B4-BE49-F238E27FC236}">
                <a16:creationId xmlns:a16="http://schemas.microsoft.com/office/drawing/2014/main" id="{F7FFCF2E-9CBE-474A-9074-C1331106F82C}"/>
              </a:ext>
            </a:extLst>
          </p:cNvPr>
          <p:cNvCxnSpPr>
            <a:cxnSpLocks/>
          </p:cNvCxnSpPr>
          <p:nvPr/>
        </p:nvCxnSpPr>
        <p:spPr>
          <a:xfrm>
            <a:off x="5854110" y="5294113"/>
            <a:ext cx="0" cy="36004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nice se šipkou 20">
            <a:extLst>
              <a:ext uri="{FF2B5EF4-FFF2-40B4-BE49-F238E27FC236}">
                <a16:creationId xmlns:a16="http://schemas.microsoft.com/office/drawing/2014/main" id="{C5CAA843-04D3-4AD7-8B1E-8395ED2D7128}"/>
              </a:ext>
            </a:extLst>
          </p:cNvPr>
          <p:cNvCxnSpPr/>
          <p:nvPr/>
        </p:nvCxnSpPr>
        <p:spPr>
          <a:xfrm>
            <a:off x="6924093" y="5988626"/>
            <a:ext cx="1296144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ovéPole 21">
            <a:extLst>
              <a:ext uri="{FF2B5EF4-FFF2-40B4-BE49-F238E27FC236}">
                <a16:creationId xmlns:a16="http://schemas.microsoft.com/office/drawing/2014/main" id="{4DC313C1-4B8A-461B-ADEE-B505535A2834}"/>
              </a:ext>
            </a:extLst>
          </p:cNvPr>
          <p:cNvSpPr txBox="1"/>
          <p:nvPr/>
        </p:nvSpPr>
        <p:spPr>
          <a:xfrm>
            <a:off x="695400" y="1979548"/>
            <a:ext cx="10424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SYSTÉM:</a:t>
            </a:r>
          </a:p>
        </p:txBody>
      </p:sp>
      <p:cxnSp>
        <p:nvCxnSpPr>
          <p:cNvPr id="23" name="Přímá spojnice se šipkou 22">
            <a:extLst>
              <a:ext uri="{FF2B5EF4-FFF2-40B4-BE49-F238E27FC236}">
                <a16:creationId xmlns:a16="http://schemas.microsoft.com/office/drawing/2014/main" id="{886F001B-EB44-4091-8A7A-CE313297490B}"/>
              </a:ext>
            </a:extLst>
          </p:cNvPr>
          <p:cNvCxnSpPr>
            <a:cxnSpLocks/>
          </p:cNvCxnSpPr>
          <p:nvPr/>
        </p:nvCxnSpPr>
        <p:spPr>
          <a:xfrm>
            <a:off x="8147246" y="3996870"/>
            <a:ext cx="0" cy="92776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Přímá spojnice se šipkou 27">
            <a:extLst>
              <a:ext uri="{FF2B5EF4-FFF2-40B4-BE49-F238E27FC236}">
                <a16:creationId xmlns:a16="http://schemas.microsoft.com/office/drawing/2014/main" id="{C4D25DC7-E4A3-4D22-8AB1-E3430FA14C5A}"/>
              </a:ext>
            </a:extLst>
          </p:cNvPr>
          <p:cNvCxnSpPr/>
          <p:nvPr/>
        </p:nvCxnSpPr>
        <p:spPr>
          <a:xfrm flipH="1">
            <a:off x="6924093" y="4924630"/>
            <a:ext cx="1223153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Přímá spojnice se šipkou 30">
            <a:extLst>
              <a:ext uri="{FF2B5EF4-FFF2-40B4-BE49-F238E27FC236}">
                <a16:creationId xmlns:a16="http://schemas.microsoft.com/office/drawing/2014/main" id="{F2CF7994-C826-4993-B867-5E8A2BA5C704}"/>
              </a:ext>
            </a:extLst>
          </p:cNvPr>
          <p:cNvCxnSpPr/>
          <p:nvPr/>
        </p:nvCxnSpPr>
        <p:spPr>
          <a:xfrm>
            <a:off x="4511824" y="4936469"/>
            <a:ext cx="36004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3592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27EF649-419F-41D7-99A4-A0EDE3413A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OPAKOVÁNÍ ENERGETICKÉ SYSTÉMY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CEC5F363-9B12-4240-86E9-37225B644AD2}"/>
              </a:ext>
            </a:extLst>
          </p:cNvPr>
          <p:cNvSpPr txBox="1"/>
          <p:nvPr/>
        </p:nvSpPr>
        <p:spPr>
          <a:xfrm>
            <a:off x="1785028" y="3244337"/>
            <a:ext cx="1008112" cy="369325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dirty="0">
                <a:solidFill>
                  <a:schemeClr val="bg1"/>
                </a:solidFill>
              </a:rPr>
              <a:t>ATP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A407A4F6-6CDB-4D64-885C-0D8C02E81CF2}"/>
              </a:ext>
            </a:extLst>
          </p:cNvPr>
          <p:cNvSpPr txBox="1"/>
          <p:nvPr/>
        </p:nvSpPr>
        <p:spPr>
          <a:xfrm>
            <a:off x="6115967" y="3244337"/>
            <a:ext cx="1008112" cy="369327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dirty="0">
                <a:solidFill>
                  <a:schemeClr val="bg1"/>
                </a:solidFill>
              </a:rPr>
              <a:t>ADP</a:t>
            </a:r>
          </a:p>
        </p:txBody>
      </p:sp>
      <p:cxnSp>
        <p:nvCxnSpPr>
          <p:cNvPr id="6" name="Přímá spojnice se šipkou 5">
            <a:extLst>
              <a:ext uri="{FF2B5EF4-FFF2-40B4-BE49-F238E27FC236}">
                <a16:creationId xmlns:a16="http://schemas.microsoft.com/office/drawing/2014/main" id="{623F7574-3A8F-499A-BA62-51814A0994E3}"/>
              </a:ext>
            </a:extLst>
          </p:cNvPr>
          <p:cNvCxnSpPr/>
          <p:nvPr/>
        </p:nvCxnSpPr>
        <p:spPr>
          <a:xfrm>
            <a:off x="3441212" y="3429003"/>
            <a:ext cx="2304256" cy="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ovéPole 6">
            <a:extLst>
              <a:ext uri="{FF2B5EF4-FFF2-40B4-BE49-F238E27FC236}">
                <a16:creationId xmlns:a16="http://schemas.microsoft.com/office/drawing/2014/main" id="{B668F83E-9059-44C3-8D17-9FEEEA8AE5E7}"/>
              </a:ext>
            </a:extLst>
          </p:cNvPr>
          <p:cNvSpPr txBox="1"/>
          <p:nvPr/>
        </p:nvSpPr>
        <p:spPr>
          <a:xfrm>
            <a:off x="8849609" y="3246062"/>
            <a:ext cx="1179240" cy="369332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dirty="0">
                <a:solidFill>
                  <a:schemeClr val="bg1"/>
                </a:solidFill>
              </a:rPr>
              <a:t>ENERGIE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7F4EB2E2-8598-4578-A3A4-39CAE26152B7}"/>
              </a:ext>
            </a:extLst>
          </p:cNvPr>
          <p:cNvSpPr txBox="1"/>
          <p:nvPr/>
        </p:nvSpPr>
        <p:spPr>
          <a:xfrm>
            <a:off x="7761692" y="3232166"/>
            <a:ext cx="450304" cy="381496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dirty="0">
                <a:solidFill>
                  <a:schemeClr val="bg1"/>
                </a:solidFill>
              </a:rPr>
              <a:t>P</a:t>
            </a:r>
          </a:p>
        </p:txBody>
      </p:sp>
      <p:sp>
        <p:nvSpPr>
          <p:cNvPr id="9" name="Znak plus 8">
            <a:extLst>
              <a:ext uri="{FF2B5EF4-FFF2-40B4-BE49-F238E27FC236}">
                <a16:creationId xmlns:a16="http://schemas.microsoft.com/office/drawing/2014/main" id="{766DD2FE-C863-40F6-8167-648B25507C55}"/>
              </a:ext>
            </a:extLst>
          </p:cNvPr>
          <p:cNvSpPr/>
          <p:nvPr/>
        </p:nvSpPr>
        <p:spPr>
          <a:xfrm>
            <a:off x="7265792" y="3230944"/>
            <a:ext cx="351884" cy="369326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Znak plus 9">
            <a:extLst>
              <a:ext uri="{FF2B5EF4-FFF2-40B4-BE49-F238E27FC236}">
                <a16:creationId xmlns:a16="http://schemas.microsoft.com/office/drawing/2014/main" id="{0D8AEFB9-62CA-4FEB-BCE5-9E3C39868D5B}"/>
              </a:ext>
            </a:extLst>
          </p:cNvPr>
          <p:cNvSpPr/>
          <p:nvPr/>
        </p:nvSpPr>
        <p:spPr>
          <a:xfrm>
            <a:off x="8354860" y="3231453"/>
            <a:ext cx="351884" cy="369326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Šipka: zahnutá doleva 10">
            <a:extLst>
              <a:ext uri="{FF2B5EF4-FFF2-40B4-BE49-F238E27FC236}">
                <a16:creationId xmlns:a16="http://schemas.microsoft.com/office/drawing/2014/main" id="{B7111D5C-9CBB-4425-9D31-07AE5808BA6F}"/>
              </a:ext>
            </a:extLst>
          </p:cNvPr>
          <p:cNvSpPr/>
          <p:nvPr/>
        </p:nvSpPr>
        <p:spPr>
          <a:xfrm>
            <a:off x="10432274" y="3415607"/>
            <a:ext cx="450304" cy="1687549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12" name="Šipka: zahnutá doleva 11">
            <a:extLst>
              <a:ext uri="{FF2B5EF4-FFF2-40B4-BE49-F238E27FC236}">
                <a16:creationId xmlns:a16="http://schemas.microsoft.com/office/drawing/2014/main" id="{B2B1FD99-9693-4262-9890-ABA91A8CABF5}"/>
              </a:ext>
            </a:extLst>
          </p:cNvPr>
          <p:cNvSpPr/>
          <p:nvPr/>
        </p:nvSpPr>
        <p:spPr>
          <a:xfrm rot="10800000">
            <a:off x="1037564" y="3430728"/>
            <a:ext cx="450304" cy="1687549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51C5D6DB-6636-4825-8607-8493E684055F}"/>
              </a:ext>
            </a:extLst>
          </p:cNvPr>
          <p:cNvSpPr txBox="1"/>
          <p:nvPr/>
        </p:nvSpPr>
        <p:spPr>
          <a:xfrm>
            <a:off x="1785028" y="4918492"/>
            <a:ext cx="1008112" cy="369327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dirty="0">
                <a:solidFill>
                  <a:schemeClr val="bg1"/>
                </a:solidFill>
              </a:rPr>
              <a:t>ADP</a:t>
            </a:r>
          </a:p>
        </p:txBody>
      </p:sp>
      <p:sp>
        <p:nvSpPr>
          <p:cNvPr id="14" name="Znak plus 13">
            <a:extLst>
              <a:ext uri="{FF2B5EF4-FFF2-40B4-BE49-F238E27FC236}">
                <a16:creationId xmlns:a16="http://schemas.microsoft.com/office/drawing/2014/main" id="{7D41C419-1B9A-480F-A505-8B0C24CF4D3C}"/>
              </a:ext>
            </a:extLst>
          </p:cNvPr>
          <p:cNvSpPr/>
          <p:nvPr/>
        </p:nvSpPr>
        <p:spPr>
          <a:xfrm>
            <a:off x="2914357" y="4918492"/>
            <a:ext cx="351884" cy="369326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B78AB726-387D-4798-9CAC-67C346CE0394}"/>
              </a:ext>
            </a:extLst>
          </p:cNvPr>
          <p:cNvSpPr txBox="1"/>
          <p:nvPr/>
        </p:nvSpPr>
        <p:spPr>
          <a:xfrm>
            <a:off x="3387458" y="4912407"/>
            <a:ext cx="557810" cy="369332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dirty="0">
                <a:solidFill>
                  <a:schemeClr val="bg1"/>
                </a:solidFill>
              </a:rPr>
              <a:t>CP</a:t>
            </a:r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C04378FC-3CEA-4A7E-8235-7E235D383CA2}"/>
              </a:ext>
            </a:extLst>
          </p:cNvPr>
          <p:cNvSpPr txBox="1"/>
          <p:nvPr/>
        </p:nvSpPr>
        <p:spPr>
          <a:xfrm>
            <a:off x="4089284" y="2888333"/>
            <a:ext cx="1008112" cy="369325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dirty="0" err="1">
                <a:solidFill>
                  <a:schemeClr val="bg1"/>
                </a:solidFill>
              </a:rPr>
              <a:t>ATPáza</a:t>
            </a:r>
            <a:endParaRPr lang="cs-CZ" dirty="0">
              <a:solidFill>
                <a:schemeClr val="bg1"/>
              </a:solidFill>
            </a:endParaRPr>
          </a:p>
        </p:txBody>
      </p:sp>
      <p:cxnSp>
        <p:nvCxnSpPr>
          <p:cNvPr id="17" name="Přímá spojnice se šipkou 16">
            <a:extLst>
              <a:ext uri="{FF2B5EF4-FFF2-40B4-BE49-F238E27FC236}">
                <a16:creationId xmlns:a16="http://schemas.microsoft.com/office/drawing/2014/main" id="{A58E76C7-16F5-4600-B532-EEC91E8BA5CF}"/>
              </a:ext>
            </a:extLst>
          </p:cNvPr>
          <p:cNvCxnSpPr>
            <a:cxnSpLocks/>
          </p:cNvCxnSpPr>
          <p:nvPr/>
        </p:nvCxnSpPr>
        <p:spPr>
          <a:xfrm flipV="1">
            <a:off x="4315767" y="5103156"/>
            <a:ext cx="2950025" cy="15121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B82F877A-5144-43F1-BC1E-B8138C87CBD1}"/>
              </a:ext>
            </a:extLst>
          </p:cNvPr>
          <p:cNvSpPr txBox="1"/>
          <p:nvPr/>
        </p:nvSpPr>
        <p:spPr>
          <a:xfrm>
            <a:off x="9234868" y="4888726"/>
            <a:ext cx="557810" cy="369332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dirty="0" err="1">
                <a:solidFill>
                  <a:schemeClr val="bg1"/>
                </a:solidFill>
              </a:rPr>
              <a:t>Cr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C74A6DF2-9A56-4EA9-A893-EF10285EF42A}"/>
              </a:ext>
            </a:extLst>
          </p:cNvPr>
          <p:cNvSpPr txBox="1"/>
          <p:nvPr/>
        </p:nvSpPr>
        <p:spPr>
          <a:xfrm>
            <a:off x="7632619" y="4903346"/>
            <a:ext cx="1008112" cy="369327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dirty="0">
                <a:solidFill>
                  <a:schemeClr val="bg1"/>
                </a:solidFill>
              </a:rPr>
              <a:t>ATP</a:t>
            </a:r>
          </a:p>
        </p:txBody>
      </p:sp>
      <p:sp>
        <p:nvSpPr>
          <p:cNvPr id="20" name="Znak plus 19">
            <a:extLst>
              <a:ext uri="{FF2B5EF4-FFF2-40B4-BE49-F238E27FC236}">
                <a16:creationId xmlns:a16="http://schemas.microsoft.com/office/drawing/2014/main" id="{2F663191-D61E-43B7-A093-6C2E2FD595E0}"/>
              </a:ext>
            </a:extLst>
          </p:cNvPr>
          <p:cNvSpPr/>
          <p:nvPr/>
        </p:nvSpPr>
        <p:spPr>
          <a:xfrm>
            <a:off x="8740120" y="4888726"/>
            <a:ext cx="351884" cy="369326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0E4FABEE-6FC9-4863-9052-2E14CAC60754}"/>
              </a:ext>
            </a:extLst>
          </p:cNvPr>
          <p:cNvSpPr txBox="1"/>
          <p:nvPr/>
        </p:nvSpPr>
        <p:spPr>
          <a:xfrm>
            <a:off x="4968152" y="4541795"/>
            <a:ext cx="1641582" cy="369332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dirty="0" err="1">
                <a:solidFill>
                  <a:schemeClr val="bg1"/>
                </a:solidFill>
              </a:rPr>
              <a:t>Kreatinkináza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22" name="TextovéPole 21">
            <a:extLst>
              <a:ext uri="{FF2B5EF4-FFF2-40B4-BE49-F238E27FC236}">
                <a16:creationId xmlns:a16="http://schemas.microsoft.com/office/drawing/2014/main" id="{A2183B3B-A8E9-4FF1-BBDC-7C7EEDD5A36B}"/>
              </a:ext>
            </a:extLst>
          </p:cNvPr>
          <p:cNvSpPr txBox="1"/>
          <p:nvPr/>
        </p:nvSpPr>
        <p:spPr>
          <a:xfrm>
            <a:off x="1037563" y="2132856"/>
            <a:ext cx="2665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SYSTÉM: ATP-CP SYSTÉM</a:t>
            </a:r>
          </a:p>
        </p:txBody>
      </p:sp>
    </p:spTree>
    <p:extLst>
      <p:ext uri="{BB962C8B-B14F-4D97-AF65-F5344CB8AC3E}">
        <p14:creationId xmlns:p14="http://schemas.microsoft.com/office/powerpoint/2010/main" val="3311415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36B753E-D601-45CF-B0DA-0AE7D941E1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OPAKOVÁNÍ ENERGETICKÉ SYSTÉMY</a:t>
            </a:r>
          </a:p>
        </p:txBody>
      </p:sp>
      <p:sp>
        <p:nvSpPr>
          <p:cNvPr id="40" name="TextovéPole 39">
            <a:extLst>
              <a:ext uri="{FF2B5EF4-FFF2-40B4-BE49-F238E27FC236}">
                <a16:creationId xmlns:a16="http://schemas.microsoft.com/office/drawing/2014/main" id="{C567705A-C89A-4EE8-93E1-DFE723E99AE3}"/>
              </a:ext>
            </a:extLst>
          </p:cNvPr>
          <p:cNvSpPr txBox="1"/>
          <p:nvPr/>
        </p:nvSpPr>
        <p:spPr>
          <a:xfrm>
            <a:off x="1066800" y="2204864"/>
            <a:ext cx="35161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SYSTÉM: ANAEROBNÍ GLYKOLÝZA</a:t>
            </a:r>
          </a:p>
          <a:p>
            <a:endParaRPr lang="cs-CZ" dirty="0"/>
          </a:p>
        </p:txBody>
      </p:sp>
      <p:sp>
        <p:nvSpPr>
          <p:cNvPr id="41" name="TextovéPole 40">
            <a:extLst>
              <a:ext uri="{FF2B5EF4-FFF2-40B4-BE49-F238E27FC236}">
                <a16:creationId xmlns:a16="http://schemas.microsoft.com/office/drawing/2014/main" id="{EDA21A30-8E9E-4240-B806-150F9645E9A0}"/>
              </a:ext>
            </a:extLst>
          </p:cNvPr>
          <p:cNvSpPr txBox="1"/>
          <p:nvPr/>
        </p:nvSpPr>
        <p:spPr>
          <a:xfrm>
            <a:off x="4511824" y="3059675"/>
            <a:ext cx="1584176" cy="369325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dirty="0">
                <a:solidFill>
                  <a:schemeClr val="bg1"/>
                </a:solidFill>
              </a:rPr>
              <a:t>Glykogen</a:t>
            </a:r>
          </a:p>
        </p:txBody>
      </p:sp>
      <p:sp>
        <p:nvSpPr>
          <p:cNvPr id="42" name="TextovéPole 41">
            <a:extLst>
              <a:ext uri="{FF2B5EF4-FFF2-40B4-BE49-F238E27FC236}">
                <a16:creationId xmlns:a16="http://schemas.microsoft.com/office/drawing/2014/main" id="{9BB702DC-D657-4520-A77C-3F13E7D90C42}"/>
              </a:ext>
            </a:extLst>
          </p:cNvPr>
          <p:cNvSpPr txBox="1"/>
          <p:nvPr/>
        </p:nvSpPr>
        <p:spPr>
          <a:xfrm>
            <a:off x="4515980" y="5003882"/>
            <a:ext cx="1584176" cy="369325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dirty="0">
                <a:solidFill>
                  <a:schemeClr val="bg1"/>
                </a:solidFill>
              </a:rPr>
              <a:t>Pyruvát</a:t>
            </a:r>
          </a:p>
        </p:txBody>
      </p:sp>
      <p:sp>
        <p:nvSpPr>
          <p:cNvPr id="43" name="TextovéPole 42">
            <a:extLst>
              <a:ext uri="{FF2B5EF4-FFF2-40B4-BE49-F238E27FC236}">
                <a16:creationId xmlns:a16="http://schemas.microsoft.com/office/drawing/2014/main" id="{D501B536-35A8-49F6-B836-F82CCCCDF546}"/>
              </a:ext>
            </a:extLst>
          </p:cNvPr>
          <p:cNvSpPr txBox="1"/>
          <p:nvPr/>
        </p:nvSpPr>
        <p:spPr>
          <a:xfrm>
            <a:off x="4506364" y="4031779"/>
            <a:ext cx="1584176" cy="369325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dirty="0">
                <a:solidFill>
                  <a:schemeClr val="bg1"/>
                </a:solidFill>
              </a:rPr>
              <a:t>Glukóza</a:t>
            </a:r>
          </a:p>
        </p:txBody>
      </p:sp>
      <p:sp>
        <p:nvSpPr>
          <p:cNvPr id="44" name="TextovéPole 43">
            <a:extLst>
              <a:ext uri="{FF2B5EF4-FFF2-40B4-BE49-F238E27FC236}">
                <a16:creationId xmlns:a16="http://schemas.microsoft.com/office/drawing/2014/main" id="{CFAA6120-08A2-4112-9B02-8B7CE7804FA5}"/>
              </a:ext>
            </a:extLst>
          </p:cNvPr>
          <p:cNvSpPr txBox="1"/>
          <p:nvPr/>
        </p:nvSpPr>
        <p:spPr>
          <a:xfrm>
            <a:off x="6744072" y="4031778"/>
            <a:ext cx="936104" cy="369325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dirty="0">
                <a:solidFill>
                  <a:schemeClr val="bg1"/>
                </a:solidFill>
              </a:rPr>
              <a:t>2 ATP</a:t>
            </a:r>
          </a:p>
        </p:txBody>
      </p:sp>
      <p:sp>
        <p:nvSpPr>
          <p:cNvPr id="45" name="TextovéPole 44">
            <a:extLst>
              <a:ext uri="{FF2B5EF4-FFF2-40B4-BE49-F238E27FC236}">
                <a16:creationId xmlns:a16="http://schemas.microsoft.com/office/drawing/2014/main" id="{C8A45B3F-4779-47ED-9DD6-3BE78CFF38EF}"/>
              </a:ext>
            </a:extLst>
          </p:cNvPr>
          <p:cNvSpPr txBox="1"/>
          <p:nvPr/>
        </p:nvSpPr>
        <p:spPr>
          <a:xfrm>
            <a:off x="7824192" y="5003881"/>
            <a:ext cx="1584176" cy="369325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dirty="0">
                <a:solidFill>
                  <a:schemeClr val="bg1"/>
                </a:solidFill>
              </a:rPr>
              <a:t>Laktát</a:t>
            </a:r>
          </a:p>
        </p:txBody>
      </p:sp>
      <p:cxnSp>
        <p:nvCxnSpPr>
          <p:cNvPr id="47" name="Přímá spojnice se šipkou 46">
            <a:extLst>
              <a:ext uri="{FF2B5EF4-FFF2-40B4-BE49-F238E27FC236}">
                <a16:creationId xmlns:a16="http://schemas.microsoft.com/office/drawing/2014/main" id="{9C7F5FED-DC8C-48EA-A251-56CA2D84BBB6}"/>
              </a:ext>
            </a:extLst>
          </p:cNvPr>
          <p:cNvCxnSpPr>
            <a:cxnSpLocks/>
          </p:cNvCxnSpPr>
          <p:nvPr/>
        </p:nvCxnSpPr>
        <p:spPr>
          <a:xfrm>
            <a:off x="5303912" y="3563731"/>
            <a:ext cx="0" cy="36004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Přímá spojnice se šipkou 48">
            <a:extLst>
              <a:ext uri="{FF2B5EF4-FFF2-40B4-BE49-F238E27FC236}">
                <a16:creationId xmlns:a16="http://schemas.microsoft.com/office/drawing/2014/main" id="{D44B54EA-BDFA-425E-B578-E72BE779F5F6}"/>
              </a:ext>
            </a:extLst>
          </p:cNvPr>
          <p:cNvCxnSpPr>
            <a:cxnSpLocks/>
          </p:cNvCxnSpPr>
          <p:nvPr/>
        </p:nvCxnSpPr>
        <p:spPr>
          <a:xfrm>
            <a:off x="5303912" y="4499835"/>
            <a:ext cx="0" cy="36004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Přímá spojnice se šipkou 50">
            <a:extLst>
              <a:ext uri="{FF2B5EF4-FFF2-40B4-BE49-F238E27FC236}">
                <a16:creationId xmlns:a16="http://schemas.microsoft.com/office/drawing/2014/main" id="{8F65BA9F-3616-4DFD-BB52-BA2399750DFC}"/>
              </a:ext>
            </a:extLst>
          </p:cNvPr>
          <p:cNvCxnSpPr>
            <a:cxnSpLocks/>
          </p:cNvCxnSpPr>
          <p:nvPr/>
        </p:nvCxnSpPr>
        <p:spPr>
          <a:xfrm>
            <a:off x="6456040" y="5219915"/>
            <a:ext cx="108012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Přímá spojnice se šipkou 54">
            <a:extLst>
              <a:ext uri="{FF2B5EF4-FFF2-40B4-BE49-F238E27FC236}">
                <a16:creationId xmlns:a16="http://schemas.microsoft.com/office/drawing/2014/main" id="{0B37DFA0-E0E2-4AAB-A795-E5A67CC35461}"/>
              </a:ext>
            </a:extLst>
          </p:cNvPr>
          <p:cNvCxnSpPr>
            <a:cxnSpLocks/>
          </p:cNvCxnSpPr>
          <p:nvPr/>
        </p:nvCxnSpPr>
        <p:spPr>
          <a:xfrm>
            <a:off x="6330026" y="4211803"/>
            <a:ext cx="252028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0781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BE5A48D-977F-42D1-8FB5-81249C5C68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OPAKOVÁNÍ ENERGETICKÉ SYSTÉMY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317A30F9-5DBA-499C-951C-CB1BABB26BD8}"/>
              </a:ext>
            </a:extLst>
          </p:cNvPr>
          <p:cNvSpPr txBox="1"/>
          <p:nvPr/>
        </p:nvSpPr>
        <p:spPr>
          <a:xfrm>
            <a:off x="2747629" y="2649992"/>
            <a:ext cx="1656184" cy="369332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dirty="0">
                <a:solidFill>
                  <a:schemeClr val="bg1"/>
                </a:solidFill>
                <a:latin typeface="+mj-lt"/>
              </a:rPr>
              <a:t>Glykogen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6F2C7929-2FBC-4F0A-A651-31418C20D09F}"/>
              </a:ext>
            </a:extLst>
          </p:cNvPr>
          <p:cNvSpPr txBox="1"/>
          <p:nvPr/>
        </p:nvSpPr>
        <p:spPr>
          <a:xfrm>
            <a:off x="2706366" y="4751803"/>
            <a:ext cx="1656184" cy="369332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dirty="0">
                <a:solidFill>
                  <a:schemeClr val="bg1"/>
                </a:solidFill>
                <a:latin typeface="+mj-lt"/>
              </a:rPr>
              <a:t>Pyruvát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F4CCBB1F-74FF-431C-BAD8-129FD1C71975}"/>
              </a:ext>
            </a:extLst>
          </p:cNvPr>
          <p:cNvSpPr txBox="1"/>
          <p:nvPr/>
        </p:nvSpPr>
        <p:spPr>
          <a:xfrm>
            <a:off x="2747629" y="3627538"/>
            <a:ext cx="1656184" cy="369332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dirty="0">
                <a:solidFill>
                  <a:schemeClr val="bg1"/>
                </a:solidFill>
                <a:latin typeface="+mj-lt"/>
              </a:rPr>
              <a:t>Glukóza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05695233-0415-43F1-90D8-6DC2E5608927}"/>
              </a:ext>
            </a:extLst>
          </p:cNvPr>
          <p:cNvSpPr txBox="1"/>
          <p:nvPr/>
        </p:nvSpPr>
        <p:spPr>
          <a:xfrm>
            <a:off x="7374140" y="2653729"/>
            <a:ext cx="1656184" cy="369332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dirty="0">
                <a:solidFill>
                  <a:schemeClr val="bg1"/>
                </a:solidFill>
                <a:latin typeface="+mj-lt"/>
              </a:rPr>
              <a:t>Proteiny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C4078435-8709-445E-A7A5-C52EA2DCDA1C}"/>
              </a:ext>
            </a:extLst>
          </p:cNvPr>
          <p:cNvSpPr txBox="1"/>
          <p:nvPr/>
        </p:nvSpPr>
        <p:spPr>
          <a:xfrm>
            <a:off x="5015880" y="2636912"/>
            <a:ext cx="1656184" cy="369332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dirty="0">
                <a:solidFill>
                  <a:schemeClr val="bg1"/>
                </a:solidFill>
                <a:latin typeface="+mj-lt"/>
              </a:rPr>
              <a:t>Tuky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60F0AA98-D475-441A-A42B-B5814C1B084E}"/>
              </a:ext>
            </a:extLst>
          </p:cNvPr>
          <p:cNvSpPr txBox="1"/>
          <p:nvPr/>
        </p:nvSpPr>
        <p:spPr>
          <a:xfrm>
            <a:off x="5026018" y="5792652"/>
            <a:ext cx="1656184" cy="369332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dirty="0">
                <a:solidFill>
                  <a:schemeClr val="bg1"/>
                </a:solidFill>
                <a:latin typeface="+mj-lt"/>
              </a:rPr>
              <a:t>Krebsův cyklus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AC728CE8-D05B-4B39-91C4-E0F667DB632E}"/>
              </a:ext>
            </a:extLst>
          </p:cNvPr>
          <p:cNvSpPr txBox="1"/>
          <p:nvPr/>
        </p:nvSpPr>
        <p:spPr>
          <a:xfrm>
            <a:off x="5012760" y="4739964"/>
            <a:ext cx="1656184" cy="369332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dirty="0">
                <a:solidFill>
                  <a:schemeClr val="bg1"/>
                </a:solidFill>
                <a:latin typeface="+mj-lt"/>
              </a:rPr>
              <a:t>Acetyl-co-A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3F7128CF-33F4-47CE-A3CA-6EDCEEC51614}"/>
              </a:ext>
            </a:extLst>
          </p:cNvPr>
          <p:cNvSpPr txBox="1"/>
          <p:nvPr/>
        </p:nvSpPr>
        <p:spPr>
          <a:xfrm>
            <a:off x="7284131" y="3627538"/>
            <a:ext cx="1836203" cy="369332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dirty="0">
                <a:solidFill>
                  <a:schemeClr val="bg1"/>
                </a:solidFill>
                <a:latin typeface="+mj-lt"/>
              </a:rPr>
              <a:t>Aminokyseliny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B39F44C1-F64E-4334-B4C5-1B7862836439}"/>
              </a:ext>
            </a:extLst>
          </p:cNvPr>
          <p:cNvSpPr txBox="1"/>
          <p:nvPr/>
        </p:nvSpPr>
        <p:spPr>
          <a:xfrm>
            <a:off x="5015880" y="3530559"/>
            <a:ext cx="1656184" cy="646331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dirty="0">
                <a:solidFill>
                  <a:schemeClr val="bg1"/>
                </a:solidFill>
                <a:latin typeface="+mj-lt"/>
              </a:rPr>
              <a:t>Mastné kyseliny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03716092-7292-4A87-9E8F-742B50CA29D6}"/>
              </a:ext>
            </a:extLst>
          </p:cNvPr>
          <p:cNvSpPr txBox="1"/>
          <p:nvPr/>
        </p:nvSpPr>
        <p:spPr>
          <a:xfrm>
            <a:off x="8472266" y="5654153"/>
            <a:ext cx="2124235" cy="646331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800" dirty="0">
                <a:solidFill>
                  <a:schemeClr val="bg1"/>
                </a:solidFill>
                <a:latin typeface="+mj-lt"/>
              </a:rPr>
              <a:t>Elektronový transportní řetězec</a:t>
            </a:r>
            <a:endParaRPr lang="cs-CZ" dirty="0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14" name="Přímá spojnice se šipkou 13">
            <a:extLst>
              <a:ext uri="{FF2B5EF4-FFF2-40B4-BE49-F238E27FC236}">
                <a16:creationId xmlns:a16="http://schemas.microsoft.com/office/drawing/2014/main" id="{7D95F9DA-F6F1-4B6D-813B-C934BFB41EFF}"/>
              </a:ext>
            </a:extLst>
          </p:cNvPr>
          <p:cNvCxnSpPr>
            <a:cxnSpLocks/>
          </p:cNvCxnSpPr>
          <p:nvPr/>
        </p:nvCxnSpPr>
        <p:spPr>
          <a:xfrm>
            <a:off x="5840852" y="3130203"/>
            <a:ext cx="0" cy="36004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se šipkou 14">
            <a:extLst>
              <a:ext uri="{FF2B5EF4-FFF2-40B4-BE49-F238E27FC236}">
                <a16:creationId xmlns:a16="http://schemas.microsoft.com/office/drawing/2014/main" id="{676CC50B-1DB1-47D8-A3D3-F6915F01FEC8}"/>
              </a:ext>
            </a:extLst>
          </p:cNvPr>
          <p:cNvCxnSpPr>
            <a:cxnSpLocks/>
          </p:cNvCxnSpPr>
          <p:nvPr/>
        </p:nvCxnSpPr>
        <p:spPr>
          <a:xfrm>
            <a:off x="8147246" y="3130203"/>
            <a:ext cx="0" cy="36004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nice se šipkou 15">
            <a:extLst>
              <a:ext uri="{FF2B5EF4-FFF2-40B4-BE49-F238E27FC236}">
                <a16:creationId xmlns:a16="http://schemas.microsoft.com/office/drawing/2014/main" id="{419A1925-26C1-48A9-8AEB-C6D246A0E95D}"/>
              </a:ext>
            </a:extLst>
          </p:cNvPr>
          <p:cNvCxnSpPr>
            <a:cxnSpLocks/>
          </p:cNvCxnSpPr>
          <p:nvPr/>
        </p:nvCxnSpPr>
        <p:spPr>
          <a:xfrm>
            <a:off x="3566700" y="3096725"/>
            <a:ext cx="0" cy="36004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se šipkou 16">
            <a:extLst>
              <a:ext uri="{FF2B5EF4-FFF2-40B4-BE49-F238E27FC236}">
                <a16:creationId xmlns:a16="http://schemas.microsoft.com/office/drawing/2014/main" id="{0A02B3A3-934C-446B-8A10-2A74EA323128}"/>
              </a:ext>
            </a:extLst>
          </p:cNvPr>
          <p:cNvCxnSpPr>
            <a:cxnSpLocks/>
          </p:cNvCxnSpPr>
          <p:nvPr/>
        </p:nvCxnSpPr>
        <p:spPr>
          <a:xfrm>
            <a:off x="3566700" y="4176890"/>
            <a:ext cx="9021" cy="49063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nice se šipkou 17">
            <a:extLst>
              <a:ext uri="{FF2B5EF4-FFF2-40B4-BE49-F238E27FC236}">
                <a16:creationId xmlns:a16="http://schemas.microsoft.com/office/drawing/2014/main" id="{7DC392D5-770D-4EC6-A52F-5C1C66E5A660}"/>
              </a:ext>
            </a:extLst>
          </p:cNvPr>
          <p:cNvCxnSpPr>
            <a:cxnSpLocks/>
          </p:cNvCxnSpPr>
          <p:nvPr/>
        </p:nvCxnSpPr>
        <p:spPr>
          <a:xfrm>
            <a:off x="5840852" y="4307483"/>
            <a:ext cx="0" cy="36004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nice se šipkou 18">
            <a:extLst>
              <a:ext uri="{FF2B5EF4-FFF2-40B4-BE49-F238E27FC236}">
                <a16:creationId xmlns:a16="http://schemas.microsoft.com/office/drawing/2014/main" id="{F7FFCF2E-9CBE-474A-9074-C1331106F82C}"/>
              </a:ext>
            </a:extLst>
          </p:cNvPr>
          <p:cNvCxnSpPr>
            <a:cxnSpLocks/>
          </p:cNvCxnSpPr>
          <p:nvPr/>
        </p:nvCxnSpPr>
        <p:spPr>
          <a:xfrm>
            <a:off x="5854110" y="5294113"/>
            <a:ext cx="0" cy="36004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nice se šipkou 20">
            <a:extLst>
              <a:ext uri="{FF2B5EF4-FFF2-40B4-BE49-F238E27FC236}">
                <a16:creationId xmlns:a16="http://schemas.microsoft.com/office/drawing/2014/main" id="{C5CAA843-04D3-4AD7-8B1E-8395ED2D7128}"/>
              </a:ext>
            </a:extLst>
          </p:cNvPr>
          <p:cNvCxnSpPr/>
          <p:nvPr/>
        </p:nvCxnSpPr>
        <p:spPr>
          <a:xfrm>
            <a:off x="6924093" y="5988626"/>
            <a:ext cx="1296144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ovéPole 21">
            <a:extLst>
              <a:ext uri="{FF2B5EF4-FFF2-40B4-BE49-F238E27FC236}">
                <a16:creationId xmlns:a16="http://schemas.microsoft.com/office/drawing/2014/main" id="{4DC313C1-4B8A-461B-ADEE-B505535A2834}"/>
              </a:ext>
            </a:extLst>
          </p:cNvPr>
          <p:cNvSpPr txBox="1"/>
          <p:nvPr/>
        </p:nvSpPr>
        <p:spPr>
          <a:xfrm>
            <a:off x="695400" y="1979548"/>
            <a:ext cx="38213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SYSTÉM: </a:t>
            </a:r>
            <a:r>
              <a:rPr lang="cs-CZ" sz="1800" dirty="0"/>
              <a:t>OXIDATIVNÍ FOSFORYLACE  </a:t>
            </a:r>
            <a:endParaRPr lang="cs-CZ" dirty="0"/>
          </a:p>
          <a:p>
            <a:endParaRPr lang="cs-CZ" dirty="0"/>
          </a:p>
        </p:txBody>
      </p:sp>
      <p:cxnSp>
        <p:nvCxnSpPr>
          <p:cNvPr id="23" name="Přímá spojnice se šipkou 22">
            <a:extLst>
              <a:ext uri="{FF2B5EF4-FFF2-40B4-BE49-F238E27FC236}">
                <a16:creationId xmlns:a16="http://schemas.microsoft.com/office/drawing/2014/main" id="{886F001B-EB44-4091-8A7A-CE313297490B}"/>
              </a:ext>
            </a:extLst>
          </p:cNvPr>
          <p:cNvCxnSpPr>
            <a:cxnSpLocks/>
          </p:cNvCxnSpPr>
          <p:nvPr/>
        </p:nvCxnSpPr>
        <p:spPr>
          <a:xfrm>
            <a:off x="8147246" y="4176890"/>
            <a:ext cx="0" cy="74774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Přímá spojnice se šipkou 27">
            <a:extLst>
              <a:ext uri="{FF2B5EF4-FFF2-40B4-BE49-F238E27FC236}">
                <a16:creationId xmlns:a16="http://schemas.microsoft.com/office/drawing/2014/main" id="{C4D25DC7-E4A3-4D22-8AB1-E3430FA14C5A}"/>
              </a:ext>
            </a:extLst>
          </p:cNvPr>
          <p:cNvCxnSpPr/>
          <p:nvPr/>
        </p:nvCxnSpPr>
        <p:spPr>
          <a:xfrm flipH="1">
            <a:off x="6924093" y="4924630"/>
            <a:ext cx="1223153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Přímá spojnice se šipkou 30">
            <a:extLst>
              <a:ext uri="{FF2B5EF4-FFF2-40B4-BE49-F238E27FC236}">
                <a16:creationId xmlns:a16="http://schemas.microsoft.com/office/drawing/2014/main" id="{F2CF7994-C826-4993-B867-5E8A2BA5C704}"/>
              </a:ext>
            </a:extLst>
          </p:cNvPr>
          <p:cNvCxnSpPr/>
          <p:nvPr/>
        </p:nvCxnSpPr>
        <p:spPr>
          <a:xfrm>
            <a:off x="4511824" y="4936469"/>
            <a:ext cx="36004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2901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57BB8438-B1E8-4BCF-B598-B0FA6E60D2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99220"/>
            <a:ext cx="10058400" cy="1325563"/>
          </a:xfrm>
        </p:spPr>
        <p:txBody>
          <a:bodyPr anchor="ctr">
            <a:normAutofit/>
          </a:bodyPr>
          <a:lstStyle/>
          <a:p>
            <a:pPr algn="ctr"/>
            <a:r>
              <a:rPr lang="cs-CZ" altLang="cs-CZ" dirty="0"/>
              <a:t>METABOLISMUS</a:t>
            </a:r>
            <a:endParaRPr lang="en-US" dirty="0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98B93391-EEDE-4566-9E6C-5805F5CDD0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6800" y="1828799"/>
            <a:ext cx="4800600" cy="762000"/>
          </a:xfrm>
        </p:spPr>
        <p:txBody>
          <a:bodyPr/>
          <a:lstStyle/>
          <a:p>
            <a:pPr algn="ctr"/>
            <a:r>
              <a:rPr lang="cs-CZ" dirty="0"/>
              <a:t>ANABOLISMUS</a:t>
            </a: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69C2DAE5-1D0C-491F-80CF-BEE5BF996D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66800" y="2590799"/>
            <a:ext cx="4800600" cy="3810033"/>
          </a:xfrm>
        </p:spPr>
        <p:txBody>
          <a:bodyPr/>
          <a:lstStyle/>
          <a:p>
            <a:pPr eaLnBrk="1" hangingPunct="1">
              <a:buFontTx/>
              <a:buChar char="-"/>
              <a:defRPr/>
            </a:pPr>
            <a:r>
              <a:rPr lang="cs-CZ" dirty="0"/>
              <a:t>přeměna jednoduchých látek na látky složitější</a:t>
            </a:r>
          </a:p>
          <a:p>
            <a:pPr eaLnBrk="1" hangingPunct="1">
              <a:buFontTx/>
              <a:buChar char="-"/>
              <a:defRPr/>
            </a:pPr>
            <a:r>
              <a:rPr lang="cs-CZ" dirty="0"/>
              <a:t> energie se spotřebovává</a:t>
            </a:r>
          </a:p>
          <a:p>
            <a:endParaRPr lang="en-US" dirty="0"/>
          </a:p>
        </p:txBody>
      </p:sp>
      <p:sp>
        <p:nvSpPr>
          <p:cNvPr id="24" name="Text Placeholder 4">
            <a:extLst>
              <a:ext uri="{FF2B5EF4-FFF2-40B4-BE49-F238E27FC236}">
                <a16:creationId xmlns:a16="http://schemas.microsoft.com/office/drawing/2014/main" id="{6849C129-140A-40CF-A100-98C610FA96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24600" y="1828799"/>
            <a:ext cx="4800600" cy="762000"/>
          </a:xfrm>
        </p:spPr>
        <p:txBody>
          <a:bodyPr/>
          <a:lstStyle/>
          <a:p>
            <a:pPr algn="ctr"/>
            <a:r>
              <a:rPr lang="cs-CZ" dirty="0"/>
              <a:t>KATABOLISMUS</a:t>
            </a:r>
          </a:p>
        </p:txBody>
      </p:sp>
      <p:sp>
        <p:nvSpPr>
          <p:cNvPr id="26" name="Content Placeholder 5">
            <a:extLst>
              <a:ext uri="{FF2B5EF4-FFF2-40B4-BE49-F238E27FC236}">
                <a16:creationId xmlns:a16="http://schemas.microsoft.com/office/drawing/2014/main" id="{43FB8CB2-2089-4BC0-BB7B-4707C2DA9A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24600" y="2590799"/>
            <a:ext cx="4800600" cy="3810033"/>
          </a:xfrm>
        </p:spPr>
        <p:txBody>
          <a:bodyPr/>
          <a:lstStyle/>
          <a:p>
            <a:pPr eaLnBrk="1" hangingPunct="1">
              <a:buFontTx/>
              <a:buChar char="-"/>
              <a:defRPr/>
            </a:pPr>
            <a:r>
              <a:rPr lang="cs-CZ" dirty="0"/>
              <a:t>štěpení složitějších látek</a:t>
            </a:r>
          </a:p>
          <a:p>
            <a:pPr eaLnBrk="1" hangingPunct="1">
              <a:buFontTx/>
              <a:buChar char="-"/>
              <a:defRPr/>
            </a:pPr>
            <a:r>
              <a:rPr lang="cs-CZ" dirty="0"/>
              <a:t>energie se uvolňuje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7251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632698" y="620688"/>
            <a:ext cx="3932237" cy="1752600"/>
          </a:xfrm>
        </p:spPr>
        <p:txBody>
          <a:bodyPr rtlCol="0" anchor="b">
            <a:normAutofit/>
          </a:bodyPr>
          <a:lstStyle/>
          <a:p>
            <a:pPr algn="ctr" rtl="0"/>
            <a:r>
              <a:rPr lang="cs-CZ" dirty="0"/>
              <a:t>BAZÁLNÍ METABOLISMUS (BMR)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idx="1"/>
          </p:nvPr>
        </p:nvSpPr>
        <p:spPr>
          <a:xfrm>
            <a:off x="609600" y="457201"/>
            <a:ext cx="5943600" cy="5943600"/>
          </a:xfrm>
        </p:spPr>
        <p:txBody>
          <a:bodyPr rtlCol="0">
            <a:normAutofit/>
          </a:bodyPr>
          <a:lstStyle/>
          <a:p>
            <a:endParaRPr lang="cs-CZ" altLang="cs-CZ" dirty="0"/>
          </a:p>
          <a:p>
            <a:pPr rtl="0"/>
            <a:endParaRPr lang="cs-CZ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40C29E14-62E7-4CD8-AD2C-9A899C2EB9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32699" y="2373288"/>
            <a:ext cx="3932237" cy="40275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altLang="cs-CZ" dirty="0"/>
              <a:t>= hodnota, která udává množství energie pro udržení všech vitálních funkcí člověka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altLang="cs-CZ" dirty="0"/>
              <a:t>Energetická hodnota vznikající nad rámec této hodnoty → další činnost člověka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altLang="cs-CZ" dirty="0"/>
              <a:t>Zvýšení při příjmu živin a trávení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altLang="cs-CZ" dirty="0"/>
              <a:t>Pohlaví, věk, tělesná konstituce (především výška a hmotnost) a hormonální regulace</a:t>
            </a:r>
          </a:p>
          <a:p>
            <a:pPr marL="800100" lvl="3" indent="-3429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cs-CZ" altLang="cs-CZ" sz="1400" dirty="0">
                <a:solidFill>
                  <a:schemeClr val="bg1"/>
                </a:solidFill>
              </a:rPr>
              <a:t>U mladých mužů průměrného vzrůstu asi 2000 kcal (ženy v průměru o 10% méně)</a:t>
            </a:r>
          </a:p>
          <a:p>
            <a:endParaRPr lang="en-US" dirty="0"/>
          </a:p>
        </p:txBody>
      </p:sp>
      <p:pic>
        <p:nvPicPr>
          <p:cNvPr id="19" name="Content Placeholder 4" descr="Obsah obrázku hračka&#10;&#10;Popis byl vytvořen automaticky">
            <a:extLst>
              <a:ext uri="{FF2B5EF4-FFF2-40B4-BE49-F238E27FC236}">
                <a16:creationId xmlns:a16="http://schemas.microsoft.com/office/drawing/2014/main" id="{87F89865-62E4-46AD-85C5-8E89059A26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1532731" y="0"/>
            <a:ext cx="3943349" cy="685799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9232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Zdravotnická tématika 16x9">
  <a:themeElements>
    <a:clrScheme name="MedicalHealth">
      <a:dk1>
        <a:sysClr val="windowText" lastClr="000000"/>
      </a:dk1>
      <a:lt1>
        <a:sysClr val="window" lastClr="FFFFFF"/>
      </a:lt1>
      <a:dk2>
        <a:srgbClr val="656367"/>
      </a:dk2>
      <a:lt2>
        <a:srgbClr val="F2F2F2"/>
      </a:lt2>
      <a:accent1>
        <a:srgbClr val="B82D2F"/>
      </a:accent1>
      <a:accent2>
        <a:srgbClr val="333333"/>
      </a:accent2>
      <a:accent3>
        <a:srgbClr val="2B4A63"/>
      </a:accent3>
      <a:accent4>
        <a:srgbClr val="445E45"/>
      </a:accent4>
      <a:accent5>
        <a:srgbClr val="5A3A64"/>
      </a:accent5>
      <a:accent6>
        <a:srgbClr val="DB8526"/>
      </a:accent6>
      <a:hlink>
        <a:srgbClr val="164E6E"/>
      </a:hlink>
      <a:folHlink>
        <a:srgbClr val="667F6D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530132_TF02901024_TF02901024.potx" id="{56DD54DD-E176-4B82-94BB-A70CE79C8BEA}" vid="{B5BA3705-1935-4773-B3A7-39D482809949}"/>
    </a:ext>
  </a:extLst>
</a:theme>
</file>

<file path=ppt/theme/theme2.xml><?xml version="1.0" encoding="utf-8"?>
<a:theme xmlns:a="http://schemas.openxmlformats.org/drawingml/2006/main" name="Motiv Office">
  <a:themeElements>
    <a:clrScheme name="MedicalHealth">
      <a:dk1>
        <a:sysClr val="windowText" lastClr="000000"/>
      </a:dk1>
      <a:lt1>
        <a:sysClr val="window" lastClr="FFFFFF"/>
      </a:lt1>
      <a:dk2>
        <a:srgbClr val="656367"/>
      </a:dk2>
      <a:lt2>
        <a:srgbClr val="F2F2F2"/>
      </a:lt2>
      <a:accent1>
        <a:srgbClr val="B82D2F"/>
      </a:accent1>
      <a:accent2>
        <a:srgbClr val="333333"/>
      </a:accent2>
      <a:accent3>
        <a:srgbClr val="2B4A63"/>
      </a:accent3>
      <a:accent4>
        <a:srgbClr val="445E45"/>
      </a:accent4>
      <a:accent5>
        <a:srgbClr val="5A3A64"/>
      </a:accent5>
      <a:accent6>
        <a:srgbClr val="DB8526"/>
      </a:accent6>
      <a:hlink>
        <a:srgbClr val="164E6E"/>
      </a:hlink>
      <a:folHlink>
        <a:srgbClr val="667F6D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MedicalHealth">
      <a:dk1>
        <a:sysClr val="windowText" lastClr="000000"/>
      </a:dk1>
      <a:lt1>
        <a:sysClr val="window" lastClr="FFFFFF"/>
      </a:lt1>
      <a:dk2>
        <a:srgbClr val="656367"/>
      </a:dk2>
      <a:lt2>
        <a:srgbClr val="F2F2F2"/>
      </a:lt2>
      <a:accent1>
        <a:srgbClr val="B82D2F"/>
      </a:accent1>
      <a:accent2>
        <a:srgbClr val="333333"/>
      </a:accent2>
      <a:accent3>
        <a:srgbClr val="2B4A63"/>
      </a:accent3>
      <a:accent4>
        <a:srgbClr val="445E45"/>
      </a:accent4>
      <a:accent5>
        <a:srgbClr val="5A3A64"/>
      </a:accent5>
      <a:accent6>
        <a:srgbClr val="DB8526"/>
      </a:accent6>
      <a:hlink>
        <a:srgbClr val="164E6E"/>
      </a:hlink>
      <a:folHlink>
        <a:srgbClr val="667F6D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 pro zdravotnické účely (širokoúhlý formát)</Template>
  <TotalTime>452</TotalTime>
  <Words>1415</Words>
  <Application>Microsoft Office PowerPoint</Application>
  <PresentationFormat>Širokoúhlá obrazovka</PresentationFormat>
  <Paragraphs>297</Paragraphs>
  <Slides>39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39</vt:i4>
      </vt:variant>
    </vt:vector>
  </HeadingPairs>
  <TitlesOfParts>
    <vt:vector size="44" baseType="lpstr">
      <vt:lpstr>-apple-system</vt:lpstr>
      <vt:lpstr>Arial</vt:lpstr>
      <vt:lpstr>Franklin Gothic Medium</vt:lpstr>
      <vt:lpstr>Times New Roman</vt:lpstr>
      <vt:lpstr>Zdravotnická tématika 16x9</vt:lpstr>
      <vt:lpstr>METABOLISMUS a ÚNAVA</vt:lpstr>
      <vt:lpstr>OPAKOVÁNÍ ENERGETICKÉ SYSTÉMY</vt:lpstr>
      <vt:lpstr>OPAKOVÁNÍ ENERGETICKÉ SYSTÉMY</vt:lpstr>
      <vt:lpstr>OPAKOVÁNÍ ENERGETICKÉ SYSTÉMY</vt:lpstr>
      <vt:lpstr>OPAKOVÁNÍ ENERGETICKÉ SYSTÉMY</vt:lpstr>
      <vt:lpstr>OPAKOVÁNÍ ENERGETICKÉ SYSTÉMY</vt:lpstr>
      <vt:lpstr>OPAKOVÁNÍ ENERGETICKÉ SYSTÉMY</vt:lpstr>
      <vt:lpstr>METABOLISMUS</vt:lpstr>
      <vt:lpstr>BAZÁLNÍ METABOLISMUS (BMR)</vt:lpstr>
      <vt:lpstr>MĚŘENÍ BAZÁLNÍ ENERGETICKÉ SPOTŘEBY</vt:lpstr>
      <vt:lpstr>VÝDEJ ENERGIE (KJ)</vt:lpstr>
      <vt:lpstr>METODY MĚŘENÍ ENERGETICKÉHO VÝDEJE</vt:lpstr>
      <vt:lpstr>Prezentace aplikace PowerPoint</vt:lpstr>
      <vt:lpstr>Prezentace aplikace PowerPoint</vt:lpstr>
      <vt:lpstr>KALORIMETRIE</vt:lpstr>
      <vt:lpstr>Prezentace aplikace PowerPoint</vt:lpstr>
      <vt:lpstr>Prezentace aplikace PowerPoint</vt:lpstr>
      <vt:lpstr>RESPIRAČNÍ KVOCIENT = POMĚR MEZI VYDÝCHANÝM OXIDEM UHLIČITÝM A SPOTŘEBOVANÝM KYSLÍKEM</vt:lpstr>
      <vt:lpstr>Prezentace aplikace PowerPoint</vt:lpstr>
      <vt:lpstr>Krokoměry a pedometry</vt:lpstr>
      <vt:lpstr>MET – metabolický ekvivalent</vt:lpstr>
      <vt:lpstr>VÝPOČET náležitého BAZÁLNÍHO METABOLISMU</vt:lpstr>
      <vt:lpstr>PRŮMĚRNÝ VÝDEJ ENERGIE ZA DEN</vt:lpstr>
      <vt:lpstr>PRŮMĚRNÝ VÝDEJ ENERGIE ZA DEN</vt:lpstr>
      <vt:lpstr>DOPORUČENÉ HODNOTY PŘÍJMU ENERGIE</vt:lpstr>
      <vt:lpstr>ENERGETICKÝ VÝDEJ vs ENERGETICKÝ PŘÍJEM VE SPORTU</vt:lpstr>
      <vt:lpstr>ENERGETICKÁ BILANCE</vt:lpstr>
      <vt:lpstr>ENERGETICKÁ DOSTUPNOST (ED)</vt:lpstr>
      <vt:lpstr>RELATIVNÍ ENERGETICKÁ NEDOSTATEČNOST VE SPORTU (RED-S)</vt:lpstr>
      <vt:lpstr>ÚNAVA - skupinová aktivita</vt:lpstr>
      <vt:lpstr>TYPY ÚNAVY</vt:lpstr>
      <vt:lpstr>TYPY ÚNAVY</vt:lpstr>
      <vt:lpstr>Prezentace aplikace PowerPoint</vt:lpstr>
      <vt:lpstr>Prezentace aplikace PowerPoint</vt:lpstr>
      <vt:lpstr>Prezentace aplikace PowerPoint</vt:lpstr>
      <vt:lpstr>DŮVODY VZNIKU ÚNAVY </vt:lpstr>
      <vt:lpstr>VYČERPÁNÍ ENERGETICKÉHO SYSTÉMU</vt:lpstr>
      <vt:lpstr>Akumulace metabolických produktů</vt:lpstr>
      <vt:lpstr>ÚNAVA NEUROMUSKULÁRNÍHO SYSTÉMU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Rozložení nadpisu</dc:title>
  <dc:creator>Petr Vajda</dc:creator>
  <cp:lastModifiedBy>Katka Strasilova</cp:lastModifiedBy>
  <cp:revision>16</cp:revision>
  <dcterms:created xsi:type="dcterms:W3CDTF">2021-10-01T20:18:09Z</dcterms:created>
  <dcterms:modified xsi:type="dcterms:W3CDTF">2023-03-07T13:00:23Z</dcterms:modified>
</cp:coreProperties>
</file>