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57" r:id="rId5"/>
    <p:sldId id="258" r:id="rId6"/>
    <p:sldId id="267" r:id="rId7"/>
    <p:sldId id="259" r:id="rId8"/>
    <p:sldId id="260" r:id="rId9"/>
    <p:sldId id="261" r:id="rId10"/>
    <p:sldId id="264" r:id="rId11"/>
    <p:sldId id="268" r:id="rId12"/>
    <p:sldId id="262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D93F5-1648-4B77-B87E-A0A70DEB6496}" type="datetimeFigureOut">
              <a:rPr lang="cs-CZ" smtClean="0"/>
              <a:pPr/>
              <a:t>14.4.2015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02DC-21F8-4023-891E-22366E1FD1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D93F5-1648-4B77-B87E-A0A70DEB6496}" type="datetimeFigureOut">
              <a:rPr lang="cs-CZ" smtClean="0"/>
              <a:pPr/>
              <a:t>14.4.2015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02DC-21F8-4023-891E-22366E1FD1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D93F5-1648-4B77-B87E-A0A70DEB6496}" type="datetimeFigureOut">
              <a:rPr lang="cs-CZ" smtClean="0"/>
              <a:pPr/>
              <a:t>14.4.2015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02DC-21F8-4023-891E-22366E1FD1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FE1BB07-50DB-407D-A809-D40EB1282B0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D93F5-1648-4B77-B87E-A0A70DEB6496}" type="datetimeFigureOut">
              <a:rPr lang="cs-CZ" smtClean="0"/>
              <a:pPr/>
              <a:t>14.4.2015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02DC-21F8-4023-891E-22366E1FD1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D93F5-1648-4B77-B87E-A0A70DEB6496}" type="datetimeFigureOut">
              <a:rPr lang="cs-CZ" smtClean="0"/>
              <a:pPr/>
              <a:t>14.4.2015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02DC-21F8-4023-891E-22366E1FD1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D93F5-1648-4B77-B87E-A0A70DEB6496}" type="datetimeFigureOut">
              <a:rPr lang="cs-CZ" smtClean="0"/>
              <a:pPr/>
              <a:t>14.4.2015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02DC-21F8-4023-891E-22366E1FD1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D93F5-1648-4B77-B87E-A0A70DEB6496}" type="datetimeFigureOut">
              <a:rPr lang="cs-CZ" smtClean="0"/>
              <a:pPr/>
              <a:t>14.4.2015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02DC-21F8-4023-891E-22366E1FD1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D93F5-1648-4B77-B87E-A0A70DEB6496}" type="datetimeFigureOut">
              <a:rPr lang="cs-CZ" smtClean="0"/>
              <a:pPr/>
              <a:t>14.4.2015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02DC-21F8-4023-891E-22366E1FD1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D93F5-1648-4B77-B87E-A0A70DEB6496}" type="datetimeFigureOut">
              <a:rPr lang="cs-CZ" smtClean="0"/>
              <a:pPr/>
              <a:t>14.4.2015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02DC-21F8-4023-891E-22366E1FD1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D93F5-1648-4B77-B87E-A0A70DEB6496}" type="datetimeFigureOut">
              <a:rPr lang="cs-CZ" smtClean="0"/>
              <a:pPr/>
              <a:t>14.4.2015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02DC-21F8-4023-891E-22366E1FD1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D93F5-1648-4B77-B87E-A0A70DEB6496}" type="datetimeFigureOut">
              <a:rPr lang="cs-CZ" smtClean="0"/>
              <a:pPr/>
              <a:t>14.4.2015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75602DC-21F8-4023-891E-22366E1FD1C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DED93F5-1648-4B77-B87E-A0A70DEB6496}" type="datetimeFigureOut">
              <a:rPr lang="cs-CZ" smtClean="0"/>
              <a:pPr/>
              <a:t>14.4.2015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75602DC-21F8-4023-891E-22366E1FD1C2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png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Biologický základ biomechaniky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Geometrie lidského těla (anatomické roviny a směry, segmenty těla, hmotnost a těžiště segmentů, těžiště těla, moment setrvačnosti segmentů, kinematický řetězec)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912568"/>
            <a:ext cx="6600292" cy="5945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Tělo jako soustava těles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Kinematická </a:t>
            </a:r>
            <a:r>
              <a:rPr lang="cs-CZ" sz="2400" dirty="0" smtClean="0"/>
              <a:t>dvojice – pohyblivé spojení dvou sousedních segmentů</a:t>
            </a:r>
            <a:endParaRPr lang="cs-CZ" sz="2400" dirty="0" smtClean="0"/>
          </a:p>
          <a:p>
            <a:r>
              <a:rPr lang="cs-CZ" sz="2400" dirty="0" smtClean="0"/>
              <a:t>Kinematický </a:t>
            </a:r>
            <a:r>
              <a:rPr lang="cs-CZ" sz="2400" dirty="0" smtClean="0"/>
              <a:t>řetězec – tři a více segmentů</a:t>
            </a:r>
          </a:p>
          <a:p>
            <a:pPr lvl="1"/>
            <a:r>
              <a:rPr lang="cs-CZ" sz="2200" dirty="0" smtClean="0"/>
              <a:t>Jednoduchý – každý segment je členem jedné nebo dvou kinematických dvojic</a:t>
            </a:r>
          </a:p>
          <a:p>
            <a:pPr lvl="1"/>
            <a:r>
              <a:rPr lang="cs-CZ" sz="2200" dirty="0" smtClean="0"/>
              <a:t>Složený – některý ze segmentů je členem více než dvou kinematických dvojic</a:t>
            </a:r>
          </a:p>
          <a:p>
            <a:pPr lvl="1"/>
            <a:r>
              <a:rPr lang="cs-CZ" sz="2200" dirty="0" smtClean="0"/>
              <a:t>Otevřený – netvoří smyčku – některé členy řetězce jsou připojeny pouze jednou kinematickou dvojicí</a:t>
            </a:r>
          </a:p>
          <a:p>
            <a:pPr lvl="1"/>
            <a:r>
              <a:rPr lang="cs-CZ" sz="2200" dirty="0" smtClean="0"/>
              <a:t>Uzavřený – tvoří smyčku – každý člen připojený nejméně dvěma kinematickými dvojicemi</a:t>
            </a:r>
            <a:endParaRPr lang="cs-CZ" sz="2200" dirty="0" smtClean="0"/>
          </a:p>
          <a:p>
            <a:r>
              <a:rPr lang="cs-CZ" sz="2400" dirty="0" err="1" smtClean="0"/>
              <a:t>Biomechanismus</a:t>
            </a:r>
            <a:r>
              <a:rPr lang="cs-CZ" sz="2400" dirty="0" smtClean="0"/>
              <a:t> – uzavřený kinematický řetězec, jehož členem je „rám“</a:t>
            </a:r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561975"/>
          </a:xfrm>
        </p:spPr>
        <p:txBody>
          <a:bodyPr>
            <a:normAutofit fontScale="90000"/>
          </a:bodyPr>
          <a:lstStyle/>
          <a:p>
            <a:r>
              <a:rPr lang="cs-CZ" sz="4000"/>
              <a:t>Tělo jako soustava těles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3384550" cy="2519363"/>
          </a:xfrm>
        </p:spPr>
        <p:txBody>
          <a:bodyPr/>
          <a:lstStyle/>
          <a:p>
            <a:r>
              <a:rPr lang="cs-CZ" sz="2800" dirty="0"/>
              <a:t>Kinematická dvojice</a:t>
            </a:r>
          </a:p>
          <a:p>
            <a:r>
              <a:rPr lang="cs-CZ" sz="2800" dirty="0"/>
              <a:t>Kinematický řetězec</a:t>
            </a:r>
          </a:p>
          <a:p>
            <a:r>
              <a:rPr lang="cs-CZ" sz="2800" dirty="0" err="1"/>
              <a:t>Biomechanismus</a:t>
            </a:r>
            <a:endParaRPr lang="cs-CZ" sz="2800" dirty="0"/>
          </a:p>
        </p:txBody>
      </p:sp>
      <p:pic>
        <p:nvPicPr>
          <p:cNvPr id="13317" name="Picture 5" descr="view?id=577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3429000"/>
            <a:ext cx="4176713" cy="3130550"/>
          </a:xfrm>
          <a:prstGeom prst="rect">
            <a:avLst/>
          </a:prstGeom>
          <a:noFill/>
        </p:spPr>
      </p:pic>
      <p:pic>
        <p:nvPicPr>
          <p:cNvPr id="13319" name="Picture 7" descr="15872-article-wlhav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8038" y="792163"/>
            <a:ext cx="3168650" cy="2235200"/>
          </a:xfrm>
          <a:prstGeom prst="rect">
            <a:avLst/>
          </a:prstGeom>
          <a:noFill/>
        </p:spPr>
      </p:pic>
      <p:pic>
        <p:nvPicPr>
          <p:cNvPr id="13321" name="Picture 9" descr="d15347eaf4c9"/>
          <p:cNvPicPr>
            <a:picLocks noChangeAspect="1" noChangeArrowheads="1"/>
          </p:cNvPicPr>
          <p:nvPr/>
        </p:nvPicPr>
        <p:blipFill>
          <a:blip r:embed="rId4" cstate="print"/>
          <a:srcRect t="10599"/>
          <a:stretch>
            <a:fillRect/>
          </a:stretch>
        </p:blipFill>
        <p:spPr bwMode="auto">
          <a:xfrm>
            <a:off x="5830888" y="2636838"/>
            <a:ext cx="2970212" cy="40052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67744" y="704088"/>
            <a:ext cx="6419056" cy="1143000"/>
          </a:xfrm>
        </p:spPr>
        <p:txBody>
          <a:bodyPr/>
          <a:lstStyle/>
          <a:p>
            <a:r>
              <a:rPr lang="cs-CZ" dirty="0" smtClean="0"/>
              <a:t>Anatomické roviny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5960" y="1988840"/>
            <a:ext cx="4967930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cs-CZ" dirty="0" smtClean="0"/>
              <a:t>Směry na těle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Směry na trupu</a:t>
            </a:r>
          </a:p>
          <a:p>
            <a:r>
              <a:rPr lang="cs-CZ" dirty="0" smtClean="0"/>
              <a:t>Směry kolmé na transverzální rovinu:</a:t>
            </a:r>
          </a:p>
          <a:p>
            <a:r>
              <a:rPr lang="cs-CZ" dirty="0" smtClean="0"/>
              <a:t>superior = horní, nahoře (proti směru gravitace)</a:t>
            </a:r>
          </a:p>
          <a:p>
            <a:r>
              <a:rPr lang="cs-CZ" dirty="0" err="1" smtClean="0"/>
              <a:t>inferior</a:t>
            </a:r>
            <a:r>
              <a:rPr lang="cs-CZ" dirty="0" smtClean="0"/>
              <a:t> = dolní, dole (ve směru gravitace)</a:t>
            </a:r>
          </a:p>
          <a:p>
            <a:r>
              <a:rPr lang="cs-CZ" dirty="0" err="1" smtClean="0"/>
              <a:t>cranialis</a:t>
            </a:r>
            <a:r>
              <a:rPr lang="cs-CZ" dirty="0" smtClean="0"/>
              <a:t> = nahoru směrem k hlavě</a:t>
            </a:r>
          </a:p>
          <a:p>
            <a:r>
              <a:rPr lang="cs-CZ" dirty="0" err="1" smtClean="0"/>
              <a:t>caudalis</a:t>
            </a:r>
            <a:r>
              <a:rPr lang="cs-CZ" dirty="0" smtClean="0"/>
              <a:t> = dolů směrem od hlavy (směrem k ocasu - latinsky </a:t>
            </a:r>
            <a:r>
              <a:rPr lang="cs-CZ" dirty="0" err="1" smtClean="0"/>
              <a:t>cauda</a:t>
            </a:r>
            <a:r>
              <a:rPr lang="cs-CZ" dirty="0" smtClean="0"/>
              <a:t> = ocas)</a:t>
            </a:r>
          </a:p>
          <a:p>
            <a:endParaRPr lang="cs-CZ" dirty="0" smtClean="0"/>
          </a:p>
          <a:p>
            <a:r>
              <a:rPr lang="cs-CZ" dirty="0" smtClean="0"/>
              <a:t>Směry kolmé na frontální rovinu:</a:t>
            </a:r>
          </a:p>
          <a:p>
            <a:r>
              <a:rPr lang="cs-CZ" dirty="0" smtClean="0"/>
              <a:t>anterior = přední, vpředu</a:t>
            </a:r>
          </a:p>
          <a:p>
            <a:r>
              <a:rPr lang="cs-CZ" dirty="0" smtClean="0"/>
              <a:t>posterior = zadní, vzadu</a:t>
            </a:r>
          </a:p>
          <a:p>
            <a:r>
              <a:rPr lang="cs-CZ" dirty="0" err="1" smtClean="0"/>
              <a:t>ventralis</a:t>
            </a:r>
            <a:r>
              <a:rPr lang="cs-CZ" dirty="0" smtClean="0"/>
              <a:t> = přední, směrem k břišní straně</a:t>
            </a:r>
          </a:p>
          <a:p>
            <a:r>
              <a:rPr lang="cs-CZ" dirty="0" err="1" smtClean="0"/>
              <a:t>dorsalis</a:t>
            </a:r>
            <a:r>
              <a:rPr lang="cs-CZ" dirty="0" smtClean="0"/>
              <a:t> = zadní, směrem k hřbetu (k zádům)</a:t>
            </a:r>
          </a:p>
          <a:p>
            <a:endParaRPr lang="cs-CZ" dirty="0" smtClean="0"/>
          </a:p>
          <a:p>
            <a:r>
              <a:rPr lang="cs-CZ" dirty="0" smtClean="0"/>
              <a:t>Směry kolmé na mediánní rovinu:</a:t>
            </a:r>
          </a:p>
          <a:p>
            <a:r>
              <a:rPr lang="cs-CZ" dirty="0" err="1" smtClean="0"/>
              <a:t>medialis</a:t>
            </a:r>
            <a:r>
              <a:rPr lang="cs-CZ" dirty="0" smtClean="0"/>
              <a:t> = vnitřní, směrem do středu, blíže mediánní rovině</a:t>
            </a:r>
          </a:p>
          <a:p>
            <a:r>
              <a:rPr lang="cs-CZ" dirty="0" err="1" smtClean="0"/>
              <a:t>lateralis</a:t>
            </a:r>
            <a:r>
              <a:rPr lang="cs-CZ" dirty="0" smtClean="0"/>
              <a:t> = vnější, směrem od středu, dále od mediánní roviny</a:t>
            </a:r>
          </a:p>
          <a:p>
            <a:r>
              <a:rPr lang="cs-CZ" dirty="0" err="1" smtClean="0"/>
              <a:t>dexter</a:t>
            </a:r>
            <a:r>
              <a:rPr lang="cs-CZ" dirty="0" smtClean="0"/>
              <a:t> = pravý</a:t>
            </a:r>
          </a:p>
          <a:p>
            <a:r>
              <a:rPr lang="cs-CZ" dirty="0" err="1" smtClean="0"/>
              <a:t>sinister</a:t>
            </a:r>
            <a:r>
              <a:rPr lang="cs-CZ" dirty="0" smtClean="0"/>
              <a:t> = levý</a:t>
            </a:r>
          </a:p>
          <a:p>
            <a:endParaRPr lang="cs-CZ" dirty="0" smtClean="0"/>
          </a:p>
          <a:p>
            <a:r>
              <a:rPr lang="cs-CZ" dirty="0" smtClean="0"/>
              <a:t>Směry na končetinách</a:t>
            </a:r>
          </a:p>
          <a:p>
            <a:r>
              <a:rPr lang="cs-CZ" dirty="0" err="1" smtClean="0"/>
              <a:t>proximalis</a:t>
            </a:r>
            <a:r>
              <a:rPr lang="cs-CZ" dirty="0" smtClean="0"/>
              <a:t> = blíže k napojení končetiny na trup, směrem k trupu</a:t>
            </a:r>
          </a:p>
          <a:p>
            <a:r>
              <a:rPr lang="cs-CZ" dirty="0" err="1" smtClean="0"/>
              <a:t>distalis</a:t>
            </a:r>
            <a:r>
              <a:rPr lang="cs-CZ" dirty="0" smtClean="0"/>
              <a:t> = dále od napojení končetiny na trup, směrem od trupu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692696"/>
            <a:ext cx="5472113" cy="649288"/>
          </a:xfrm>
        </p:spPr>
        <p:txBody>
          <a:bodyPr>
            <a:normAutofit fontScale="90000"/>
          </a:bodyPr>
          <a:lstStyle/>
          <a:p>
            <a:r>
              <a:rPr lang="cs-CZ" sz="4000" dirty="0" err="1"/>
              <a:t>Segmentální</a:t>
            </a:r>
            <a:r>
              <a:rPr lang="cs-CZ" sz="4000" dirty="0"/>
              <a:t> struktura</a:t>
            </a:r>
          </a:p>
        </p:txBody>
      </p:sp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2" cstate="print"/>
          <a:srcRect l="20078" t="19632" r="61615" b="9697"/>
          <a:stretch>
            <a:fillRect/>
          </a:stretch>
        </p:blipFill>
        <p:spPr bwMode="auto">
          <a:xfrm>
            <a:off x="3132138" y="1268761"/>
            <a:ext cx="2387600" cy="5327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548680"/>
            <a:ext cx="6778625" cy="720725"/>
          </a:xfrm>
        </p:spPr>
        <p:txBody>
          <a:bodyPr/>
          <a:lstStyle/>
          <a:p>
            <a:r>
              <a:rPr lang="cs-CZ" sz="4000" dirty="0"/>
              <a:t>Hmotnost segmentů těla</a:t>
            </a:r>
          </a:p>
        </p:txBody>
      </p:sp>
      <p:graphicFrame>
        <p:nvGraphicFramePr>
          <p:cNvPr id="7287" name="Group 119"/>
          <p:cNvGraphicFramePr>
            <a:graphicFrameLocks noGrp="1"/>
          </p:cNvGraphicFramePr>
          <p:nvPr>
            <p:ph idx="1"/>
          </p:nvPr>
        </p:nvGraphicFramePr>
        <p:xfrm>
          <a:off x="2268538" y="1268763"/>
          <a:ext cx="3814762" cy="5428100"/>
        </p:xfrm>
        <a:graphic>
          <a:graphicData uri="http://schemas.openxmlformats.org/drawingml/2006/table">
            <a:tbl>
              <a:tblPr/>
              <a:tblGrid>
                <a:gridCol w="1323975"/>
                <a:gridCol w="2490787"/>
              </a:tblGrid>
              <a:tr h="161890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Segment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Podíl segmentů z celkové hmotnosti člověka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14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Hlava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7%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14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Trup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46,4%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14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Paže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2,7%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14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Předloktí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1,4%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14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Ruka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0,6%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14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Stehno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13,4%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14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Bérec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3,7%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14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Noha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1,5%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type="tbl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560" y="836712"/>
            <a:ext cx="7379832" cy="598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672" y="404664"/>
            <a:ext cx="5880100" cy="760413"/>
          </a:xfrm>
        </p:spPr>
        <p:txBody>
          <a:bodyPr/>
          <a:lstStyle/>
          <a:p>
            <a:r>
              <a:rPr lang="cs-CZ" sz="4000" dirty="0"/>
              <a:t>Rozměry segmentů těla</a:t>
            </a:r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2" cstate="print"/>
          <a:srcRect l="25990" t="20605" r="30898" b="5519"/>
          <a:stretch>
            <a:fillRect/>
          </a:stretch>
        </p:blipFill>
        <p:spPr bwMode="auto">
          <a:xfrm>
            <a:off x="1619250" y="1124745"/>
            <a:ext cx="5772150" cy="5590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332656"/>
            <a:ext cx="8064500" cy="765175"/>
          </a:xfrm>
        </p:spPr>
        <p:txBody>
          <a:bodyPr/>
          <a:lstStyle/>
          <a:p>
            <a:r>
              <a:rPr lang="cs-CZ" sz="4000" dirty="0"/>
              <a:t>Těžiště – </a:t>
            </a:r>
            <a:r>
              <a:rPr lang="cs-CZ" sz="4000" dirty="0" err="1"/>
              <a:t>segmentální</a:t>
            </a:r>
            <a:r>
              <a:rPr lang="cs-CZ" sz="4000" dirty="0"/>
              <a:t> x centrální</a:t>
            </a:r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2" cstate="print"/>
          <a:srcRect l="31784" t="18896" r="32773" b="5519"/>
          <a:stretch>
            <a:fillRect/>
          </a:stretch>
        </p:blipFill>
        <p:spPr bwMode="auto">
          <a:xfrm>
            <a:off x="2051050" y="1124744"/>
            <a:ext cx="4602163" cy="5544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1020763" y="404813"/>
          <a:ext cx="1916112" cy="1641475"/>
        </p:xfrm>
        <a:graphic>
          <a:graphicData uri="http://schemas.openxmlformats.org/presentationml/2006/ole">
            <p:oleObj spid="_x0000_s1026" name="Rovnice" r:id="rId3" imgW="977760" imgH="838080" progId="Equation.3">
              <p:embed/>
            </p:oleObj>
          </a:graphicData>
        </a:graphic>
      </p:graphicFrame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0" y="2909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1272" name="Object 8"/>
          <p:cNvGraphicFramePr>
            <a:graphicFrameLocks noChangeAspect="1"/>
          </p:cNvGraphicFramePr>
          <p:nvPr/>
        </p:nvGraphicFramePr>
        <p:xfrm>
          <a:off x="971550" y="2133600"/>
          <a:ext cx="1944688" cy="1593850"/>
        </p:xfrm>
        <a:graphic>
          <a:graphicData uri="http://schemas.openxmlformats.org/presentationml/2006/ole">
            <p:oleObj spid="_x0000_s1027" name="Rovnice" r:id="rId4" imgW="1016000" imgH="838200" progId="Equation.3">
              <p:embed/>
            </p:oleObj>
          </a:graphicData>
        </a:graphic>
      </p:graphicFrame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0" y="2905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1274" name="Object 10"/>
          <p:cNvGraphicFramePr>
            <a:graphicFrameLocks noChangeAspect="1"/>
          </p:cNvGraphicFramePr>
          <p:nvPr/>
        </p:nvGraphicFramePr>
        <p:xfrm>
          <a:off x="971550" y="3860800"/>
          <a:ext cx="1868488" cy="1655763"/>
        </p:xfrm>
        <a:graphic>
          <a:graphicData uri="http://schemas.openxmlformats.org/presentationml/2006/ole">
            <p:oleObj spid="_x0000_s1028" name="Rovnice" r:id="rId5" imgW="952200" imgH="838080" progId="Equation.3">
              <p:embed/>
            </p:oleObj>
          </a:graphicData>
        </a:graphic>
      </p:graphicFrame>
      <p:pic>
        <p:nvPicPr>
          <p:cNvPr id="11277" name="Picture 13" descr="teziste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2500" y="908050"/>
            <a:ext cx="4510088" cy="4568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</TotalTime>
  <Words>178</Words>
  <Application>Microsoft Office PowerPoint</Application>
  <PresentationFormat>Předvádění na obrazovce (4:3)</PresentationFormat>
  <Paragraphs>60</Paragraphs>
  <Slides>12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4" baseType="lpstr">
      <vt:lpstr>Tok</vt:lpstr>
      <vt:lpstr>Rovnice</vt:lpstr>
      <vt:lpstr>Biologický základ biomechaniky</vt:lpstr>
      <vt:lpstr>Anatomické roviny</vt:lpstr>
      <vt:lpstr>Směry na těle</vt:lpstr>
      <vt:lpstr>Segmentální struktura</vt:lpstr>
      <vt:lpstr>Hmotnost segmentů těla</vt:lpstr>
      <vt:lpstr>Snímek 6</vt:lpstr>
      <vt:lpstr>Rozměry segmentů těla</vt:lpstr>
      <vt:lpstr>Těžiště – segmentální x centrální</vt:lpstr>
      <vt:lpstr>Snímek 9</vt:lpstr>
      <vt:lpstr>Snímek 10</vt:lpstr>
      <vt:lpstr>Tělo jako soustava těles</vt:lpstr>
      <vt:lpstr>Tělo jako soustava těles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Biologický základ biomechaniky</dc:title>
  <dc:creator>k</dc:creator>
  <cp:lastModifiedBy>k</cp:lastModifiedBy>
  <cp:revision>6</cp:revision>
  <dcterms:created xsi:type="dcterms:W3CDTF">2015-03-30T10:53:51Z</dcterms:created>
  <dcterms:modified xsi:type="dcterms:W3CDTF">2015-04-14T12:14:48Z</dcterms:modified>
</cp:coreProperties>
</file>