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64" r:id="rId5"/>
    <p:sldId id="259" r:id="rId6"/>
    <p:sldId id="266" r:id="rId7"/>
    <p:sldId id="271" r:id="rId8"/>
    <p:sldId id="262" r:id="rId9"/>
    <p:sldId id="301" r:id="rId10"/>
    <p:sldId id="309" r:id="rId11"/>
    <p:sldId id="310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02" autoAdjust="0"/>
    <p:restoredTop sz="94598" autoAdjust="0"/>
  </p:normalViewPr>
  <p:slideViewPr>
    <p:cSldViewPr snapToGrid="0">
      <p:cViewPr>
        <p:scale>
          <a:sx n="40" d="100"/>
          <a:sy n="40" d="100"/>
        </p:scale>
        <p:origin x="1277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85A07-8BFF-47E3-8B51-BDF90D66ABFF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6B68-682E-474E-8C0F-48973FA18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07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1E122A0-1C69-4EC8-8E2A-76E92B7FEB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082F88-7F35-4B4F-96CA-FC1CCB1E2209}" type="slidenum">
              <a:rPr lang="cs-CZ" altLang="cs-CZ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D434EC8A-3845-415E-8939-D1ECEAD25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CE5A4321-D8B7-443F-99A3-05973736B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E6208-87AC-4A42-8D13-B6DB14119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9B1DCA-496C-4EE8-B5E5-737C5EDEF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BA638A-503F-4C3E-A193-2918F114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0F0DF1-88E3-4989-82CC-1971DE72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7D1A96-B9AD-498A-B3B3-96A80022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37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43859-DDB6-41B7-89EF-2CA2C21D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1B7DCA-3DFC-4EAD-9C8D-0AA862E4A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97B12F-C74F-4281-8058-27833BE6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3F4CB3-E7DA-4E5C-8461-509A9E7F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8010BC-5924-43D1-83C3-CE34A13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45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FD69746-65F2-4BB5-AC4F-D3136EF88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515B53-1F92-40E8-A3DF-4E89B35B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BA97F3-1B37-4B5F-AACD-7E4BCB2E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2EED74-05F2-498B-AEB0-11F20B1C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88FA5-35F3-48B2-9928-9D38A3A3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39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0B835-5BF7-47DA-97AB-F9BA781B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F5FC8-B931-4F06-9821-6AB100B39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FC6C43-A0C3-4616-9D32-35B6F8C9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4870D5-7AB8-4221-9E54-F1E3A1FD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48F047-6DE1-464C-A193-B65990C3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23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104D6-3091-41E8-A8A4-1C080FCA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585E5D-870A-4274-91AE-A7DBA09F3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377BEA-B750-4684-8B44-6BD94DCD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4EAC58-5491-47EA-B4B4-E5B0058B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2F9FB5-A34C-49FB-859C-9E69680F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33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A2A20-36D1-4F95-9251-6287DCA8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13C49-6B9D-42DE-AD8B-9A278E7B9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9027B3-CC6B-4809-A3C4-87EF32E14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1FCCC5-32E4-407A-AEB7-7E73D07C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21DFD1-CA92-47B9-ABE8-3598FF49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AA1B6E-203C-4DD0-892E-0FAE3B2A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8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41623-1C05-482F-BC6E-FC6061F4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814CB0-07D1-454C-8328-6179DDFBA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C0C7E6-DBD4-4901-97A8-29761F274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F8B5C9-20F2-4D19-9C9F-E42C7C0E5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EF62B7-8B47-4221-BE89-F21CE0C8E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43E7D06-5550-462C-A580-98B38F59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809A82-D9BF-46BE-9A39-05B963C3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6A6488-33F4-435D-A24E-F3B2F55F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94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C8E0B-215D-47E5-9162-1AF4DFC3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EF8BCEB-5820-4FFC-96F1-6D0ACF2C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073C8E-6EBC-467B-8C86-23044EF2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94A310-EF23-4AED-A7CF-88C2604E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0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DD1891B-B591-477D-8CBD-8A643845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FA841C-88B7-4CB1-8C51-677CF44C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289367-2545-49F8-8F53-A914FC18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73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400FE-8CB9-4B22-9A38-CA708CE5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37DBFE-6704-4ECA-97BD-BC7FD98A5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23EF22-82EA-4920-BED0-263B1DB9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B81DA9-08E5-4ACA-8001-7A4FA900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DB8477-DE77-4C78-A5BA-E7BCB52F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661052-2E1F-4515-A086-FDD8270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22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A8D87-B9B5-42A7-BBD3-0953A3A0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7AC4E2-6C29-4EB7-A866-289FA55A0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D1A213-5EDC-4FD9-B667-97712A04F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A6EF64-BC39-462E-A15B-A066CA04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0746A0-DBA7-4F02-975B-82C46BB2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89F417-A788-4FFB-B802-C09DC069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31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40C6DD-A847-45F3-BC84-DF58DE1F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11C63C-2A83-4D38-9E83-7F5563B7D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F0D76A-6E47-4AC4-8C94-37FBD83BF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F6B3-5848-45D1-B37F-8933D2083E33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60686A-5EFA-45DE-A50E-671B99EFB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C4C62E-91EC-419E-96EE-EC46EE652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46D4C-4A02-4682-AC8E-5EC11AE61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60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D2682D67-057A-4E60-A3E4-430BE204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457201"/>
            <a:ext cx="7696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</a:rPr>
              <a:t>MASARYKOVA UNIVERZITA V BRNĚ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</a:rPr>
              <a:t>Fakulta sportovních studií</a:t>
            </a:r>
          </a:p>
        </p:txBody>
      </p:sp>
      <p:sp>
        <p:nvSpPr>
          <p:cNvPr id="4099" name="WordArt 2">
            <a:extLst>
              <a:ext uri="{FF2B5EF4-FFF2-40B4-BE49-F238E27FC236}">
                <a16:creationId xmlns:a16="http://schemas.microsoft.com/office/drawing/2014/main" id="{98FC7AF4-FE3D-4A50-BBC7-9B38569FC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209800"/>
            <a:ext cx="8218488" cy="2228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b="1" kern="10" dirty="0">
                <a:solidFill>
                  <a:srgbClr val="000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Teorie sportovního tréninku 2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3092C7C7-C1C4-4624-89A0-ADBE7B1C4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752976"/>
            <a:ext cx="8001000" cy="40229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ctr">
              <a:spcBef>
                <a:spcPts val="1250"/>
              </a:spcBef>
              <a:buSzPct val="100000"/>
              <a:defRPr/>
            </a:pP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1 Př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Požadavky v předmětu TSP 2 (KS)</a:t>
            </a: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49AD43F6-5825-49B4-AD58-24BAC748C8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2313" y="2205038"/>
            <a:ext cx="8001000" cy="2228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cs-CZ" b="1" kern="10">
              <a:solidFill>
                <a:srgbClr val="000066"/>
              </a:solidFill>
              <a:ea typeface="Verdana" panose="020B0604030504040204" pitchFamily="34" charset="0"/>
            </a:endParaRPr>
          </a:p>
        </p:txBody>
      </p:sp>
      <p:sp>
        <p:nvSpPr>
          <p:cNvPr id="4102" name="Text Box 4">
            <a:extLst>
              <a:ext uri="{FF2B5EF4-FFF2-40B4-BE49-F238E27FC236}">
                <a16:creationId xmlns:a16="http://schemas.microsoft.com/office/drawing/2014/main" id="{FBE52A3C-02E7-4082-97B5-7CC492BB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6253164"/>
            <a:ext cx="63373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i="1" dirty="0">
                <a:solidFill>
                  <a:srgbClr val="19194D"/>
                </a:solidFill>
                <a:latin typeface="Tahoma" panose="020B0604030504040204" pitchFamily="34" charset="0"/>
              </a:rPr>
              <a:t>doc. PaedDr. František Langer, CSc., PaedDr. Michal Hrubý, Ph.D.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>
                <a:solidFill>
                  <a:srgbClr val="19194D"/>
                </a:solidFill>
                <a:latin typeface="Tahoma" panose="020B0604030504040204" pitchFamily="34" charset="0"/>
              </a:rPr>
              <a:t>Katedra sportovního výkonu a diagnostiky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51DC530-3C15-4CC0-B523-75BD3BDC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808">
            <a:off x="9548676" y="617258"/>
            <a:ext cx="1446798" cy="186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vnoramenný trojúhelník 10">
            <a:extLst>
              <a:ext uri="{FF2B5EF4-FFF2-40B4-BE49-F238E27FC236}">
                <a16:creationId xmlns:a16="http://schemas.microsoft.com/office/drawing/2014/main" id="{D12B11F5-CFE5-448C-A1D2-F08472B769A5}"/>
              </a:ext>
            </a:extLst>
          </p:cNvPr>
          <p:cNvSpPr/>
          <p:nvPr/>
        </p:nvSpPr>
        <p:spPr bwMode="auto">
          <a:xfrm>
            <a:off x="2941639" y="1052513"/>
            <a:ext cx="6264275" cy="5689600"/>
          </a:xfrm>
          <a:prstGeom prst="triangle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9B6611-E457-4BF6-835E-53EB62EA516C}"/>
              </a:ext>
            </a:extLst>
          </p:cNvPr>
          <p:cNvSpPr txBox="1"/>
          <p:nvPr/>
        </p:nvSpPr>
        <p:spPr>
          <a:xfrm>
            <a:off x="3786188" y="1954214"/>
            <a:ext cx="439261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400" b="1" dirty="0">
                <a:solidFill>
                  <a:srgbClr val="000066"/>
                </a:solidFill>
              </a:rPr>
              <a:t>Hohman, A., Lames, M. &amp; Letzelter, M. (2010). </a:t>
            </a:r>
            <a:r>
              <a:rPr lang="cs-CZ" sz="1400" b="1" i="1" dirty="0">
                <a:solidFill>
                  <a:srgbClr val="000066"/>
                </a:solidFill>
              </a:rPr>
              <a:t>Úvod do sportovního tréninku. </a:t>
            </a:r>
            <a:r>
              <a:rPr lang="cs-CZ" sz="1400" b="1" dirty="0">
                <a:solidFill>
                  <a:srgbClr val="000066"/>
                </a:solidFill>
              </a:rPr>
              <a:t>Olomouc: UP Olomouc.</a:t>
            </a:r>
          </a:p>
          <a:p>
            <a:pPr algn="just">
              <a:defRPr/>
            </a:pPr>
            <a:r>
              <a:rPr lang="cs-CZ" sz="1400" b="1" dirty="0">
                <a:solidFill>
                  <a:srgbClr val="000066"/>
                </a:solidFill>
              </a:rPr>
              <a:t>Moravec, R. &amp; al. (2005). </a:t>
            </a:r>
            <a:r>
              <a:rPr lang="sk-SK" sz="1400" b="1" i="1" dirty="0">
                <a:solidFill>
                  <a:srgbClr val="000066"/>
                </a:solidFill>
              </a:rPr>
              <a:t>Teória a didaktika športu. </a:t>
            </a:r>
            <a:r>
              <a:rPr lang="cs-CZ" sz="1400" b="1" dirty="0">
                <a:solidFill>
                  <a:srgbClr val="000066"/>
                </a:solidFill>
              </a:rPr>
              <a:t>Bratislava: FTVŠ UK Bratislava.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04FB86A-1455-4943-B323-7F1AAB3EB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498" y="3110331"/>
            <a:ext cx="6011863" cy="7381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66"/>
                </a:solidFill>
              </a:rPr>
              <a:t>Lehnert, M., Novosad, J., Neuls, F., F. Langer, F. &amp; Botek, M. (2010). </a:t>
            </a:r>
            <a:r>
              <a:rPr lang="cs-CZ" altLang="cs-CZ" sz="1400" b="1" i="1" dirty="0">
                <a:solidFill>
                  <a:srgbClr val="000066"/>
                </a:solidFill>
              </a:rPr>
              <a:t>Trénink kondice ve sportu. </a:t>
            </a:r>
            <a:r>
              <a:rPr lang="cs-CZ" altLang="cs-CZ" sz="1400" b="1" dirty="0">
                <a:solidFill>
                  <a:srgbClr val="000066"/>
                </a:solidFill>
              </a:rPr>
              <a:t>Olomouc: UP Olomouc.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99D4A1-8FC5-41DD-B15B-D0376928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498" y="4090205"/>
            <a:ext cx="5940425" cy="5222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66"/>
                </a:solidFill>
              </a:rPr>
              <a:t>Kohlíková, E. (2004). </a:t>
            </a:r>
            <a:r>
              <a:rPr lang="cs-CZ" altLang="cs-CZ" sz="1400" b="1" i="1" dirty="0">
                <a:solidFill>
                  <a:srgbClr val="000066"/>
                </a:solidFill>
              </a:rPr>
              <a:t>Fyziologie člověka. </a:t>
            </a:r>
            <a:r>
              <a:rPr lang="cs-CZ" altLang="cs-CZ" sz="1400" b="1" dirty="0">
                <a:solidFill>
                  <a:srgbClr val="000066"/>
                </a:solidFill>
              </a:rPr>
              <a:t>Učební texty pro trenérskou školu. Praha: FTVS UK. 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D2CE521-2056-4169-B3FA-517A59E3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668">
            <a:off x="9954036" y="1842848"/>
            <a:ext cx="1440237" cy="190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38385F1-071F-453A-BA4D-38C3193D5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581" y="4854179"/>
            <a:ext cx="7345363" cy="95408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0975" indent="-180975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66"/>
                </a:solidFill>
              </a:rPr>
              <a:t>Bedřich, L. &amp; Dovalil, J. ((2009). </a:t>
            </a:r>
            <a:r>
              <a:rPr lang="cs-CZ" altLang="cs-CZ" sz="1400" b="1" i="1" dirty="0">
                <a:solidFill>
                  <a:srgbClr val="000066"/>
                </a:solidFill>
              </a:rPr>
              <a:t>Sylabus teorie a didaktika sportu I</a:t>
            </a:r>
            <a:r>
              <a:rPr lang="cs-CZ" altLang="cs-CZ" sz="1400" b="1" dirty="0">
                <a:solidFill>
                  <a:srgbClr val="000066"/>
                </a:solidFill>
              </a:rPr>
              <a:t>. Elportál. Brno: Brno: MU.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66"/>
                </a:solidFill>
              </a:rPr>
              <a:t>Zahradník, D. &amp; Korvas, P. (2017). </a:t>
            </a:r>
            <a:r>
              <a:rPr lang="cs-CZ" altLang="cs-CZ" sz="1400" b="1" i="1" dirty="0">
                <a:solidFill>
                  <a:srgbClr val="000066"/>
                </a:solidFill>
              </a:rPr>
              <a:t>Základy sportovního tréninku</a:t>
            </a:r>
            <a:r>
              <a:rPr lang="cs-CZ" altLang="cs-CZ" sz="1400" b="1" dirty="0">
                <a:solidFill>
                  <a:srgbClr val="000066"/>
                </a:solidFill>
              </a:rPr>
              <a:t>. Brno: MU.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FF05199-1B03-4954-B524-7A5614DC9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6010276"/>
            <a:ext cx="7343775" cy="523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rgbClr val="000066"/>
                </a:solidFill>
              </a:rPr>
              <a:t>Perič, T. (2006). </a:t>
            </a:r>
            <a:r>
              <a:rPr lang="cs-CZ" altLang="cs-CZ" sz="1400" b="1" i="1">
                <a:solidFill>
                  <a:srgbClr val="000066"/>
                </a:solidFill>
              </a:rPr>
              <a:t>Výběr sportovních talentů. </a:t>
            </a:r>
            <a:r>
              <a:rPr lang="cs-CZ" altLang="cs-CZ" sz="1400" b="1">
                <a:solidFill>
                  <a:srgbClr val="000066"/>
                </a:solidFill>
              </a:rPr>
              <a:t>Praha: FTVS UK.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rgbClr val="000066"/>
                </a:solidFill>
              </a:rPr>
              <a:t>Vičar, M. (2018). </a:t>
            </a:r>
            <a:r>
              <a:rPr lang="cs-CZ" altLang="cs-CZ" sz="1400" b="1" i="1">
                <a:solidFill>
                  <a:srgbClr val="000066"/>
                </a:solidFill>
              </a:rPr>
              <a:t>Sportovní talent. </a:t>
            </a:r>
            <a:r>
              <a:rPr lang="cs-CZ" altLang="cs-CZ" sz="1400" b="1">
                <a:solidFill>
                  <a:srgbClr val="000066"/>
                </a:solidFill>
              </a:rPr>
              <a:t>Praha: Grada.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4C65811-1F8A-44C0-8B98-B21AB32A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1" y="442914"/>
            <a:ext cx="5459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66"/>
                </a:solidFill>
              </a:rPr>
              <a:t>DOPORUČENÁ LITERATURA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5" grpId="0" animBg="1"/>
      <p:bldP spid="9" grpId="0" animBg="1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7B2B48-85C5-491B-B188-BCE604C59F24}"/>
              </a:ext>
            </a:extLst>
          </p:cNvPr>
          <p:cNvSpPr txBox="1"/>
          <p:nvPr/>
        </p:nvSpPr>
        <p:spPr>
          <a:xfrm>
            <a:off x="886408" y="662473"/>
            <a:ext cx="9825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(m. j. stimulace a rozvoj pohybových schopností: kondičních, koordinačních, hybridních, analýza sportovního a herního výkonu, individuální a týmový herní výkon; trénink kondiční, technicko-taktický, regenerační, psychologická příprava, motorické testy, testy sportovních dovedností).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35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oleyball">
            <a:extLst>
              <a:ext uri="{FF2B5EF4-FFF2-40B4-BE49-F238E27FC236}">
                <a16:creationId xmlns:a16="http://schemas.microsoft.com/office/drawing/2014/main" id="{498DABB7-06F7-41F8-8F68-A309074D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40953">
            <a:off x="10246589" y="4410995"/>
            <a:ext cx="173355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A48FDB7-FAB2-48E9-99DC-6E1F0333EE2F}"/>
              </a:ext>
            </a:extLst>
          </p:cNvPr>
          <p:cNvSpPr txBox="1"/>
          <p:nvPr/>
        </p:nvSpPr>
        <p:spPr>
          <a:xfrm>
            <a:off x="419874" y="1479501"/>
            <a:ext cx="11352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cs-CZ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Plánování a modelování tréninkového zatížení </a:t>
            </a:r>
            <a:r>
              <a:rPr 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altLang="cs-CZ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stanovení cílů tréninku, skladby, obsahu metod v určeném tréninkovém období).</a:t>
            </a:r>
            <a:endParaRPr lang="cs-CZ" altLang="cs-CZ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970B0BE-24E0-4C5D-AC12-A5FB591E8177}"/>
              </a:ext>
            </a:extLst>
          </p:cNvPr>
          <p:cNvSpPr txBox="1"/>
          <p:nvPr/>
        </p:nvSpPr>
        <p:spPr>
          <a:xfrm>
            <a:off x="419874" y="931519"/>
            <a:ext cx="11352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Řízení sportovního tréninku </a:t>
            </a:r>
            <a:r>
              <a:rPr kumimoji="0" lang="cs-CZ" sz="1400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altLang="cs-CZ" sz="1400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zásadní součást tréninkového procesu - významně rozhoduje o účinnosti; </a:t>
            </a:r>
            <a:r>
              <a:rPr lang="cs-CZ" altLang="cs-CZ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zásah do tréninku za účelem dosažení tréninkových cílů – </a:t>
            </a:r>
            <a:r>
              <a:rPr lang="cs-CZ" alt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plánování, evidence, kontrola, inovace).</a:t>
            </a:r>
            <a:endParaRPr lang="cs-CZ" altLang="cs-CZ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70DDE7B-5575-48ED-BFE8-C04B08A49571}"/>
              </a:ext>
            </a:extLst>
          </p:cNvPr>
          <p:cNvSpPr txBox="1"/>
          <p:nvPr/>
        </p:nvSpPr>
        <p:spPr>
          <a:xfrm>
            <a:off x="419874" y="1981558"/>
            <a:ext cx="11352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cs-CZ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Evidence, kontrola a inovace </a:t>
            </a:r>
            <a:r>
              <a:rPr 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alt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zaznamenání nezbytných informací o tréninkovém procesu, diagnostika a testování a startů v kontrolních, resp. přípravných v soutěžích).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544C603-6A67-4033-9C84-91ABCDDC72AC}"/>
              </a:ext>
            </a:extLst>
          </p:cNvPr>
          <p:cNvSpPr txBox="1"/>
          <p:nvPr/>
        </p:nvSpPr>
        <p:spPr>
          <a:xfrm>
            <a:off x="399655" y="2490584"/>
            <a:ext cx="11352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cs-CZ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Tréninkové metody </a:t>
            </a:r>
            <a:r>
              <a:rPr 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(rozdělení</a:t>
            </a:r>
            <a:r>
              <a:rPr lang="cs-CZ" altLang="cs-CZ" sz="1400" i="1" kern="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metod podle obsahu tréninku; metody přerušované a nepřerušované;</a:t>
            </a:r>
            <a:r>
              <a:rPr lang="cs-CZ" altLang="cs-CZ" sz="1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altLang="cs-CZ" sz="1400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metody technické, taktické a psychologické přípravy)</a:t>
            </a:r>
            <a:r>
              <a:rPr lang="cs-CZ" alt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cs-CZ" altLang="cs-CZ" sz="1400" i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ECC4722-BF9C-4049-93C6-704FE284BE81}"/>
              </a:ext>
            </a:extLst>
          </p:cNvPr>
          <p:cNvSpPr txBox="1"/>
          <p:nvPr/>
        </p:nvSpPr>
        <p:spPr>
          <a:xfrm>
            <a:off x="379435" y="3491057"/>
            <a:ext cx="113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</a:t>
            </a:r>
            <a:r>
              <a:rPr lang="cs-CZ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Sportovní talent </a:t>
            </a:r>
            <a:r>
              <a:rPr lang="cs-CZ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identifikace talentů ve sportu; </a:t>
            </a:r>
            <a:r>
              <a:rPr lang="cs-CZ" sz="1400" i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fyzické předpoklady pro sportovní výkonnost)</a:t>
            </a:r>
            <a:endParaRPr lang="cs-CZ" sz="14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85E19BD-CFEB-4FD0-B6E1-7270A30B1E7B}"/>
              </a:ext>
            </a:extLst>
          </p:cNvPr>
          <p:cNvSpPr txBox="1"/>
          <p:nvPr/>
        </p:nvSpPr>
        <p:spPr>
          <a:xfrm>
            <a:off x="379439" y="3848371"/>
            <a:ext cx="11352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cs-CZ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Trénink ve vysokohorském prostředí </a:t>
            </a:r>
            <a:r>
              <a:rPr 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(jeden ze základních metodických faktorů rozvoje sportovní výkonnosti; zvyšování nadmořské výšky; </a:t>
            </a:r>
            <a:r>
              <a:rPr lang="cs-CZ" altLang="cs-CZ" sz="1400" i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reakce a adaptace na vyšší nadmořskou výšku).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2E603DC-6154-4065-A404-9EB7D9BBD07A}"/>
              </a:ext>
            </a:extLst>
          </p:cNvPr>
          <p:cNvSpPr txBox="1"/>
          <p:nvPr/>
        </p:nvSpPr>
        <p:spPr>
          <a:xfrm>
            <a:off x="399655" y="4435038"/>
            <a:ext cx="1043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</a:t>
            </a:r>
            <a:r>
              <a:rPr lang="cs-CZ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Analýza týmového herního a individuálního sportovního výkonu </a:t>
            </a:r>
            <a:r>
              <a:rPr 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6C18D11-FDAC-4C59-9842-BBD371E91BC6}"/>
              </a:ext>
            </a:extLst>
          </p:cNvPr>
          <p:cNvSpPr txBox="1"/>
          <p:nvPr/>
        </p:nvSpPr>
        <p:spPr>
          <a:xfrm>
            <a:off x="419873" y="4798449"/>
            <a:ext cx="10432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</a:t>
            </a:r>
            <a:r>
              <a:rPr lang="cs-CZ" altLang="cs-CZ" sz="1600" b="1" dirty="0">
                <a:solidFill>
                  <a:srgbClr val="000066"/>
                </a:solidFill>
                <a:latin typeface="Verdana" panose="020B0604030504040204" pitchFamily="34" charset="0"/>
              </a:rPr>
              <a:t>Adaptace na silovou zátěž </a:t>
            </a:r>
            <a:r>
              <a:rPr 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silové schopnosti, </a:t>
            </a:r>
            <a:r>
              <a:rPr lang="cs-CZ" alt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účinky silového tréninku; adaptace nervového, oběhového, endokrinního systému).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E1483A7-B19D-4A23-8DAA-E43B96DB6308}"/>
              </a:ext>
            </a:extLst>
          </p:cNvPr>
          <p:cNvSpPr txBox="1"/>
          <p:nvPr/>
        </p:nvSpPr>
        <p:spPr>
          <a:xfrm>
            <a:off x="399655" y="5357958"/>
            <a:ext cx="10432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 </a:t>
            </a:r>
            <a:r>
              <a:rPr lang="cs-CZ" altLang="cs-CZ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Charakteristika vnějšího a vnitřního zatížení ve vybraných sportovních hrách </a:t>
            </a:r>
            <a:r>
              <a:rPr lang="cs-CZ" alt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struktura sportovního výkonu u týmových sportů; </a:t>
            </a:r>
            <a:r>
              <a:rPr lang="cs-CZ" alt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zvláštnosti odlišující sportovní hry).</a:t>
            </a:r>
            <a:endParaRPr lang="cs-CZ" altLang="cs-CZ" sz="14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575283B-ABA0-48A3-9690-A4546E6541E9}"/>
              </a:ext>
            </a:extLst>
          </p:cNvPr>
          <p:cNvSpPr txBox="1"/>
          <p:nvPr/>
        </p:nvSpPr>
        <p:spPr>
          <a:xfrm>
            <a:off x="419873" y="5922979"/>
            <a:ext cx="10432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cs-CZ" alt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 </a:t>
            </a:r>
            <a:r>
              <a:rPr lang="cs-CZ" altLang="cs-CZ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Fyziologické aspekty stárnutí </a:t>
            </a:r>
            <a:r>
              <a:rPr lang="cs-CZ" sz="1600" b="1" dirty="0">
                <a:solidFill>
                  <a:srgbClr val="002060"/>
                </a:solidFill>
                <a:latin typeface="Verdana" pitchFamily="32" charset="0"/>
                <a:ea typeface="Microsoft YaHei" charset="-122"/>
              </a:rPr>
              <a:t>a sportovní trénink ve vyšším věku </a:t>
            </a:r>
            <a:r>
              <a:rPr lang="cs-CZ" sz="1400" i="1" dirty="0">
                <a:solidFill>
                  <a:srgbClr val="002060"/>
                </a:solidFill>
                <a:latin typeface="Verdana" pitchFamily="32" charset="0"/>
                <a:ea typeface="Microsoft YaHei" charset="-122"/>
              </a:rPr>
              <a:t>(intervence na poli podpory zdraví; trénovatelnost a zatížitelnost v průběhu života). </a:t>
            </a:r>
            <a:endParaRPr lang="cs-CZ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8BA19E3-E655-4804-948E-4539BC5A3F31}"/>
              </a:ext>
            </a:extLst>
          </p:cNvPr>
          <p:cNvSpPr txBox="1"/>
          <p:nvPr/>
        </p:nvSpPr>
        <p:spPr>
          <a:xfrm>
            <a:off x="379435" y="3017553"/>
            <a:ext cx="10432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6813" algn="l"/>
              </a:tabLst>
            </a:pPr>
            <a:r>
              <a:rPr lang="cs-CZ" altLang="cs-CZ" sz="1400" b="1" dirty="0">
                <a:solidFill>
                  <a:srgbClr val="000066"/>
                </a:solidFill>
                <a:latin typeface="Verdana" panose="020B0604030504040204" pitchFamily="34" charset="0"/>
              </a:rPr>
              <a:t>5. </a:t>
            </a:r>
            <a:r>
              <a:rPr lang="cs-CZ" altLang="cs-CZ" sz="1600" b="1" dirty="0">
                <a:solidFill>
                  <a:srgbClr val="000066"/>
                </a:solidFill>
                <a:latin typeface="Verdana" panose="020B0604030504040204" pitchFamily="34" charset="0"/>
              </a:rPr>
              <a:t>Periodizace ve sportovním trén</a:t>
            </a:r>
            <a:r>
              <a:rPr lang="cs-CZ" altLang="cs-CZ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inku </a:t>
            </a:r>
            <a:r>
              <a:rPr lang="cs-CZ" altLang="cs-CZ" sz="1400" i="1" dirty="0">
                <a:solidFill>
                  <a:srgbClr val="002060"/>
                </a:solidFill>
                <a:latin typeface="Verdana" panose="020B0604030504040204" pitchFamily="34" charset="0"/>
              </a:rPr>
              <a:t>(</a:t>
            </a:r>
            <a:r>
              <a:rPr 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s-CZ" altLang="cs-CZ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harakteristika, význam ve sportovním tréninku, tréninkové cykly; </a:t>
            </a:r>
            <a:r>
              <a:rPr lang="cs-CZ" altLang="cs-CZ" sz="1400" i="1" dirty="0">
                <a:solidFill>
                  <a:srgbClr val="002060"/>
                </a:solidFill>
                <a:latin typeface="Verdana" panose="020B0604030504040204" pitchFamily="34" charset="0"/>
              </a:rPr>
              <a:t>typy tréninkových cyklů). </a:t>
            </a:r>
            <a:endParaRPr lang="cs-CZ" sz="1400" i="1" dirty="0">
              <a:solidFill>
                <a:srgbClr val="00206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9D6FECE-7D64-41D4-8CB9-371CB53018B2}"/>
              </a:ext>
            </a:extLst>
          </p:cNvPr>
          <p:cNvSpPr txBox="1"/>
          <p:nvPr/>
        </p:nvSpPr>
        <p:spPr>
          <a:xfrm>
            <a:off x="2393494" y="317852"/>
            <a:ext cx="64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</a:rPr>
              <a:t>Náměty pro přednášky a semináře</a:t>
            </a:r>
          </a:p>
        </p:txBody>
      </p:sp>
    </p:spTree>
    <p:extLst>
      <p:ext uri="{BB962C8B-B14F-4D97-AF65-F5344CB8AC3E}">
        <p14:creationId xmlns:p14="http://schemas.microsoft.com/office/powerpoint/2010/main" val="1766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>
            <a:extLst>
              <a:ext uri="{FF2B5EF4-FFF2-40B4-BE49-F238E27FC236}">
                <a16:creationId xmlns:a16="http://schemas.microsoft.com/office/drawing/2014/main" id="{CA634760-668E-4B13-9EFD-75064B8C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747">
            <a:off x="10206161" y="301989"/>
            <a:ext cx="151288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925D35C-EC61-4C86-B0BA-8772CA05F756}"/>
              </a:ext>
            </a:extLst>
          </p:cNvPr>
          <p:cNvSpPr txBox="1"/>
          <p:nvPr/>
        </p:nvSpPr>
        <p:spPr>
          <a:xfrm>
            <a:off x="2601682" y="349435"/>
            <a:ext cx="69886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Průběh jarního semestru 2023-2024</a:t>
            </a:r>
          </a:p>
          <a:p>
            <a:pPr algn="ctr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Teorie sportovního tréninku 2 - kombinované studium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811D936-56F0-490A-8FEC-6684B9DA01EF}"/>
              </a:ext>
            </a:extLst>
          </p:cNvPr>
          <p:cNvSpPr txBox="1"/>
          <p:nvPr/>
        </p:nvSpPr>
        <p:spPr>
          <a:xfrm>
            <a:off x="4761722" y="3110047"/>
            <a:ext cx="2668556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Požadavky</a:t>
            </a:r>
          </a:p>
          <a:p>
            <a:pPr algn="ctr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 předmětu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A03175-2840-4EBA-93F7-7BBFEA4EFC23}"/>
              </a:ext>
            </a:extLst>
          </p:cNvPr>
          <p:cNvSpPr txBox="1"/>
          <p:nvPr/>
        </p:nvSpPr>
        <p:spPr>
          <a:xfrm>
            <a:off x="1368485" y="3103842"/>
            <a:ext cx="275253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Základní norma k sepsání seminární práce a její prezentace v PP bude obsahem semináře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027F6D-4A67-4263-B958-8FB842F0F394}"/>
              </a:ext>
            </a:extLst>
          </p:cNvPr>
          <p:cNvSpPr txBox="1"/>
          <p:nvPr/>
        </p:nvSpPr>
        <p:spPr>
          <a:xfrm>
            <a:off x="8070985" y="4205125"/>
            <a:ext cx="2752530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Bonusový </a:t>
            </a:r>
            <a:r>
              <a:rPr lang="cs-CZ" sz="14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„kontrolní“ </a:t>
            </a:r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písemný test proběhne v přednáškovém termínu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1179DDE-5822-44C1-8919-C60F6719AEFE}"/>
              </a:ext>
            </a:extLst>
          </p:cNvPr>
          <p:cNvSpPr txBox="1"/>
          <p:nvPr/>
        </p:nvSpPr>
        <p:spPr>
          <a:xfrm>
            <a:off x="1368485" y="4205125"/>
            <a:ext cx="275253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Nejzazší termín odevzdání seminární práce a prezentace je </a:t>
            </a:r>
          </a:p>
          <a:p>
            <a:pPr algn="ctr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3. 5. 2024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628A6CB-1181-4A9D-A1F2-528967BA19E5}"/>
              </a:ext>
            </a:extLst>
          </p:cNvPr>
          <p:cNvSpPr txBox="1"/>
          <p:nvPr/>
        </p:nvSpPr>
        <p:spPr>
          <a:xfrm>
            <a:off x="1410472" y="2180855"/>
            <a:ext cx="2710543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Zápočtový požadavek – seminární práce, její prezentace, aktivita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86A6AC50-66AF-4D87-A2F8-3C42D1821BD4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7430278" y="2956159"/>
            <a:ext cx="640707" cy="477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D85013A0-7B13-452A-BBFE-DF3D1B089C10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7430278" y="3433213"/>
            <a:ext cx="640707" cy="1141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8A258E0D-6091-4547-B83D-455C9BC5EABA}"/>
              </a:ext>
            </a:extLst>
          </p:cNvPr>
          <p:cNvCxnSpPr>
            <a:stCxn id="5" idx="1"/>
            <a:endCxn id="12" idx="3"/>
          </p:cNvCxnSpPr>
          <p:nvPr/>
        </p:nvCxnSpPr>
        <p:spPr>
          <a:xfrm flipH="1">
            <a:off x="4121015" y="3433213"/>
            <a:ext cx="640707" cy="1248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0CD1A556-E5EF-482C-A759-756752FD2619}"/>
              </a:ext>
            </a:extLst>
          </p:cNvPr>
          <p:cNvCxnSpPr>
            <a:stCxn id="5" idx="1"/>
            <a:endCxn id="8" idx="3"/>
          </p:cNvCxnSpPr>
          <p:nvPr/>
        </p:nvCxnSpPr>
        <p:spPr>
          <a:xfrm flipH="1">
            <a:off x="4121015" y="3433213"/>
            <a:ext cx="640707" cy="147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C0DD9C4-58FE-4A51-BE48-8F50CA1D3121}"/>
              </a:ext>
            </a:extLst>
          </p:cNvPr>
          <p:cNvCxnSpPr>
            <a:stCxn id="5" idx="1"/>
            <a:endCxn id="14" idx="3"/>
          </p:cNvCxnSpPr>
          <p:nvPr/>
        </p:nvCxnSpPr>
        <p:spPr>
          <a:xfrm flipH="1" flipV="1">
            <a:off x="4121015" y="2550187"/>
            <a:ext cx="640707" cy="883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5B1C168C-F4DF-42A3-81F0-3AC823C2EFA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6000" y="3756378"/>
            <a:ext cx="0" cy="1325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ázek 35">
            <a:extLst>
              <a:ext uri="{FF2B5EF4-FFF2-40B4-BE49-F238E27FC236}">
                <a16:creationId xmlns:a16="http://schemas.microsoft.com/office/drawing/2014/main" id="{5C54A9F8-D447-4681-866C-552381D96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125" y="2167787"/>
            <a:ext cx="2762250" cy="16478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6BE6211-3D6B-4412-8BCF-CB68111E255A}"/>
              </a:ext>
            </a:extLst>
          </p:cNvPr>
          <p:cNvSpPr txBox="1"/>
          <p:nvPr/>
        </p:nvSpPr>
        <p:spPr>
          <a:xfrm>
            <a:off x="82417" y="1142033"/>
            <a:ext cx="1098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bk4057 </a:t>
            </a:r>
            <a:r>
              <a:rPr lang="cs-CZ" sz="1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Př: Pá 1. 3. 8:25–10:05 D33/103; Pá 15. 3. 9:15–11:45 D33/103; Pá 5. 4. 11:45–13:25 D33/103,</a:t>
            </a:r>
          </a:p>
          <a:p>
            <a:pPr algn="ctr"/>
            <a:r>
              <a:rPr lang="cs-CZ" sz="12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bk4057/01</a:t>
            </a:r>
            <a:r>
              <a:rPr lang="cs-CZ" sz="1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Se: </a:t>
            </a:r>
            <a:r>
              <a:rPr lang="cs-CZ" sz="12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Pá 23. 2. 9:15–11:45 D33/103; </a:t>
            </a:r>
            <a:r>
              <a:rPr lang="cs-CZ" sz="1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Pá 1. 3. 10:05–11:45 D33/103; Pá 5. 4. 10:05–11:45 D33/103,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9179480-C58D-4F07-892D-8EE11E3C1602}"/>
              </a:ext>
            </a:extLst>
          </p:cNvPr>
          <p:cNvSpPr txBox="1"/>
          <p:nvPr/>
        </p:nvSpPr>
        <p:spPr>
          <a:xfrm>
            <a:off x="4719731" y="5088151"/>
            <a:ext cx="2752530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Závěrečná vědomostní ústní zkouška proběhne v I. řádném, resp. v I. a II. opravném termínu</a:t>
            </a:r>
          </a:p>
          <a:p>
            <a:pPr algn="ctr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 6. 5. 2024</a:t>
            </a:r>
          </a:p>
        </p:txBody>
      </p:sp>
    </p:spTree>
    <p:extLst>
      <p:ext uri="{BB962C8B-B14F-4D97-AF65-F5344CB8AC3E}">
        <p14:creationId xmlns:p14="http://schemas.microsoft.com/office/powerpoint/2010/main" val="41611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  <p:bldP spid="12" grpId="0" animBg="1"/>
      <p:bldP spid="14" grpId="0" animBg="1"/>
      <p:bldP spid="3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8831257-E604-40B5-A265-86C1C879082C}"/>
              </a:ext>
            </a:extLst>
          </p:cNvPr>
          <p:cNvSpPr txBox="1"/>
          <p:nvPr/>
        </p:nvSpPr>
        <p:spPr>
          <a:xfrm>
            <a:off x="7203231" y="1348684"/>
            <a:ext cx="4189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Studentka/student zvolí jedno téma  z nabídky seminárních námětů a oznámí výběr učiteli </a:t>
            </a:r>
            <a:r>
              <a:rPr lang="cs-CZ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(e-mail) … </a:t>
            </a: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NovákJan_22 </a:t>
            </a:r>
            <a:r>
              <a:rPr lang="cs-CZ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(do 22.3.2024)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7278C2-34CF-471C-A0E6-561988686E90}"/>
              </a:ext>
            </a:extLst>
          </p:cNvPr>
          <p:cNvSpPr txBox="1"/>
          <p:nvPr/>
        </p:nvSpPr>
        <p:spPr>
          <a:xfrm>
            <a:off x="7203231" y="3243809"/>
            <a:ext cx="418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Studentka/student pečlivě prostuduje nové požadavky pro psaní a publikování v kinantropologii </a:t>
            </a:r>
            <a:r>
              <a:rPr lang="cs-CZ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(APA)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3114EFD-D348-4CBD-9212-2881FC2EE26B}"/>
              </a:ext>
            </a:extLst>
          </p:cNvPr>
          <p:cNvSpPr txBox="1"/>
          <p:nvPr/>
        </p:nvSpPr>
        <p:spPr>
          <a:xfrm>
            <a:off x="7203231" y="5177327"/>
            <a:ext cx="418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Studentka/student sepíše seminární práci </a:t>
            </a:r>
            <a:r>
              <a:rPr lang="cs-CZ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(doc; </a:t>
            </a:r>
            <a:r>
              <a:rPr lang="cs-CZ" b="1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docx</a:t>
            </a:r>
            <a:r>
              <a:rPr lang="cs-CZ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 prezentací </a:t>
            </a:r>
            <a:r>
              <a:rPr lang="cs-CZ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(ppt; </a:t>
            </a:r>
            <a:r>
              <a:rPr lang="cs-CZ" b="1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pptx</a:t>
            </a:r>
            <a:r>
              <a:rPr lang="cs-CZ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cs-CZ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odešle do 7.5.2024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3614A9C-CCDE-422B-9210-0F6BB918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89" y="1244180"/>
            <a:ext cx="5501562" cy="513347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E0A648B-B6FD-48DB-A488-A05EFC2EA550}"/>
              </a:ext>
            </a:extLst>
          </p:cNvPr>
          <p:cNvSpPr txBox="1"/>
          <p:nvPr/>
        </p:nvSpPr>
        <p:spPr>
          <a:xfrm>
            <a:off x="1701281" y="87719"/>
            <a:ext cx="8789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Zápočtové požadavky z předmětu TSP 2</a:t>
            </a:r>
          </a:p>
          <a:p>
            <a:pPr algn="ctr"/>
            <a:r>
              <a:rPr lang="cs-CZ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Jarní semestr 2023-2024 – kombinované studium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FBD5485-55D4-4548-B9C5-BFB265D9C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04">
            <a:off x="4097719" y="4977618"/>
            <a:ext cx="22336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2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6B1F8AB-63D8-4077-B5B9-685AA65B1337}"/>
              </a:ext>
            </a:extLst>
          </p:cNvPr>
          <p:cNvSpPr txBox="1"/>
          <p:nvPr/>
        </p:nvSpPr>
        <p:spPr>
          <a:xfrm>
            <a:off x="950165" y="132437"/>
            <a:ext cx="1029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Výběr ze studijních materiálů je umístěn…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92C50E-400F-4E33-A085-D0C856CAE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49" y="1531485"/>
            <a:ext cx="3836436" cy="47815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5ECC2EC-9FD6-43A5-947B-7D4D61F11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347" y="1662565"/>
            <a:ext cx="5906279" cy="47815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C680F8F-211B-42DF-9DEE-C1F078029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760">
            <a:off x="9678734" y="138868"/>
            <a:ext cx="2135890" cy="13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184F223-44AF-4260-87FA-FF1EE0B81286}"/>
              </a:ext>
            </a:extLst>
          </p:cNvPr>
          <p:cNvSpPr txBox="1"/>
          <p:nvPr/>
        </p:nvSpPr>
        <p:spPr>
          <a:xfrm>
            <a:off x="523449" y="837405"/>
            <a:ext cx="393907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na webových stránkách předmětu TSP 2</a:t>
            </a:r>
            <a:endParaRPr lang="cs-CZ" sz="1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9474B51-CA82-44F8-B270-C302980F64C7}"/>
              </a:ext>
            </a:extLst>
          </p:cNvPr>
          <p:cNvSpPr txBox="1"/>
          <p:nvPr/>
        </p:nvSpPr>
        <p:spPr>
          <a:xfrm>
            <a:off x="6637950" y="820557"/>
            <a:ext cx="393907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na nástěnce katedry sportovního výkonu a diagnostiky v I. patře (E34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3749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3374806B-8A4C-4B41-8D22-CE40E49DDC7C}"/>
              </a:ext>
            </a:extLst>
          </p:cNvPr>
          <p:cNvSpPr txBox="1"/>
          <p:nvPr/>
        </p:nvSpPr>
        <p:spPr>
          <a:xfrm>
            <a:off x="1304925" y="5675024"/>
            <a:ext cx="958215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Procenta získaná z „bonusového“ písemného testu </a:t>
            </a:r>
            <a:r>
              <a:rPr lang="cs-CZ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(14 otázek) </a:t>
            </a:r>
            <a:r>
              <a:rPr lang="cs-CZ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budou pokaždé připočtena k výsledku závěrečné ústní zkoušky…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41D216-F8DE-4CAF-B289-44698580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6797">
            <a:off x="860458" y="660821"/>
            <a:ext cx="3305175" cy="22955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6846134-E015-4ECA-A182-9FE289906F2C}"/>
              </a:ext>
            </a:extLst>
          </p:cNvPr>
          <p:cNvSpPr txBox="1"/>
          <p:nvPr/>
        </p:nvSpPr>
        <p:spPr>
          <a:xfrm>
            <a:off x="3862873" y="867747"/>
            <a:ext cx="4842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Průběžné hodnocení</a:t>
            </a:r>
          </a:p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„bonusový“ písemný test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E0C2F8-C766-4BF3-9061-099141A12007}"/>
              </a:ext>
            </a:extLst>
          </p:cNvPr>
          <p:cNvSpPr txBox="1"/>
          <p:nvPr/>
        </p:nvSpPr>
        <p:spPr>
          <a:xfrm>
            <a:off x="2831840" y="3079141"/>
            <a:ext cx="6904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</a:rPr>
              <a:t>V průběhu jarního semestru 2023-2024 bude v době náhodně vybrané přednášky hodnocen  stav vědomostí z probíraného učiva</a:t>
            </a:r>
          </a:p>
          <a:p>
            <a:pPr algn="ctr"/>
            <a:r>
              <a:rPr lang="cs-CZ" sz="2400" b="1" i="1" dirty="0">
                <a:solidFill>
                  <a:srgbClr val="002060"/>
                </a:solidFill>
              </a:rPr>
              <a:t>(14 otevřených otázek; 7 min.)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4A570A8-0384-4CC2-AF52-D634E335AD3D}"/>
              </a:ext>
            </a:extLst>
          </p:cNvPr>
          <p:cNvCxnSpPr/>
          <p:nvPr/>
        </p:nvCxnSpPr>
        <p:spPr>
          <a:xfrm>
            <a:off x="1408922" y="5482927"/>
            <a:ext cx="9274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id="{3CD68362-DC01-40DD-BA05-360EA1FFDD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916113"/>
            <a:ext cx="7620000" cy="3733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a typeface="Verdana" panose="020B0604030504040204" pitchFamily="34" charset="0"/>
              </a:rPr>
              <a:t>Díky za pozornost...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Ät tipÅ¯, jak vybrat fitko, kam budete opravdu chodit cviÄit">
            <a:extLst>
              <a:ext uri="{FF2B5EF4-FFF2-40B4-BE49-F238E27FC236}">
                <a16:creationId xmlns:a16="http://schemas.microsoft.com/office/drawing/2014/main" id="{AB89AAFB-AEFC-4D53-8E9C-A99362E6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064">
            <a:off x="10226328" y="5048777"/>
            <a:ext cx="1782684" cy="119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1415BE-5F52-4E43-82E7-25086C407F3D}"/>
              </a:ext>
            </a:extLst>
          </p:cNvPr>
          <p:cNvSpPr txBox="1"/>
          <p:nvPr/>
        </p:nvSpPr>
        <p:spPr>
          <a:xfrm>
            <a:off x="2276669" y="727788"/>
            <a:ext cx="7940351" cy="42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3988F4D-99C4-47E0-9993-3C2527D4CB7F}"/>
              </a:ext>
            </a:extLst>
          </p:cNvPr>
          <p:cNvSpPr txBox="1"/>
          <p:nvPr/>
        </p:nvSpPr>
        <p:spPr>
          <a:xfrm>
            <a:off x="483636" y="377991"/>
            <a:ext cx="1122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Úvodní seminář</a:t>
            </a:r>
          </a:p>
          <a:p>
            <a:pPr algn="ctr"/>
            <a:r>
              <a:rPr lang="cs-CZ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požadavky, které je nezbytné dodržet pro splnění studijních povinností a úspěšného absolvování předmětu Teorie sportovního tréninku (TSP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42F1A3-89A1-4345-8BD0-883186929836}"/>
              </a:ext>
            </a:extLst>
          </p:cNvPr>
          <p:cNvSpPr txBox="1"/>
          <p:nvPr/>
        </p:nvSpPr>
        <p:spPr>
          <a:xfrm>
            <a:off x="1642184" y="2493964"/>
            <a:ext cx="934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Výběr relevantní studijní literatury 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(odborná literatura, periodika, ověřené internetové odkazy aj.)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prvním krokem k úspěchu…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468EEF8-B002-4CF1-AB8C-E23E51BF5C81}"/>
              </a:ext>
            </a:extLst>
          </p:cNvPr>
          <p:cNvSpPr txBox="1"/>
          <p:nvPr/>
        </p:nvSpPr>
        <p:spPr>
          <a:xfrm>
            <a:off x="1651515" y="3301907"/>
            <a:ext cx="934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 realizaci seminární práce citujte minimálně jeden zdroj ze zahraniční odborné literatury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2CDFC6-221A-4DDB-B37F-FB48111290C4}"/>
              </a:ext>
            </a:extLst>
          </p:cNvPr>
          <p:cNvSpPr txBox="1"/>
          <p:nvPr/>
        </p:nvSpPr>
        <p:spPr>
          <a:xfrm>
            <a:off x="1674844" y="4108161"/>
            <a:ext cx="931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 svoji práci vybírejte odkazy datované po roku 2010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338AB40-0E7B-4BF3-8DB0-F5159F9C9990}"/>
              </a:ext>
            </a:extLst>
          </p:cNvPr>
          <p:cNvSpPr txBox="1"/>
          <p:nvPr/>
        </p:nvSpPr>
        <p:spPr>
          <a:xfrm>
            <a:off x="1642185" y="4631446"/>
            <a:ext cx="934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Každý zdroj nezapomeňte uvést v textu 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(Autor, 2010)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v Referenčním seznamu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673E1A3-C7DE-4B41-9F5C-2574BE4D9226}"/>
              </a:ext>
            </a:extLst>
          </p:cNvPr>
          <p:cNvSpPr txBox="1"/>
          <p:nvPr/>
        </p:nvSpPr>
        <p:spPr>
          <a:xfrm>
            <a:off x="1334278" y="6064211"/>
            <a:ext cx="989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 případě, že si správností výběru odborné literatury nebudete jisti, konzultujte výběr s vyučujícím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6E7291D-0414-42F1-93DF-51E3F103895E}"/>
              </a:ext>
            </a:extLst>
          </p:cNvPr>
          <p:cNvCxnSpPr/>
          <p:nvPr/>
        </p:nvCxnSpPr>
        <p:spPr>
          <a:xfrm>
            <a:off x="3638937" y="5906278"/>
            <a:ext cx="521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89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51E499D-12F3-45CF-9C0D-4C9430E86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6" y="1849439"/>
            <a:ext cx="1438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6CCB03BC-EAFD-4D94-9D86-E258A45A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944">
            <a:off x="7519989" y="1598614"/>
            <a:ext cx="1495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8263BF-F752-47E6-ABA7-E4C64320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360">
            <a:off x="5268914" y="1919289"/>
            <a:ext cx="1247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8AE92BF-9334-4B52-966E-1E80EF50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716088"/>
            <a:ext cx="1123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8D78D95-B54C-41F8-85FA-F588C064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1" y="3257551"/>
            <a:ext cx="14382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8B17396-86C7-40F3-83F4-9F6EA517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912">
            <a:off x="3900488" y="1576389"/>
            <a:ext cx="14398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37CEBB9-260E-4255-9482-837D6077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349501"/>
            <a:ext cx="18811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2D68C76-F612-41CD-B5CD-47F76738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781550"/>
            <a:ext cx="1428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17D95F-2F00-420C-B1B2-7F4DA678B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727">
            <a:off x="5403851" y="3405189"/>
            <a:ext cx="1609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4C8BA6D7-D566-428C-88B6-9DC410276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9" y="2465388"/>
            <a:ext cx="1489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1D831877-2577-4458-BA31-B96F99A77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988">
            <a:off x="5948363" y="5340351"/>
            <a:ext cx="11350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B8E486B-C421-49B4-9A16-70FCA15E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304">
            <a:off x="8920163" y="2035175"/>
            <a:ext cx="1238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3E956EB-5AC2-409D-90FA-A3D4C221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287">
            <a:off x="8740775" y="3403600"/>
            <a:ext cx="1282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F347A898-3912-490E-A576-48F9AE5E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640264"/>
            <a:ext cx="12763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C22BBE4-AF82-42BD-AEDF-AF6E4FA9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305">
            <a:off x="1765301" y="4594225"/>
            <a:ext cx="16478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610BF5A-401C-4D7F-B2AC-7971D197F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096">
            <a:off x="4584700" y="4819651"/>
            <a:ext cx="1352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E903D91-FE58-4557-8DC7-7A9F53374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524">
            <a:off x="8058151" y="4786313"/>
            <a:ext cx="149066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81092792-38AA-4865-9A32-B25FCBD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417">
            <a:off x="9356726" y="5184776"/>
            <a:ext cx="11652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72D879D2-8703-47FA-9F35-A73B2A09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35" y="289178"/>
            <a:ext cx="10982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66"/>
                </a:solidFill>
              </a:rPr>
              <a:t>Výběr odborné literatury je pestrý, ale má i svá úskalí…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4EC3F1B-5773-4BAB-A2DC-271B15C1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866775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000066"/>
                </a:solidFill>
              </a:rPr>
              <a:t>…výběr relevantní odborné literatury nebo ověřených internetových odkazů je důležitým krokem k úspěchu…, zodpovídáte si za něj sami!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964</Words>
  <Application>Microsoft Office PowerPoint</Application>
  <PresentationFormat>Širokoúhlá obrazovka</PresentationFormat>
  <Paragraphs>65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František Langer</dc:creator>
  <cp:lastModifiedBy>František Langer</cp:lastModifiedBy>
  <cp:revision>39</cp:revision>
  <dcterms:created xsi:type="dcterms:W3CDTF">2024-02-21T06:52:53Z</dcterms:created>
  <dcterms:modified xsi:type="dcterms:W3CDTF">2024-02-25T08:55:51Z</dcterms:modified>
</cp:coreProperties>
</file>