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7" r:id="rId5"/>
    <p:sldId id="260" r:id="rId6"/>
    <p:sldId id="261" r:id="rId7"/>
    <p:sldId id="259" r:id="rId8"/>
    <p:sldId id="258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43B1A-3469-40BC-BADD-84F7FE061DDA}" type="datetimeFigureOut">
              <a:rPr lang="cs-CZ" smtClean="0"/>
              <a:t>19.02.2024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B5D61-4B57-4567-9EAA-2C671E63CD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9277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43B1A-3469-40BC-BADD-84F7FE061DDA}" type="datetimeFigureOut">
              <a:rPr lang="cs-CZ" smtClean="0"/>
              <a:t>19.02.2024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B5D61-4B57-4567-9EAA-2C671E63CD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9652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43B1A-3469-40BC-BADD-84F7FE061DDA}" type="datetimeFigureOut">
              <a:rPr lang="cs-CZ" smtClean="0"/>
              <a:t>19.02.2024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B5D61-4B57-4567-9EAA-2C671E63CD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18735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43B1A-3469-40BC-BADD-84F7FE061DDA}" type="datetimeFigureOut">
              <a:rPr lang="cs-CZ" smtClean="0"/>
              <a:t>19.02.2024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B5D61-4B57-4567-9EAA-2C671E63CD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85266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43B1A-3469-40BC-BADD-84F7FE061DDA}" type="datetimeFigureOut">
              <a:rPr lang="cs-CZ" smtClean="0"/>
              <a:t>19.02.2024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B5D61-4B57-4567-9EAA-2C671E63CD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82655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43B1A-3469-40BC-BADD-84F7FE061DDA}" type="datetimeFigureOut">
              <a:rPr lang="cs-CZ" smtClean="0"/>
              <a:t>19.02.2024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B5D61-4B57-4567-9EAA-2C671E63CD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31589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43B1A-3469-40BC-BADD-84F7FE061DDA}" type="datetimeFigureOut">
              <a:rPr lang="cs-CZ" smtClean="0"/>
              <a:t>19.02.2024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B5D61-4B57-4567-9EAA-2C671E63CD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61509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43B1A-3469-40BC-BADD-84F7FE061DDA}" type="datetimeFigureOut">
              <a:rPr lang="cs-CZ" smtClean="0"/>
              <a:t>19.02.2024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B5D61-4B57-4567-9EAA-2C671E63CD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70451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43B1A-3469-40BC-BADD-84F7FE061DDA}" type="datetimeFigureOut">
              <a:rPr lang="cs-CZ" smtClean="0"/>
              <a:t>19.02.2024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B5D61-4B57-4567-9EAA-2C671E63CD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089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43B1A-3469-40BC-BADD-84F7FE061DDA}" type="datetimeFigureOut">
              <a:rPr lang="cs-CZ" smtClean="0"/>
              <a:t>19.02.2024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B5D61-4B57-4567-9EAA-2C671E63CD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4577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43B1A-3469-40BC-BADD-84F7FE061DDA}" type="datetimeFigureOut">
              <a:rPr lang="cs-CZ" smtClean="0"/>
              <a:t>19.02.2024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B5D61-4B57-4567-9EAA-2C671E63CD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609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43B1A-3469-40BC-BADD-84F7FE061DDA}" type="datetimeFigureOut">
              <a:rPr lang="cs-CZ" smtClean="0"/>
              <a:t>19.02.2024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B5D61-4B57-4567-9EAA-2C671E63CD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842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43B1A-3469-40BC-BADD-84F7FE061DDA}" type="datetimeFigureOut">
              <a:rPr lang="cs-CZ" smtClean="0"/>
              <a:t>19.02.2024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B5D61-4B57-4567-9EAA-2C671E63CD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7329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43B1A-3469-40BC-BADD-84F7FE061DDA}" type="datetimeFigureOut">
              <a:rPr lang="cs-CZ" smtClean="0"/>
              <a:t>19.02.2024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B5D61-4B57-4567-9EAA-2C671E63CD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4205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43B1A-3469-40BC-BADD-84F7FE061DDA}" type="datetimeFigureOut">
              <a:rPr lang="cs-CZ" smtClean="0"/>
              <a:t>19.02.2024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B5D61-4B57-4567-9EAA-2C671E63CD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6763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43B1A-3469-40BC-BADD-84F7FE061DDA}" type="datetimeFigureOut">
              <a:rPr lang="cs-CZ" smtClean="0"/>
              <a:t>19.02.2024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B5D61-4B57-4567-9EAA-2C671E63CD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5629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1C843B1A-3469-40BC-BADD-84F7FE061DDA}" type="datetimeFigureOut">
              <a:rPr lang="cs-CZ" smtClean="0"/>
              <a:t>19.02.2024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0E9B5D61-4B57-4567-9EAA-2C671E63CD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9523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1C843B1A-3469-40BC-BADD-84F7FE061DDA}" type="datetimeFigureOut">
              <a:rPr lang="cs-CZ" smtClean="0"/>
              <a:t>19.02.2024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0E9B5D61-4B57-4567-9EAA-2C671E63CD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61178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3536099" y="589895"/>
            <a:ext cx="482055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cs-CZ" sz="4400" b="1" cap="none" spc="0" dirty="0" err="1">
                <a:ln/>
                <a:solidFill>
                  <a:schemeClr val="accent4"/>
                </a:solidFill>
                <a:effectLst/>
              </a:rPr>
              <a:t>Antropomotorika</a:t>
            </a:r>
            <a:endParaRPr lang="cs-CZ" sz="4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856211" y="1903615"/>
            <a:ext cx="24106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FF00"/>
                </a:solidFill>
              </a:rPr>
              <a:t>Organizace výuky</a:t>
            </a:r>
          </a:p>
        </p:txBody>
      </p:sp>
      <p:sp>
        <p:nvSpPr>
          <p:cNvPr id="6" name="Obdélník 5"/>
          <p:cNvSpPr/>
          <p:nvPr/>
        </p:nvSpPr>
        <p:spPr>
          <a:xfrm>
            <a:off x="3970712" y="2065648"/>
            <a:ext cx="753410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/>
              <a:t>Vyučující – 	semináře Vespalec, Vodička  </a:t>
            </a:r>
          </a:p>
          <a:p>
            <a:pPr>
              <a:spcAft>
                <a:spcPts val="600"/>
              </a:spcAft>
            </a:pPr>
            <a:r>
              <a:rPr lang="cs-CZ" sz="2000" dirty="0"/>
              <a:t>				přednášky Zvonař </a:t>
            </a:r>
          </a:p>
          <a:p>
            <a:pPr>
              <a:spcAft>
                <a:spcPts val="600"/>
              </a:spcAft>
            </a:pPr>
            <a:endParaRPr lang="cs-CZ" sz="2000" dirty="0"/>
          </a:p>
          <a:p>
            <a:pPr>
              <a:spcAft>
                <a:spcPts val="600"/>
              </a:spcAft>
            </a:pPr>
            <a:r>
              <a:rPr lang="cs-CZ" sz="2000" dirty="0"/>
              <a:t>– kontakty na </a:t>
            </a:r>
            <a:r>
              <a:rPr lang="cs-CZ" sz="2000" dirty="0" err="1"/>
              <a:t>ISu</a:t>
            </a:r>
            <a:r>
              <a:rPr lang="cs-CZ" sz="2000" dirty="0"/>
              <a:t>, </a:t>
            </a:r>
          </a:p>
          <a:p>
            <a:pPr>
              <a:spcAft>
                <a:spcPts val="600"/>
              </a:spcAft>
            </a:pPr>
            <a:r>
              <a:rPr lang="cs-CZ" sz="2000" dirty="0"/>
              <a:t>optimálně přes mail nebo v konzultačních hodinách</a:t>
            </a:r>
          </a:p>
          <a:p>
            <a:pPr>
              <a:spcAft>
                <a:spcPts val="600"/>
              </a:spcAft>
            </a:pPr>
            <a:endParaRPr lang="cs-CZ" sz="2000" dirty="0"/>
          </a:p>
          <a:p>
            <a:pPr>
              <a:spcAft>
                <a:spcPts val="600"/>
              </a:spcAft>
            </a:pPr>
            <a:r>
              <a:rPr lang="cs-CZ" sz="2000" dirty="0"/>
              <a:t> </a:t>
            </a: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2DBF533D-2751-4D8A-B860-1A2FD8496D86}"/>
              </a:ext>
            </a:extLst>
          </p:cNvPr>
          <p:cNvSpPr txBox="1"/>
          <p:nvPr/>
        </p:nvSpPr>
        <p:spPr>
          <a:xfrm>
            <a:off x="3970712" y="4534293"/>
            <a:ext cx="66155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BIOMECHANIKA</a:t>
            </a:r>
          </a:p>
          <a:p>
            <a:r>
              <a:rPr lang="cs-CZ" dirty="0"/>
              <a:t>Přednášky i semináře – Miriam Kalichová</a:t>
            </a:r>
          </a:p>
        </p:txBody>
      </p:sp>
    </p:spTree>
    <p:extLst>
      <p:ext uri="{BB962C8B-B14F-4D97-AF65-F5344CB8AC3E}">
        <p14:creationId xmlns:p14="http://schemas.microsoft.com/office/powerpoint/2010/main" val="4285038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3536099" y="589895"/>
            <a:ext cx="482055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cs-CZ" sz="4400" b="1" cap="none" spc="0" dirty="0" err="1">
                <a:ln/>
                <a:solidFill>
                  <a:schemeClr val="accent4"/>
                </a:solidFill>
                <a:effectLst/>
              </a:rPr>
              <a:t>Antropomotorika</a:t>
            </a:r>
            <a:endParaRPr lang="cs-CZ" sz="4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856211" y="1903615"/>
            <a:ext cx="24106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FF00"/>
                </a:solidFill>
              </a:rPr>
              <a:t>Organizace výuky</a:t>
            </a:r>
          </a:p>
        </p:txBody>
      </p:sp>
      <p:sp>
        <p:nvSpPr>
          <p:cNvPr id="6" name="Obdélník 5"/>
          <p:cNvSpPr/>
          <p:nvPr/>
        </p:nvSpPr>
        <p:spPr>
          <a:xfrm>
            <a:off x="3970712" y="2065648"/>
            <a:ext cx="753410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Střídání v dvoutýdenním cyklu s Biomechanikou.</a:t>
            </a:r>
          </a:p>
          <a:p>
            <a:pPr>
              <a:spcAft>
                <a:spcPts val="600"/>
              </a:spcAft>
            </a:pP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Prostory výuky:</a:t>
            </a:r>
          </a:p>
          <a:p>
            <a:pPr>
              <a:spcAft>
                <a:spcPts val="600"/>
              </a:spcAft>
            </a:pP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 	12:00		E34	</a:t>
            </a:r>
            <a:r>
              <a:rPr lang="cs-CZ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lab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123 	-  E34/207</a:t>
            </a:r>
          </a:p>
          <a:p>
            <a:pPr>
              <a:spcAft>
                <a:spcPts val="600"/>
              </a:spcAft>
            </a:pP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  <a:p>
            <a:pPr>
              <a:spcAft>
                <a:spcPts val="600"/>
              </a:spcAft>
            </a:pP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ÚT	14:00		E34	</a:t>
            </a:r>
            <a:r>
              <a:rPr lang="cs-CZ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lab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123 	-  E34/225</a:t>
            </a:r>
          </a:p>
          <a:p>
            <a:pPr>
              <a:spcAft>
                <a:spcPts val="600"/>
              </a:spcAft>
            </a:pP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ČT	8:00			E34 </a:t>
            </a:r>
            <a:r>
              <a:rPr lang="cs-CZ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lab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123   -  E34/207</a:t>
            </a:r>
          </a:p>
          <a:p>
            <a:pPr>
              <a:spcAft>
                <a:spcPts val="600"/>
              </a:spcAft>
            </a:pP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10:00		E34 </a:t>
            </a:r>
            <a:r>
              <a:rPr lang="cs-CZ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lab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123   -  E34/207</a:t>
            </a:r>
          </a:p>
          <a:p>
            <a:pPr>
              <a:spcAft>
                <a:spcPts val="600"/>
              </a:spcAft>
            </a:pP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5593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3536099" y="589895"/>
            <a:ext cx="482055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cs-CZ" sz="4400" b="1" cap="none" spc="0" dirty="0" err="1">
                <a:ln/>
                <a:solidFill>
                  <a:schemeClr val="accent4"/>
                </a:solidFill>
                <a:effectLst/>
              </a:rPr>
              <a:t>Antropomotorika</a:t>
            </a:r>
            <a:endParaRPr lang="cs-CZ" sz="4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856211" y="1903615"/>
            <a:ext cx="24106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FF00"/>
                </a:solidFill>
              </a:rPr>
              <a:t>Organizace výuky</a:t>
            </a:r>
          </a:p>
        </p:txBody>
      </p:sp>
      <p:sp>
        <p:nvSpPr>
          <p:cNvPr id="6" name="Obdélník 5"/>
          <p:cNvSpPr/>
          <p:nvPr/>
        </p:nvSpPr>
        <p:spPr>
          <a:xfrm>
            <a:off x="3970712" y="2065648"/>
            <a:ext cx="753410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Semináře budou kombinovat výklad témat zaměřených na testování motorických schopností a ukázky testování.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Druhá část semináře bude obvykle věnována praktické realizaci zadaných motorických testů.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Výsledky testů následně poslouží jako podklad pro zpracování dat.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Studijní materiály a organizační informace budou ukládány do </a:t>
            </a:r>
            <a:r>
              <a:rPr lang="cs-CZ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ISu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spcAft>
                <a:spcPts val="600"/>
              </a:spcAft>
            </a:pP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9593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3536099" y="589895"/>
            <a:ext cx="482055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cs-CZ" sz="4400" b="1" cap="none" spc="0" dirty="0" err="1">
                <a:ln/>
                <a:solidFill>
                  <a:schemeClr val="accent4"/>
                </a:solidFill>
                <a:effectLst/>
              </a:rPr>
              <a:t>Antropomotorika</a:t>
            </a:r>
            <a:endParaRPr lang="cs-CZ" sz="4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856211" y="1903615"/>
            <a:ext cx="24106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FF00"/>
                </a:solidFill>
              </a:rPr>
              <a:t>Organizace výuky</a:t>
            </a:r>
          </a:p>
        </p:txBody>
      </p:sp>
      <p:sp>
        <p:nvSpPr>
          <p:cNvPr id="6" name="Obdélník 5"/>
          <p:cNvSpPr/>
          <p:nvPr/>
        </p:nvSpPr>
        <p:spPr>
          <a:xfrm>
            <a:off x="3998992" y="1810543"/>
            <a:ext cx="7534102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Vstup do laboratoře naboso nebo s přezůvkami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Bezpečnost při měření a pohybu v laboratoři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Mobilní telefony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Změna semináře a nahrazování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995266EB-2935-41B5-864A-94997F23DC7F}"/>
              </a:ext>
            </a:extLst>
          </p:cNvPr>
          <p:cNvSpPr/>
          <p:nvPr/>
        </p:nvSpPr>
        <p:spPr>
          <a:xfrm>
            <a:off x="206417" y="3848450"/>
            <a:ext cx="8801493" cy="2626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STRUKTURA TÉMATICKÝCH OKRUHŮ: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- motorické schopnosti, dovednosti, testování, historie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- kondiční schopnosti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- koordinační schopnosti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- testové baterie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- statistické zpracování dat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6D504B30-1FF1-4130-B5C0-CC3A1365EE66}"/>
              </a:ext>
            </a:extLst>
          </p:cNvPr>
          <p:cNvSpPr/>
          <p:nvPr/>
        </p:nvSpPr>
        <p:spPr>
          <a:xfrm>
            <a:off x="6704485" y="4071501"/>
            <a:ext cx="6096000" cy="173252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LITERATURA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Zvonař a kol. – </a:t>
            </a:r>
            <a:r>
              <a:rPr lang="cs-CZ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Vybranné</a:t>
            </a: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kapitoly z </a:t>
            </a:r>
            <a:r>
              <a:rPr lang="cs-CZ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antropomotorik</a:t>
            </a:r>
            <a:endParaRPr lang="cs-CZ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Měkota – Motorické schopnosti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e-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learning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ISu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8925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3536099" y="589895"/>
            <a:ext cx="482055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cs-CZ" sz="4400" b="1" cap="none" spc="0" dirty="0" err="1">
                <a:ln/>
                <a:solidFill>
                  <a:schemeClr val="accent4"/>
                </a:solidFill>
                <a:effectLst/>
              </a:rPr>
              <a:t>Antropomotorika</a:t>
            </a:r>
            <a:endParaRPr lang="cs-CZ" sz="4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856211" y="1903615"/>
            <a:ext cx="24106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FF00"/>
                </a:solidFill>
              </a:rPr>
              <a:t>Podmínky</a:t>
            </a:r>
          </a:p>
          <a:p>
            <a:r>
              <a:rPr lang="cs-CZ" sz="2400" b="1" dirty="0">
                <a:solidFill>
                  <a:srgbClr val="FFFF00"/>
                </a:solidFill>
              </a:rPr>
              <a:t>ukončení</a:t>
            </a:r>
          </a:p>
        </p:txBody>
      </p:sp>
      <p:sp>
        <p:nvSpPr>
          <p:cNvPr id="6" name="Obdélník 5"/>
          <p:cNvSpPr/>
          <p:nvPr/>
        </p:nvSpPr>
        <p:spPr>
          <a:xfrm>
            <a:off x="3970712" y="2065648"/>
            <a:ext cx="753410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cs-CZ" sz="20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 zápočtu: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Docházka nepřekročí 2 (3) absence seminářích celkem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Odevzdané zpracované výsledky měření motorických testů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Splněný zápočtový test v </a:t>
            </a:r>
            <a:r>
              <a:rPr lang="cs-CZ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ISu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 </a:t>
            </a:r>
            <a:r>
              <a:rPr lang="cs-CZ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odpovědníky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)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 splnění zápočtových požadavků z oblasti </a:t>
            </a:r>
            <a:r>
              <a:rPr lang="cs-CZ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Antropomotorika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 biomechanika se lze přihlásit v </a:t>
            </a:r>
            <a:r>
              <a:rPr lang="cs-CZ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ISu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 „soubornou“ </a:t>
            </a:r>
            <a:r>
              <a:rPr lang="cs-CZ" sz="20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zkoušku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spcAft>
                <a:spcPts val="600"/>
              </a:spcAft>
            </a:pP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Zkouška je ústní – kontaktní nebo online formou dle epidemiologické situace</a:t>
            </a:r>
          </a:p>
          <a:p>
            <a:pPr>
              <a:spcAft>
                <a:spcPts val="600"/>
              </a:spcAft>
            </a:pP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67836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íť">
  <a:themeElements>
    <a:clrScheme name="Síť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Síť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íť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f8bd5197-ca98-470a-a354-5d86ab0c0fbf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800135B86BD1D498E2B232954E04646" ma:contentTypeVersion="18" ma:contentTypeDescription="Vytvoří nový dokument" ma:contentTypeScope="" ma:versionID="75eb30d62f24e589bc1986be39520fa1">
  <xsd:schema xmlns:xsd="http://www.w3.org/2001/XMLSchema" xmlns:xs="http://www.w3.org/2001/XMLSchema" xmlns:p="http://schemas.microsoft.com/office/2006/metadata/properties" xmlns:ns3="f8bd5197-ca98-470a-a354-5d86ab0c0fbf" xmlns:ns4="b55b1952-e9cd-4de0-b532-dee136ee42d5" targetNamespace="http://schemas.microsoft.com/office/2006/metadata/properties" ma:root="true" ma:fieldsID="5925402d1a0a0fb15bb08889e1a4c228" ns3:_="" ns4:_="">
    <xsd:import namespace="f8bd5197-ca98-470a-a354-5d86ab0c0fbf"/>
    <xsd:import namespace="b55b1952-e9cd-4de0-b532-dee136ee42d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ObjectDetectorVersions" minOccurs="0"/>
                <xsd:element ref="ns3:MediaServiceSystemTags" minOccurs="0"/>
                <xsd:element ref="ns3:MediaServiceLocation" minOccurs="0"/>
                <xsd:element ref="ns3:_activity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bd5197-ca98-470a-a354-5d86ab0c0fb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2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_activity" ma:index="24" nillable="true" ma:displayName="_activity" ma:hidden="true" ma:internalName="_activity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5b1952-e9cd-4de0-b532-dee136ee42d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DB4978C-7438-4C21-A4B0-A6D5440925D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290FBF7-F9BE-4937-B5EF-9CA9FE7AE229}">
  <ds:schemaRefs>
    <ds:schemaRef ds:uri="http://purl.org/dc/dcmitype/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b55b1952-e9cd-4de0-b532-dee136ee42d5"/>
    <ds:schemaRef ds:uri="f8bd5197-ca98-470a-a354-5d86ab0c0fbf"/>
  </ds:schemaRefs>
</ds:datastoreItem>
</file>

<file path=customXml/itemProps3.xml><?xml version="1.0" encoding="utf-8"?>
<ds:datastoreItem xmlns:ds="http://schemas.openxmlformats.org/officeDocument/2006/customXml" ds:itemID="{B666374A-8FD7-4C88-92FB-34B3D915344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8bd5197-ca98-470a-a354-5d86ab0c0fbf"/>
    <ds:schemaRef ds:uri="b55b1952-e9cd-4de0-b532-dee136ee42d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TM03457485[[fn=Síť]]</Template>
  <TotalTime>6965</TotalTime>
  <Words>275</Words>
  <Application>Microsoft Office PowerPoint</Application>
  <PresentationFormat>Širokoúhlá obrazovka</PresentationFormat>
  <Paragraphs>61</Paragraphs>
  <Slides>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10" baseType="lpstr">
      <vt:lpstr>Arial</vt:lpstr>
      <vt:lpstr>Calibri</vt:lpstr>
      <vt:lpstr>Century Gothic</vt:lpstr>
      <vt:lpstr>Times New Roman</vt:lpstr>
      <vt:lpstr>Síť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Tom Vespa</dc:creator>
  <cp:lastModifiedBy>Tomáš Vespalec</cp:lastModifiedBy>
  <cp:revision>16</cp:revision>
  <dcterms:created xsi:type="dcterms:W3CDTF">2020-10-08T20:56:54Z</dcterms:created>
  <dcterms:modified xsi:type="dcterms:W3CDTF">2024-02-19T09:52:37Z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0x0101008800135B86BD1D498E2B232954E04646</vt:lpwstr>
  </property>
</Properties>
</file>