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metody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45DFA-A18F-48C8-8B10-92329559F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70483-997C-4341-AA63-175D7572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10DADC-17F4-4AC2-B134-B6D5BC52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/>
              <a:t>Mnoho didaktických metod → nutno </a:t>
            </a:r>
            <a:r>
              <a:rPr lang="cs-CZ" sz="3200" b="1" dirty="0">
                <a:solidFill>
                  <a:srgbClr val="0000DC"/>
                </a:solidFill>
              </a:rPr>
              <a:t>zvážit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vhodnost dle </a:t>
            </a:r>
            <a:r>
              <a:rPr lang="cs-CZ" sz="3200" b="1" dirty="0"/>
              <a:t>kritérií jejich dělení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využití ve </a:t>
            </a:r>
            <a:r>
              <a:rPr lang="cs-CZ" sz="3200" b="1" dirty="0"/>
              <a:t>formálním</a:t>
            </a:r>
            <a:r>
              <a:rPr lang="cs-CZ" sz="3200" dirty="0"/>
              <a:t> X </a:t>
            </a:r>
            <a:r>
              <a:rPr lang="cs-CZ" sz="3200" b="1" dirty="0"/>
              <a:t>neformálním</a:t>
            </a:r>
            <a:r>
              <a:rPr lang="cs-CZ" sz="3200" dirty="0"/>
              <a:t> vzdělávání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pozitiva</a:t>
            </a:r>
            <a:r>
              <a:rPr lang="cs-CZ" sz="3200" dirty="0"/>
              <a:t> i </a:t>
            </a:r>
            <a:r>
              <a:rPr lang="cs-CZ" sz="3200" b="1" dirty="0"/>
              <a:t>omezení</a:t>
            </a:r>
            <a:r>
              <a:rPr lang="cs-CZ" sz="3200" dirty="0"/>
              <a:t> 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efektivitu</a:t>
            </a:r>
            <a:r>
              <a:rPr lang="cs-CZ" sz="3200" dirty="0">
                <a:solidFill>
                  <a:srgbClr val="F01928"/>
                </a:solidFill>
              </a:rPr>
              <a:t> X </a:t>
            </a:r>
            <a:r>
              <a:rPr lang="cs-CZ" sz="3200" b="1" dirty="0">
                <a:solidFill>
                  <a:srgbClr val="F01928"/>
                </a:solidFill>
              </a:rPr>
              <a:t>časovou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b="1" dirty="0">
                <a:solidFill>
                  <a:srgbClr val="F01928"/>
                </a:solidFill>
              </a:rPr>
              <a:t>náročnost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vzájemnou </a:t>
            </a:r>
            <a:r>
              <a:rPr lang="cs-CZ" sz="3200" b="1" dirty="0"/>
              <a:t>návaznost</a:t>
            </a:r>
            <a:r>
              <a:rPr lang="cs-CZ" sz="3200" dirty="0"/>
              <a:t>, </a:t>
            </a:r>
            <a:r>
              <a:rPr lang="cs-CZ" sz="3200" b="1" dirty="0"/>
              <a:t>prolínání</a:t>
            </a:r>
            <a:r>
              <a:rPr lang="cs-CZ" sz="3200" dirty="0"/>
              <a:t> metod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3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7D8833-9C34-4587-8A72-28F3A4758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C8746-7112-4752-8718-FEAABB54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BFB265-DE2F-45F6-8D91-8CFC209C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998806"/>
            <a:ext cx="11394831" cy="5229194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Metody podle </a:t>
            </a:r>
            <a:r>
              <a:rPr lang="cs-CZ" b="1" dirty="0">
                <a:solidFill>
                  <a:srgbClr val="FF0000"/>
                </a:solidFill>
              </a:rPr>
              <a:t>logického</a:t>
            </a:r>
            <a:r>
              <a:rPr lang="cs-CZ" b="1" dirty="0"/>
              <a:t> postupu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dogmatická</a:t>
            </a:r>
            <a:r>
              <a:rPr lang="cs-CZ" b="1" dirty="0"/>
              <a:t> </a:t>
            </a:r>
            <a:r>
              <a:rPr lang="cs-CZ" dirty="0"/>
              <a:t>metoda ← dogma = autoritativní výrok → bez diskuse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deduktivní</a:t>
            </a:r>
            <a:r>
              <a:rPr lang="cs-CZ" b="1" dirty="0"/>
              <a:t> </a:t>
            </a:r>
            <a:r>
              <a:rPr lang="cs-CZ" dirty="0"/>
              <a:t>metoda – obecné → jednotlivé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induktivní</a:t>
            </a:r>
            <a:r>
              <a:rPr lang="cs-CZ" b="1" dirty="0"/>
              <a:t> </a:t>
            </a:r>
            <a:r>
              <a:rPr lang="cs-CZ" dirty="0"/>
              <a:t>metoda – jednotlivé → obecné </a:t>
            </a:r>
            <a:br>
              <a:rPr lang="cs-CZ" dirty="0"/>
            </a:br>
            <a:r>
              <a:rPr lang="cs-CZ" dirty="0"/>
              <a:t>(= počátek moderní vědy → moderní vzdělávání)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analytická</a:t>
            </a:r>
            <a:r>
              <a:rPr lang="cs-CZ" b="1" dirty="0"/>
              <a:t> </a:t>
            </a:r>
            <a:r>
              <a:rPr lang="cs-CZ" dirty="0"/>
              <a:t>metoda – celek → pochopit části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syntetická</a:t>
            </a:r>
            <a:r>
              <a:rPr lang="cs-CZ" b="1" dirty="0"/>
              <a:t> </a:t>
            </a:r>
            <a:r>
              <a:rPr lang="cs-CZ" dirty="0"/>
              <a:t>metoda – části → pochopit celek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analyticko-syntetická</a:t>
            </a:r>
            <a:r>
              <a:rPr lang="cs-CZ" b="1" dirty="0"/>
              <a:t> </a:t>
            </a:r>
            <a:r>
              <a:rPr lang="cs-CZ" dirty="0"/>
              <a:t>metoda (např. výuka čtení)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komparativní</a:t>
            </a:r>
            <a:r>
              <a:rPr lang="cs-CZ" b="1" dirty="0"/>
              <a:t> </a:t>
            </a:r>
            <a:r>
              <a:rPr lang="cs-CZ" dirty="0"/>
              <a:t>metoda – srovnávání (např. synchronní, diachronní, …) 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synkritická</a:t>
            </a:r>
            <a:r>
              <a:rPr lang="cs-CZ" b="1" dirty="0"/>
              <a:t> </a:t>
            </a:r>
            <a:r>
              <a:rPr lang="cs-CZ" dirty="0"/>
              <a:t>metoda – srovnávání částí s částmi, celků s celky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66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BF4DAC-7F0F-4534-BD2A-3BC4255E5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D6001-7DA2-4B71-8456-FA5EB28B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80548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C0EFCC-24C8-4B32-A790-99515AE9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1096862" cy="511105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zdroje poznání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slovo</a:t>
            </a:r>
            <a:r>
              <a:rPr lang="cs-CZ" sz="3200" b="1" dirty="0"/>
              <a:t> </a:t>
            </a:r>
            <a:r>
              <a:rPr lang="cs-CZ" sz="3200" dirty="0"/>
              <a:t>– text → </a:t>
            </a:r>
            <a:r>
              <a:rPr lang="cs-CZ" sz="3200" b="1" dirty="0">
                <a:solidFill>
                  <a:srgbClr val="0000DC"/>
                </a:solidFill>
              </a:rPr>
              <a:t>metody slovní</a:t>
            </a:r>
            <a:r>
              <a:rPr lang="cs-CZ" sz="3200" dirty="0"/>
              <a:t>: vyprávění, vysvětlování, přednáška, práce s textem, rozhovor, …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smysly</a:t>
            </a:r>
            <a:r>
              <a:rPr lang="cs-CZ" sz="3200" b="1" dirty="0"/>
              <a:t> </a:t>
            </a:r>
            <a:r>
              <a:rPr lang="cs-CZ" sz="3200" dirty="0"/>
              <a:t>(zrak, …) – ukázka – obraz – video – … → </a:t>
            </a:r>
            <a:r>
              <a:rPr lang="cs-CZ" sz="3200" b="1" dirty="0">
                <a:solidFill>
                  <a:srgbClr val="0000DC"/>
                </a:solidFill>
              </a:rPr>
              <a:t>metody názorně-demonstrační</a:t>
            </a:r>
            <a:r>
              <a:rPr lang="cs-CZ" sz="3200" dirty="0"/>
              <a:t>: předvádění a pozorování, </a:t>
            </a:r>
            <a:br>
              <a:rPr lang="cs-CZ" sz="3200" dirty="0"/>
            </a:br>
            <a:r>
              <a:rPr lang="cs-CZ" sz="3200" dirty="0"/>
              <a:t>práce s obrazem/videem, instruktáž, … = </a:t>
            </a:r>
            <a:br>
              <a:rPr lang="cs-CZ" sz="3200" dirty="0"/>
            </a:br>
            <a:r>
              <a:rPr lang="cs-CZ" sz="3200" b="1" dirty="0"/>
              <a:t>propojení smyslového poznání + myšlení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vlastní </a:t>
            </a:r>
            <a:r>
              <a:rPr lang="cs-CZ" sz="3200" b="1" dirty="0">
                <a:solidFill>
                  <a:srgbClr val="0000DC"/>
                </a:solidFill>
              </a:rPr>
              <a:t>činnost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0000DC"/>
                </a:solidFill>
              </a:rPr>
              <a:t>metody </a:t>
            </a:r>
            <a:r>
              <a:rPr lang="cs-CZ" sz="3200" b="1" dirty="0" err="1">
                <a:solidFill>
                  <a:srgbClr val="0000DC"/>
                </a:solidFill>
              </a:rPr>
              <a:t>dovednostně</a:t>
            </a:r>
            <a:r>
              <a:rPr lang="cs-CZ" sz="3200" b="1" dirty="0">
                <a:solidFill>
                  <a:srgbClr val="0000DC"/>
                </a:solidFill>
              </a:rPr>
              <a:t>-praktické</a:t>
            </a:r>
            <a:r>
              <a:rPr lang="cs-CZ" sz="3200" dirty="0"/>
              <a:t>: napodobování, manipulování, laborování, experimentování, nácvik dovedností, produkční metody, …</a:t>
            </a:r>
          </a:p>
        </p:txBody>
      </p:sp>
    </p:spTree>
    <p:extLst>
      <p:ext uri="{BB962C8B-B14F-4D97-AF65-F5344CB8AC3E}">
        <p14:creationId xmlns:p14="http://schemas.microsoft.com/office/powerpoint/2010/main" val="46171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21952F-5AF2-43B3-A11E-40D6EB8B2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831792-00AA-4C52-B6ED-C13073DB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EBB69F-D77E-46A9-B697-000AE938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984738"/>
            <a:ext cx="11263402" cy="484726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typů výuky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informativní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metody slovní, názorně-demonstrační, …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heuristická</a:t>
            </a:r>
            <a:r>
              <a:rPr lang="cs-CZ" sz="3200" b="1" dirty="0"/>
              <a:t> </a:t>
            </a:r>
            <a:r>
              <a:rPr lang="cs-CZ" sz="3200" dirty="0"/>
              <a:t>→ problémové – heuristické metody – „Proč?“ → vlastní řešení problému → „Aha efekt“ = </a:t>
            </a:r>
            <a:br>
              <a:rPr lang="cs-CZ" sz="3200" dirty="0"/>
            </a:br>
            <a:r>
              <a:rPr lang="cs-CZ" sz="3200" dirty="0"/>
              <a:t>řešení praktického nebo teoretického problému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produkční</a:t>
            </a:r>
            <a:r>
              <a:rPr lang="cs-CZ" sz="3200" b="1" dirty="0"/>
              <a:t> </a:t>
            </a:r>
            <a:r>
              <a:rPr lang="cs-CZ" sz="3200" dirty="0"/>
              <a:t>→ tvorba vlastního produktu </a:t>
            </a:r>
            <a:br>
              <a:rPr lang="cs-CZ" sz="3200" dirty="0"/>
            </a:br>
            <a:r>
              <a:rPr lang="cs-CZ" sz="3200" dirty="0"/>
              <a:t>(pracovní, umělecký, nový pohybový prvek, …)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regulativní </a:t>
            </a:r>
            <a:r>
              <a:rPr lang="cs-CZ" sz="3200" dirty="0"/>
              <a:t>→ programované učení – vychází </a:t>
            </a:r>
            <a:br>
              <a:rPr lang="cs-CZ" sz="3200" dirty="0"/>
            </a:br>
            <a:r>
              <a:rPr lang="cs-CZ" sz="3200" dirty="0"/>
              <a:t>z behaviorismu: učení = podnět → reakce → zpětná vazba → pozitivní posilování (původně knihy, dnes hlavně IT)</a:t>
            </a:r>
          </a:p>
        </p:txBody>
      </p:sp>
    </p:spTree>
    <p:extLst>
      <p:ext uri="{BB962C8B-B14F-4D97-AF65-F5344CB8AC3E}">
        <p14:creationId xmlns:p14="http://schemas.microsoft.com/office/powerpoint/2010/main" val="281723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757B8-E77A-4929-BBB2-264300CB1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40DA51-2791-49FE-AC7D-722F3952C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89C3E0-091A-4AB0-98BC-946B1FC7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98805"/>
            <a:ext cx="11599809" cy="522919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600"/>
              </a:spcBef>
              <a:buNone/>
            </a:pPr>
            <a:r>
              <a:rPr lang="cs-CZ" sz="3000" b="1" dirty="0"/>
              <a:t>Metody podle </a:t>
            </a:r>
            <a:r>
              <a:rPr lang="cs-CZ" sz="3000" b="1" dirty="0">
                <a:solidFill>
                  <a:srgbClr val="FF0000"/>
                </a:solidFill>
              </a:rPr>
              <a:t>fází výuky </a:t>
            </a:r>
            <a:r>
              <a:rPr lang="cs-CZ" sz="3000" dirty="0"/>
              <a:t>= </a:t>
            </a:r>
            <a:r>
              <a:rPr lang="cs-CZ" sz="3000" b="1" dirty="0"/>
              <a:t>prvky, sekvence výuky </a:t>
            </a:r>
            <a:r>
              <a:rPr lang="cs-CZ" sz="3000" dirty="0"/>
              <a:t>– specifický cíl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motivační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motivační </a:t>
            </a:r>
            <a:r>
              <a:rPr lang="cs-CZ" sz="3000" b="1" dirty="0"/>
              <a:t>metody </a:t>
            </a:r>
            <a:r>
              <a:rPr lang="cs-CZ" sz="3000" dirty="0"/>
              <a:t>= regulace chování, získání zájmu, aktualizace tématu,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expoziční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expoziční </a:t>
            </a:r>
            <a:r>
              <a:rPr lang="cs-CZ" sz="3000" b="1" dirty="0"/>
              <a:t>metody </a:t>
            </a:r>
            <a:r>
              <a:rPr lang="cs-CZ" sz="3000" dirty="0"/>
              <a:t>= zprostředkování učiva, … 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fixační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fixační </a:t>
            </a:r>
            <a:r>
              <a:rPr lang="cs-CZ" sz="3000" b="1" dirty="0"/>
              <a:t>metody </a:t>
            </a:r>
            <a:r>
              <a:rPr lang="cs-CZ" sz="3000" dirty="0"/>
              <a:t>– upevnění a procvičení nových vědomostí, znalostí, dovedností,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diagnostická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diagnostické </a:t>
            </a:r>
            <a:r>
              <a:rPr lang="cs-CZ" sz="3000" b="1" dirty="0"/>
              <a:t>metody </a:t>
            </a:r>
            <a:r>
              <a:rPr lang="cs-CZ" sz="3000" dirty="0"/>
              <a:t>= zjišťování, prověřování, hodnocení, testování, … výsledků vzdělávání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aplikační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aplikační </a:t>
            </a:r>
            <a:r>
              <a:rPr lang="cs-CZ" sz="3000" b="1" dirty="0"/>
              <a:t>metody </a:t>
            </a:r>
            <a:r>
              <a:rPr lang="cs-CZ" sz="3000" dirty="0"/>
              <a:t>= ověření + uplatnění v praxi – řešení úloh, dokončení projektu,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14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F49027-6E4D-466B-8BCC-A8516749A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7F3363-F842-4340-BEC1-08121B34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024" y="494212"/>
            <a:ext cx="10167176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21CA4C-4906-4FA7-B2B1-624B3F5F5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024" y="1195754"/>
            <a:ext cx="10221175" cy="4942246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inovativnosti</a:t>
            </a:r>
            <a:endParaRPr lang="cs-CZ" sz="3200" dirty="0">
              <a:solidFill>
                <a:srgbClr val="FF0000"/>
              </a:solidFill>
            </a:endParaRPr>
          </a:p>
          <a:p>
            <a:r>
              <a:rPr lang="cs-CZ" sz="3200" b="1" dirty="0"/>
              <a:t>tradiční – </a:t>
            </a:r>
            <a:r>
              <a:rPr lang="cs-CZ" sz="3200" b="1" dirty="0">
                <a:solidFill>
                  <a:srgbClr val="0000DC"/>
                </a:solidFill>
              </a:rPr>
              <a:t>klasické</a:t>
            </a:r>
            <a:r>
              <a:rPr lang="cs-CZ" sz="3200" b="1" dirty="0"/>
              <a:t>: </a:t>
            </a:r>
            <a:br>
              <a:rPr lang="cs-CZ" sz="3200" b="1" dirty="0"/>
            </a:br>
            <a:r>
              <a:rPr lang="cs-CZ" sz="3200" dirty="0"/>
              <a:t>- výklad</a:t>
            </a:r>
            <a:br>
              <a:rPr lang="cs-CZ" sz="3200" dirty="0"/>
            </a:br>
            <a:r>
              <a:rPr lang="cs-CZ" sz="3200" dirty="0"/>
              <a:t>- rozhovor</a:t>
            </a:r>
            <a:br>
              <a:rPr lang="cs-CZ" sz="3200" dirty="0"/>
            </a:br>
            <a:r>
              <a:rPr lang="cs-CZ" sz="3200" dirty="0"/>
              <a:t>- práce s textem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r>
              <a:rPr lang="cs-CZ" sz="3200" b="1" dirty="0"/>
              <a:t>alternativní –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b="1" dirty="0"/>
              <a:t>:</a:t>
            </a:r>
            <a:br>
              <a:rPr lang="cs-CZ" sz="3200" b="1" dirty="0"/>
            </a:br>
            <a:r>
              <a:rPr lang="cs-CZ" sz="3200" b="1" dirty="0"/>
              <a:t>- </a:t>
            </a:r>
            <a:r>
              <a:rPr lang="cs-CZ" sz="3200" dirty="0"/>
              <a:t>projektová výuka </a:t>
            </a:r>
            <a:br>
              <a:rPr lang="cs-CZ" sz="3200" dirty="0"/>
            </a:br>
            <a:r>
              <a:rPr lang="cs-CZ" sz="3200" dirty="0"/>
              <a:t>- brainstorming </a:t>
            </a:r>
            <a:br>
              <a:rPr lang="cs-CZ" sz="3200" dirty="0"/>
            </a:br>
            <a:r>
              <a:rPr lang="cs-CZ" sz="3200" dirty="0"/>
              <a:t>- televizní výuka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5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4BC4CC-90CF-463D-B195-5A0584A78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8D741-B91E-4B4F-91B5-7AB2A12D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B6E02-3094-4A6B-8C49-5C4D40A8B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634"/>
            <a:ext cx="10753200" cy="445336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FF0000"/>
                </a:solidFill>
              </a:rPr>
              <a:t>aktivity </a:t>
            </a:r>
            <a:r>
              <a:rPr lang="cs-CZ" sz="3200" b="1" dirty="0" err="1">
                <a:solidFill>
                  <a:srgbClr val="FF0000"/>
                </a:solidFill>
              </a:rPr>
              <a:t>edukanta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(podrobněji viz MAŇÁK, Josef a Vlastimil ŠVEC. </a:t>
            </a:r>
            <a:r>
              <a:rPr lang="cs-CZ" sz="3200" i="1" dirty="0"/>
              <a:t>Výukové metody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2003)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Klasické metody:</a:t>
            </a:r>
            <a:br>
              <a:rPr lang="cs-CZ" sz="3200" b="1" dirty="0"/>
            </a:br>
            <a:r>
              <a:rPr lang="cs-CZ" sz="3200" dirty="0"/>
              <a:t>- viz metody slovní + </a:t>
            </a:r>
            <a:br>
              <a:rPr lang="cs-CZ" sz="3200" dirty="0"/>
            </a:br>
            <a:r>
              <a:rPr lang="cs-CZ" sz="3200" dirty="0"/>
              <a:t>- metody názorně-demonstrační +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dovednostně</a:t>
            </a:r>
            <a:r>
              <a:rPr lang="cs-CZ" sz="3200" dirty="0"/>
              <a:t>-praktické</a:t>
            </a:r>
          </a:p>
        </p:txBody>
      </p:sp>
    </p:spTree>
    <p:extLst>
      <p:ext uri="{BB962C8B-B14F-4D97-AF65-F5344CB8AC3E}">
        <p14:creationId xmlns:p14="http://schemas.microsoft.com/office/powerpoint/2010/main" val="39889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850E91-7227-479E-B4C4-8D96E58C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8A576-8FB5-4CDA-9929-B9772C6A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B09281-F620-4BFB-95FF-51B7DE1D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zvýšení aktivity učících se jedinců 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nejen rozvoj vědomostí a dovedností →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současně důraz na motivaci + aktivaci 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hlavní rys současné didaktiky →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snaha o maximální využití ve všech oblastech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53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F1A52-078C-4770-8B72-4ECB27D0F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AB7C4-5484-4055-AFDE-1D4C2F19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185505-C268-47ED-AE1D-DC33B05E9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3"/>
            <a:ext cx="10753200" cy="487190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diskusní </a:t>
            </a:r>
            <a:r>
              <a:rPr lang="cs-CZ" sz="3200" dirty="0"/>
              <a:t>= aktivita všech zapojených do diskuse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heuristické</a:t>
            </a:r>
            <a:r>
              <a:rPr lang="cs-CZ" sz="3200" dirty="0"/>
              <a:t>, řešení problémů – </a:t>
            </a:r>
            <a:br>
              <a:rPr lang="cs-CZ" sz="3200" dirty="0"/>
            </a:br>
            <a:r>
              <a:rPr lang="cs-CZ" sz="3200" dirty="0"/>
              <a:t>viz výuka heuristická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situační </a:t>
            </a:r>
            <a:r>
              <a:rPr lang="cs-CZ" sz="3200" dirty="0"/>
              <a:t>= řešení nastolené (modelové) situace → vlastní studium → diskuse → návrhy řešení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inscenační </a:t>
            </a:r>
            <a:r>
              <a:rPr lang="cs-CZ" sz="3200" dirty="0"/>
              <a:t>= simulace skutečných událostí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didaktické hry </a:t>
            </a:r>
            <a:r>
              <a:rPr lang="cs-CZ" sz="3200" dirty="0"/>
              <a:t>= radost + potěšení + didaktické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98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0A0758-3196-4A03-ABE1-1AAD72B6F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30003-3247-408B-915C-CD71531B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483E50-33F3-4DEE-B3C0-B3061E45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Komplexní metody</a:t>
            </a:r>
            <a:endParaRPr lang="cs-CZ" sz="3200" dirty="0">
              <a:solidFill>
                <a:srgbClr val="0000DC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/>
              <a:t>= </a:t>
            </a:r>
            <a:r>
              <a:rPr lang="cs-CZ" sz="3200" b="1" dirty="0"/>
              <a:t>propojení řady metod + forem, </a:t>
            </a:r>
            <a:r>
              <a:rPr lang="cs-CZ" sz="3200" dirty="0"/>
              <a:t>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projektová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dramatem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otevřené vyučování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učení v životních situacích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televizní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podporovaná počítačem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91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0BD64-46EB-49BA-966F-9BD2A4B56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511E7-75EA-41BB-8DBD-1F13F841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6B7828-ADAE-4F0E-8609-D0C4E873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Vymezení: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didaktické metody = </a:t>
            </a:r>
            <a:r>
              <a:rPr lang="cs-CZ" sz="3200" b="1" dirty="0">
                <a:solidFill>
                  <a:srgbClr val="0000DC"/>
                </a:solidFill>
              </a:rPr>
              <a:t>klíčová součást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„technologie“ vzdělávání </a:t>
            </a:r>
            <a:r>
              <a:rPr lang="cs-CZ" sz="3200" b="1" dirty="0"/>
              <a:t>(výuky)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způsoby + postupy 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komplex didaktických </a:t>
            </a:r>
            <a:r>
              <a:rPr lang="cs-CZ" sz="3200" b="1" dirty="0">
                <a:solidFill>
                  <a:srgbClr val="0000DC"/>
                </a:solidFill>
              </a:rPr>
              <a:t>metod + forem + prostředků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realizace vzdělávacího procesu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dosažení </a:t>
            </a:r>
            <a:r>
              <a:rPr lang="cs-CZ" sz="3200" dirty="0"/>
              <a:t>stanovených didaktických </a:t>
            </a:r>
            <a:r>
              <a:rPr lang="cs-CZ" sz="3200" b="1" dirty="0">
                <a:solidFill>
                  <a:srgbClr val="0000DC"/>
                </a:solidFill>
              </a:rPr>
              <a:t>cílů = vzdělání</a:t>
            </a:r>
          </a:p>
        </p:txBody>
      </p:sp>
    </p:spTree>
    <p:extLst>
      <p:ext uri="{BB962C8B-B14F-4D97-AF65-F5344CB8AC3E}">
        <p14:creationId xmlns:p14="http://schemas.microsoft.com/office/powerpoint/2010/main" val="1445658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0AE643-D92D-4F29-B317-78E52A1B4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53D01-EAB5-418E-8998-90D4CB78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Výběr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924C6A-C0FA-46F7-9C5C-C1013E60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1"/>
            <a:ext cx="11305606" cy="4651157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000" b="1" dirty="0"/>
              <a:t>Didaktické metody = </a:t>
            </a:r>
            <a:r>
              <a:rPr lang="cs-CZ" sz="3000" b="1" dirty="0">
                <a:solidFill>
                  <a:srgbClr val="0000DC"/>
                </a:solidFill>
              </a:rPr>
              <a:t>neohraničená nabídka </a:t>
            </a:r>
            <a:r>
              <a:rPr lang="cs-CZ" sz="3000" b="1" dirty="0"/>
              <a:t>→ </a:t>
            </a:r>
          </a:p>
          <a:p>
            <a:pPr>
              <a:lnSpc>
                <a:spcPts val="4000"/>
              </a:lnSpc>
            </a:pPr>
            <a:r>
              <a:rPr lang="cs-CZ" sz="3000" dirty="0"/>
              <a:t>nutný </a:t>
            </a:r>
            <a:r>
              <a:rPr lang="cs-CZ" sz="3000" b="1" dirty="0"/>
              <a:t>adekvátní </a:t>
            </a:r>
            <a:r>
              <a:rPr lang="cs-CZ" sz="3000" b="1" dirty="0">
                <a:solidFill>
                  <a:srgbClr val="0000DC"/>
                </a:solidFill>
              </a:rPr>
              <a:t>výběr</a:t>
            </a:r>
            <a:r>
              <a:rPr lang="cs-CZ" sz="3000" b="1" dirty="0"/>
              <a:t> </a:t>
            </a:r>
            <a:endParaRPr lang="cs-CZ" sz="3000" dirty="0"/>
          </a:p>
          <a:p>
            <a:pPr>
              <a:lnSpc>
                <a:spcPts val="4000"/>
              </a:lnSpc>
            </a:pPr>
            <a:r>
              <a:rPr lang="cs-CZ" sz="3000" b="1" dirty="0"/>
              <a:t>zabránění </a:t>
            </a:r>
            <a:r>
              <a:rPr lang="cs-CZ" sz="3000" b="1" dirty="0">
                <a:solidFill>
                  <a:srgbClr val="0000DC"/>
                </a:solidFill>
              </a:rPr>
              <a:t>stereotypu</a:t>
            </a:r>
            <a:endParaRPr lang="cs-CZ" sz="30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000" b="1" dirty="0"/>
              <a:t>obrana</a:t>
            </a:r>
            <a:r>
              <a:rPr lang="cs-CZ" sz="3000" dirty="0"/>
              <a:t> </a:t>
            </a:r>
            <a:r>
              <a:rPr lang="cs-CZ" sz="3000" b="1" dirty="0"/>
              <a:t>před </a:t>
            </a:r>
            <a:r>
              <a:rPr lang="cs-CZ" sz="3000" b="1" dirty="0">
                <a:solidFill>
                  <a:srgbClr val="0000DC"/>
                </a:solidFill>
              </a:rPr>
              <a:t>vyhořením</a:t>
            </a:r>
            <a:r>
              <a:rPr lang="cs-CZ" sz="3000" dirty="0"/>
              <a:t> 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000" b="1" dirty="0">
                <a:solidFill>
                  <a:srgbClr val="0000DC"/>
                </a:solidFill>
              </a:rPr>
              <a:t>Kritéria výběru</a:t>
            </a:r>
            <a:r>
              <a:rPr lang="cs-CZ" sz="3000" b="1" dirty="0"/>
              <a:t> didaktické metody: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cíl </a:t>
            </a:r>
            <a:r>
              <a:rPr lang="cs-CZ" sz="3000" dirty="0"/>
              <a:t>vzdělávání – viz tzv. taxonomie cílů = </a:t>
            </a:r>
            <a:br>
              <a:rPr lang="cs-CZ" sz="3000" dirty="0"/>
            </a:br>
            <a:r>
              <a:rPr lang="cs-CZ" sz="3000" dirty="0"/>
              <a:t>zapamatovat – rozumět – aplikovat – analyzovat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typ cíle</a:t>
            </a:r>
            <a:r>
              <a:rPr lang="cs-CZ" sz="3000" dirty="0"/>
              <a:t>: </a:t>
            </a:r>
            <a:r>
              <a:rPr lang="cs-CZ" sz="3000" b="1" dirty="0"/>
              <a:t>kognitivní </a:t>
            </a:r>
            <a:r>
              <a:rPr lang="cs-CZ" sz="3000" dirty="0"/>
              <a:t>– viz výše, </a:t>
            </a:r>
            <a:r>
              <a:rPr lang="cs-CZ" sz="3000" b="1" dirty="0"/>
              <a:t>afektivní </a:t>
            </a:r>
            <a:r>
              <a:rPr lang="cs-CZ" sz="3000" dirty="0"/>
              <a:t>– rozvoj vztahů, hodnot, zájmů, </a:t>
            </a:r>
            <a:r>
              <a:rPr lang="cs-CZ" sz="3000" b="1" dirty="0"/>
              <a:t>psychomotorický</a:t>
            </a:r>
            <a:r>
              <a:rPr lang="cs-CZ" sz="3000" dirty="0"/>
              <a:t> (senzomotorický) – rozvoj motorických dovedností (návyků, zručnosti, …) – sport, umění, práce, …</a:t>
            </a:r>
          </a:p>
        </p:txBody>
      </p:sp>
    </p:spTree>
    <p:extLst>
      <p:ext uri="{BB962C8B-B14F-4D97-AF65-F5344CB8AC3E}">
        <p14:creationId xmlns:p14="http://schemas.microsoft.com/office/powerpoint/2010/main" val="279343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B12BF1-3915-4F24-8A61-1D8935794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0D49A-F6D7-4AE6-96E5-ABD784E6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01" y="324681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Kritéria výběru</a:t>
            </a:r>
            <a:r>
              <a:rPr lang="cs-CZ" dirty="0"/>
              <a:t>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1B9C84-B113-4723-B97F-DF93E87A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901" y="836908"/>
            <a:ext cx="11729908" cy="6021091"/>
          </a:xfrm>
        </p:spPr>
        <p:txBody>
          <a:bodyPr/>
          <a:lstStyle/>
          <a:p>
            <a:r>
              <a:rPr lang="cs-CZ" sz="3000" b="1" dirty="0">
                <a:solidFill>
                  <a:srgbClr val="0000DC"/>
                </a:solidFill>
              </a:rPr>
              <a:t>obsah </a:t>
            </a:r>
            <a:r>
              <a:rPr lang="cs-CZ" sz="3000" dirty="0"/>
              <a:t>vzdělávání – konkrétní téma</a:t>
            </a:r>
          </a:p>
          <a:p>
            <a:r>
              <a:rPr lang="cs-CZ" sz="3000" dirty="0"/>
              <a:t>převládající </a:t>
            </a:r>
            <a:r>
              <a:rPr lang="cs-CZ" sz="3000" b="1" dirty="0">
                <a:solidFill>
                  <a:srgbClr val="0000DC"/>
                </a:solidFill>
              </a:rPr>
              <a:t>typ učení </a:t>
            </a:r>
            <a:r>
              <a:rPr lang="cs-CZ" sz="3000" dirty="0"/>
              <a:t>← kognitivní, afektivní, sociální, motorické</a:t>
            </a:r>
          </a:p>
          <a:p>
            <a:r>
              <a:rPr lang="cs-CZ" sz="3000" dirty="0"/>
              <a:t>celkový </a:t>
            </a:r>
            <a:r>
              <a:rPr lang="cs-CZ" sz="3000" b="1" dirty="0">
                <a:solidFill>
                  <a:srgbClr val="0000DC"/>
                </a:solidFill>
              </a:rPr>
              <a:t>kontext </a:t>
            </a:r>
            <a:r>
              <a:rPr lang="cs-CZ" sz="3000" dirty="0"/>
              <a:t>vzdělávání</a:t>
            </a:r>
          </a:p>
          <a:p>
            <a:r>
              <a:rPr lang="cs-CZ" sz="3000" b="1" dirty="0" err="1">
                <a:solidFill>
                  <a:srgbClr val="0000DC"/>
                </a:solidFill>
              </a:rPr>
              <a:t>edukátor</a:t>
            </a:r>
            <a:r>
              <a:rPr lang="cs-CZ" sz="3000" dirty="0"/>
              <a:t> = pedagogické kompetence + empirie ← styl výuky</a:t>
            </a:r>
          </a:p>
          <a:p>
            <a:r>
              <a:rPr lang="cs-CZ" sz="3000" dirty="0"/>
              <a:t>specifika </a:t>
            </a:r>
            <a:r>
              <a:rPr lang="cs-CZ" sz="3000" b="1" dirty="0" err="1">
                <a:solidFill>
                  <a:srgbClr val="0000DC"/>
                </a:solidFill>
              </a:rPr>
              <a:t>edukantů</a:t>
            </a:r>
            <a:r>
              <a:rPr lang="cs-CZ" sz="3000" b="1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(osobnost, věk, vzdělanostní úroveň, empirie, motivace, …) ← styl učení</a:t>
            </a:r>
          </a:p>
          <a:p>
            <a:r>
              <a:rPr lang="cs-CZ" sz="3000" dirty="0"/>
              <a:t>dostupné </a:t>
            </a:r>
            <a:r>
              <a:rPr lang="cs-CZ" sz="3000" b="1" dirty="0">
                <a:solidFill>
                  <a:srgbClr val="0000DC"/>
                </a:solidFill>
              </a:rPr>
              <a:t>didaktické prostředky 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časová dotace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 na přípravu </a:t>
            </a:r>
            <a:r>
              <a:rPr lang="cs-CZ" sz="3000" dirty="0"/>
              <a:t>– tradiční metody (méně času) X aktivizující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absolvované koncepce vzdělávání </a:t>
            </a:r>
            <a:r>
              <a:rPr lang="cs-CZ" sz="3000" dirty="0"/>
              <a:t>– např. problém „tradiční“ → alternativní vzdělávání</a:t>
            </a:r>
          </a:p>
          <a:p>
            <a:r>
              <a:rPr lang="cs-CZ" sz="30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45801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850F00-B1F1-463F-B30B-78B26C13BD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8751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6DCC9-C152-4FFC-A654-7F510D81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73DBBF-CE2E-485A-BA28-14B9E36BF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sz="3200" b="1" dirty="0" err="1"/>
              <a:t>methodos</a:t>
            </a:r>
            <a:r>
              <a:rPr lang="cs-CZ" sz="3200" dirty="0"/>
              <a:t> (řečtina) = </a:t>
            </a:r>
            <a:r>
              <a:rPr lang="cs-CZ" sz="3200" b="1" dirty="0">
                <a:solidFill>
                  <a:srgbClr val="FF0000"/>
                </a:solidFill>
              </a:rPr>
              <a:t>cesta směřující k cíli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didaktická metoda </a:t>
            </a:r>
            <a:r>
              <a:rPr lang="cs-CZ" sz="3200" dirty="0"/>
              <a:t>= koordinovaný + </a:t>
            </a:r>
            <a:br>
              <a:rPr lang="cs-CZ" sz="3200" dirty="0"/>
            </a:br>
            <a:r>
              <a:rPr lang="cs-CZ" sz="3200" b="1" dirty="0"/>
              <a:t>vzájemně propojený systém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vyučovacích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+ </a:t>
            </a:r>
            <a:br>
              <a:rPr lang="cs-CZ" sz="3200" dirty="0"/>
            </a:br>
            <a:r>
              <a:rPr lang="cs-CZ" sz="3200" dirty="0"/>
              <a:t>-</a:t>
            </a:r>
            <a:r>
              <a:rPr lang="cs-CZ" sz="3200" b="1" dirty="0">
                <a:solidFill>
                  <a:srgbClr val="0000DC"/>
                </a:solidFill>
              </a:rPr>
              <a:t> pracovních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dirty="0"/>
              <a:t> (</a:t>
            </a:r>
            <a:r>
              <a:rPr lang="cs-CZ" sz="3200" dirty="0" err="1"/>
              <a:t>edukantů</a:t>
            </a:r>
            <a:r>
              <a:rPr lang="cs-CZ" sz="3200" dirty="0"/>
              <a:t>, žáků, …), </a:t>
            </a:r>
            <a:br>
              <a:rPr lang="cs-CZ" sz="3200" dirty="0"/>
            </a:br>
            <a:r>
              <a:rPr lang="cs-CZ" sz="3200" dirty="0"/>
              <a:t>který vede ke splnění stanovených didaktických cílů </a:t>
            </a:r>
            <a:br>
              <a:rPr lang="cs-CZ" sz="3200" dirty="0"/>
            </a:br>
            <a:r>
              <a:rPr lang="cs-CZ" sz="3200" dirty="0"/>
              <a:t>(upraveno dle Maňák, Švec, 2003) 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= aktivity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+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/</a:t>
            </a:r>
            <a:r>
              <a:rPr lang="cs-CZ" sz="3200" b="1" dirty="0" err="1">
                <a:solidFill>
                  <a:srgbClr val="0000DC"/>
                </a:solidFill>
              </a:rPr>
              <a:t>edukantů</a:t>
            </a:r>
            <a:endParaRPr lang="cs-CZ" sz="3200" dirty="0"/>
          </a:p>
          <a:p>
            <a:pPr>
              <a:lnSpc>
                <a:spcPts val="4000"/>
              </a:lnSpc>
            </a:pPr>
            <a:r>
              <a:rPr lang="cs-CZ" sz="3200" dirty="0"/>
              <a:t>didaktická metoda = </a:t>
            </a:r>
            <a:r>
              <a:rPr lang="cs-CZ" sz="3200" b="1" dirty="0"/>
              <a:t>způsob dosahování </a:t>
            </a:r>
            <a:r>
              <a:rPr lang="cs-CZ" sz="3200" dirty="0"/>
              <a:t>stanovených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17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79617B-5142-4E24-AA7B-5F8FFE5B2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46F635-D5C9-40B2-811A-6BCE1D69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2C44BC-B4F7-450B-B5C5-25B8B3A8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65674" cy="489555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regulace + autoregulace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regulace </a:t>
            </a:r>
            <a:r>
              <a:rPr lang="cs-CZ" sz="3200" dirty="0"/>
              <a:t>= řízení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autoregulace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vlastní řízení učení, sebeřízení učebních aktivit → rozvoj </a:t>
            </a:r>
            <a:r>
              <a:rPr lang="cs-CZ" sz="3200" dirty="0" err="1"/>
              <a:t>metastrategie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sebereflexe učebních činností („Jak se učím?“)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dynamické propojení všech prvků </a:t>
            </a:r>
            <a:r>
              <a:rPr lang="cs-CZ" sz="3200" dirty="0"/>
              <a:t>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úspěšnost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kooperace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 err="1"/>
              <a:t>edukátora</a:t>
            </a:r>
            <a:r>
              <a:rPr lang="cs-CZ" sz="3200" dirty="0"/>
              <a:t> + </a:t>
            </a:r>
            <a:r>
              <a:rPr lang="cs-CZ" sz="3200" dirty="0" err="1"/>
              <a:t>edukanta</a:t>
            </a:r>
            <a:r>
              <a:rPr lang="cs-CZ" sz="3200" dirty="0"/>
              <a:t>/</a:t>
            </a:r>
            <a:r>
              <a:rPr lang="cs-CZ" sz="3200" dirty="0" err="1"/>
              <a:t>edukantů</a:t>
            </a:r>
            <a:r>
              <a:rPr lang="cs-CZ" sz="3200" dirty="0"/>
              <a:t> ← význam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45639A-4DC4-4E9A-B689-351CED921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252D0-98AF-4886-9E02-9F0C7F90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8218A1-31D4-4F0F-B895-D08C3D32A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5905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3200" dirty="0"/>
              <a:t>dlouhý a nerovnoměrný – časté </a:t>
            </a:r>
            <a:r>
              <a:rPr lang="cs-CZ" sz="3200" b="1" dirty="0">
                <a:solidFill>
                  <a:srgbClr val="0000DC"/>
                </a:solidFill>
              </a:rPr>
              <a:t>negace + návraty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pravěk: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participace, napodobování </a:t>
            </a:r>
            <a:r>
              <a:rPr lang="cs-CZ" sz="3200" dirty="0"/>
              <a:t>– „kmenové učení“, </a:t>
            </a:r>
            <a:br>
              <a:rPr lang="cs-CZ" sz="3200" dirty="0"/>
            </a:br>
            <a:r>
              <a:rPr lang="cs-CZ" sz="3200" dirty="0"/>
              <a:t>- vyprávění, … </a:t>
            </a:r>
            <a:br>
              <a:rPr lang="cs-CZ" sz="3200" dirty="0"/>
            </a:br>
            <a:r>
              <a:rPr lang="cs-CZ" sz="3200" dirty="0"/>
              <a:t>- zkoušky – praktický charakter – iniciace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starověk – antika: </a:t>
            </a:r>
            <a:br>
              <a:rPr lang="cs-CZ" sz="3200" dirty="0"/>
            </a:br>
            <a:r>
              <a:rPr lang="cs-CZ" sz="3200" dirty="0"/>
              <a:t>- přednáška, </a:t>
            </a:r>
            <a:br>
              <a:rPr lang="cs-CZ" sz="3200" dirty="0"/>
            </a:br>
            <a:r>
              <a:rPr lang="cs-CZ" sz="3200" dirty="0"/>
              <a:t>- dialog, rozhovor – vrchol = </a:t>
            </a:r>
            <a:r>
              <a:rPr lang="cs-CZ" sz="3200" b="1" dirty="0">
                <a:solidFill>
                  <a:srgbClr val="0000DC"/>
                </a:solidFill>
              </a:rPr>
              <a:t>Sokratovský rozhovor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- počátek </a:t>
            </a:r>
            <a:r>
              <a:rPr lang="cs-CZ" sz="3200" b="1" dirty="0">
                <a:solidFill>
                  <a:srgbClr val="0000DC"/>
                </a:solidFill>
              </a:rPr>
              <a:t>heuristických</a:t>
            </a:r>
            <a:r>
              <a:rPr lang="cs-CZ" sz="3200" dirty="0"/>
              <a:t> </a:t>
            </a:r>
            <a:r>
              <a:rPr lang="cs-CZ" sz="3200" b="1" dirty="0"/>
              <a:t>metod </a:t>
            </a:r>
          </a:p>
        </p:txBody>
      </p:sp>
    </p:spTree>
    <p:extLst>
      <p:ext uri="{BB962C8B-B14F-4D97-AF65-F5344CB8AC3E}">
        <p14:creationId xmlns:p14="http://schemas.microsoft.com/office/powerpoint/2010/main" val="129781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DB8CF-4CA7-4A5F-B1B0-87CA3CBC5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FDB96-4970-4087-B716-FC4C9901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80C463-C960-4D0C-9AD4-15C9FE96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244"/>
            <a:ext cx="11199966" cy="5103755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středověk:</a:t>
            </a:r>
            <a:r>
              <a:rPr lang="cs-CZ" sz="3200" dirty="0"/>
              <a:t> </a:t>
            </a:r>
          </a:p>
          <a:p>
            <a:r>
              <a:rPr lang="cs-CZ" sz="3200" b="1" dirty="0">
                <a:solidFill>
                  <a:srgbClr val="0000DC"/>
                </a:solidFill>
              </a:rPr>
              <a:t>memorování</a:t>
            </a:r>
            <a:r>
              <a:rPr lang="cs-CZ" sz="3200" dirty="0"/>
              <a:t> textů – kritika – dnes negace = </a:t>
            </a:r>
            <a:br>
              <a:rPr lang="cs-CZ" sz="3200" dirty="0"/>
            </a:br>
            <a:r>
              <a:rPr lang="cs-CZ" sz="3200" dirty="0"/>
              <a:t>vše je na internetu, ale: </a:t>
            </a:r>
            <a:br>
              <a:rPr lang="cs-CZ" sz="3200" dirty="0"/>
            </a:br>
            <a:r>
              <a:rPr lang="cs-CZ" sz="3200" dirty="0"/>
              <a:t>1. může „padnout“, IT nefunguje (viz 4. 10. 2021 – skoro </a:t>
            </a:r>
            <a:br>
              <a:rPr lang="cs-CZ" sz="3200" dirty="0"/>
            </a:br>
            <a:r>
              <a:rPr lang="cs-CZ" sz="3200" dirty="0"/>
              <a:t>    pro 3 miliardy uživatelů nedostupné sociální sítě)</a:t>
            </a:r>
            <a:br>
              <a:rPr lang="cs-CZ" sz="3200" dirty="0"/>
            </a:br>
            <a:r>
              <a:rPr lang="cs-CZ" sz="3200" dirty="0"/>
              <a:t>2. vědomosti = základ všeho – rozvoj schopností – </a:t>
            </a:r>
            <a:br>
              <a:rPr lang="cs-CZ" sz="3200" dirty="0"/>
            </a:br>
            <a:r>
              <a:rPr lang="cs-CZ" sz="3200" dirty="0"/>
              <a:t>    zpracování nových informací → řešení problémů </a:t>
            </a:r>
            <a:br>
              <a:rPr lang="cs-CZ" sz="3200" dirty="0"/>
            </a:br>
            <a:r>
              <a:rPr lang="cs-CZ" sz="3200" dirty="0"/>
              <a:t>3. rozvoj paměti = funkcí mozku </a:t>
            </a:r>
            <a:br>
              <a:rPr lang="cs-CZ" sz="3200" dirty="0"/>
            </a:br>
            <a:r>
              <a:rPr lang="cs-CZ" sz="3200" dirty="0"/>
              <a:t>4. posilování paměti = prevence Alzheimeru, … </a:t>
            </a:r>
          </a:p>
          <a:p>
            <a:r>
              <a:rPr lang="cs-CZ" sz="3200" dirty="0"/>
              <a:t>univerzity – </a:t>
            </a:r>
            <a:r>
              <a:rPr lang="cs-CZ" sz="3200" b="1" dirty="0" err="1"/>
              <a:t>lectio</a:t>
            </a:r>
            <a:r>
              <a:rPr lang="cs-CZ" sz="3200" dirty="0"/>
              <a:t> + </a:t>
            </a:r>
            <a:r>
              <a:rPr lang="cs-CZ" sz="3200" b="1" dirty="0" err="1"/>
              <a:t>disputatio</a:t>
            </a:r>
            <a:endParaRPr lang="cs-CZ" sz="3200" b="1" dirty="0"/>
          </a:p>
          <a:p>
            <a:pPr>
              <a:spcBef>
                <a:spcPts val="600"/>
              </a:spcBef>
            </a:pPr>
            <a:r>
              <a:rPr lang="cs-CZ" sz="3200" dirty="0"/>
              <a:t>hlavní </a:t>
            </a:r>
            <a:r>
              <a:rPr lang="cs-CZ" sz="3200" b="1" dirty="0">
                <a:solidFill>
                  <a:srgbClr val="0000DC"/>
                </a:solidFill>
              </a:rPr>
              <a:t>zdroj poznání = slovo – text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19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4EAE1-9A67-4D79-A104-20C476C4A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C6CC69-D2A7-4864-B044-318BE3F6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51188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E1D2FE-AC61-4D9B-8DD7-9F9C82E7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5317588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renesance: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kritika</a:t>
            </a:r>
            <a:r>
              <a:rPr lang="cs-CZ" sz="3200" dirty="0"/>
              <a:t> středověkých didaktických metod → </a:t>
            </a:r>
            <a:r>
              <a:rPr lang="cs-CZ" sz="3200" b="1" dirty="0">
                <a:solidFill>
                  <a:srgbClr val="0000DC"/>
                </a:solidFill>
              </a:rPr>
              <a:t>požadavek</a:t>
            </a:r>
            <a:br>
              <a:rPr lang="cs-CZ" sz="3200" dirty="0"/>
            </a:br>
            <a:r>
              <a:rPr lang="cs-CZ" sz="3200" dirty="0"/>
              <a:t>- překonat pamětní učení 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pozorování</a:t>
            </a:r>
            <a:r>
              <a:rPr lang="cs-CZ" sz="3200" dirty="0"/>
              <a:t> přírody i obrazů = spojení slov a reality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praktické činnosti </a:t>
            </a:r>
            <a:r>
              <a:rPr lang="cs-CZ" sz="3200" dirty="0"/>
              <a:t>– práce, hra, …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= místo </a:t>
            </a:r>
            <a:r>
              <a:rPr lang="cs-CZ" sz="3200" b="1" dirty="0"/>
              <a:t>dogmatické </a:t>
            </a:r>
            <a:r>
              <a:rPr lang="cs-CZ" sz="3200" dirty="0"/>
              <a:t>metody </a:t>
            </a:r>
            <a:r>
              <a:rPr lang="cs-CZ" sz="3200" b="1" dirty="0">
                <a:solidFill>
                  <a:srgbClr val="FF0000"/>
                </a:solidFill>
              </a:rPr>
              <a:t>induktivní metoda </a:t>
            </a:r>
            <a:r>
              <a:rPr lang="cs-CZ" sz="3200" dirty="0"/>
              <a:t>→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didaktická syntéza </a:t>
            </a:r>
            <a:r>
              <a:rPr lang="cs-CZ" sz="3200" dirty="0"/>
              <a:t>= didaktika </a:t>
            </a:r>
            <a:r>
              <a:rPr lang="cs-CZ" sz="3200" b="1" dirty="0">
                <a:solidFill>
                  <a:srgbClr val="0000DC"/>
                </a:solidFill>
              </a:rPr>
              <a:t>Komenského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1774 – povinné vzdělávání u nás </a:t>
            </a:r>
            <a:r>
              <a:rPr lang="cs-CZ" sz="3200" dirty="0"/>
              <a:t>(veřejná škola):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hromadná výuka </a:t>
            </a:r>
            <a:r>
              <a:rPr lang="cs-CZ" sz="3200" dirty="0"/>
              <a:t>+ 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výklad</a:t>
            </a:r>
            <a:r>
              <a:rPr lang="cs-CZ" sz="3200" dirty="0"/>
              <a:t>, rozhovor, společné čtení z učebnice</a:t>
            </a:r>
          </a:p>
        </p:txBody>
      </p:sp>
    </p:spTree>
    <p:extLst>
      <p:ext uri="{BB962C8B-B14F-4D97-AF65-F5344CB8AC3E}">
        <p14:creationId xmlns:p14="http://schemas.microsoft.com/office/powerpoint/2010/main" val="8378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609645-DD26-4BB7-B12D-92AA99234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FBD8-6C19-4847-A4DF-30D9FB70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99BD3-B4A6-4FE1-B25D-41DE6478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9"/>
            <a:ext cx="11418147" cy="5059687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vědecký rozvoj didaktických metod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Herbart</a:t>
            </a:r>
            <a:r>
              <a:rPr lang="cs-CZ" sz="3200" dirty="0"/>
              <a:t> (1776–1841): </a:t>
            </a:r>
            <a:br>
              <a:rPr lang="cs-CZ" sz="3200" dirty="0"/>
            </a:br>
            <a:r>
              <a:rPr lang="cs-CZ" sz="3200" dirty="0"/>
              <a:t>4 </a:t>
            </a:r>
            <a:r>
              <a:rPr lang="cs-CZ" sz="3200" b="1" dirty="0">
                <a:solidFill>
                  <a:srgbClr val="0000DC"/>
                </a:solidFill>
              </a:rPr>
              <a:t>formální stupně </a:t>
            </a:r>
            <a:r>
              <a:rPr lang="cs-CZ" sz="3200" dirty="0"/>
              <a:t>poznávání → vzdělávání: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jasnost</a:t>
            </a:r>
            <a:r>
              <a:rPr lang="cs-CZ" sz="3200" dirty="0"/>
              <a:t> = </a:t>
            </a:r>
            <a:r>
              <a:rPr lang="cs-CZ" sz="3200" b="1" dirty="0"/>
              <a:t>výklad</a:t>
            </a:r>
            <a:r>
              <a:rPr lang="cs-CZ" sz="3200" dirty="0"/>
              <a:t> nového učiva (= žákův klid)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asociace</a:t>
            </a:r>
            <a:r>
              <a:rPr lang="cs-CZ" sz="3200" dirty="0"/>
              <a:t> = zahloubání se do učiva – propojení s dříve známým – </a:t>
            </a:r>
            <a:r>
              <a:rPr lang="cs-CZ" sz="3200" b="1" dirty="0"/>
              <a:t>rozhovor </a:t>
            </a:r>
            <a:r>
              <a:rPr lang="cs-CZ" sz="3200" dirty="0"/>
              <a:t>učitel – žák</a:t>
            </a:r>
            <a:r>
              <a:rPr lang="cs-CZ" sz="3200" b="1" dirty="0"/>
              <a:t> </a:t>
            </a:r>
            <a:endParaRPr lang="cs-CZ" sz="3200" dirty="0"/>
          </a:p>
          <a:p>
            <a:pPr>
              <a:spcBef>
                <a:spcPts val="600"/>
              </a:spcBef>
            </a:pPr>
            <a:r>
              <a:rPr lang="cs-CZ" sz="3200" b="1" dirty="0"/>
              <a:t>systém</a:t>
            </a:r>
            <a:r>
              <a:rPr lang="cs-CZ" sz="3200" dirty="0"/>
              <a:t> = </a:t>
            </a:r>
            <a:r>
              <a:rPr lang="cs-CZ" sz="3200" b="1" dirty="0"/>
              <a:t>promýšlení, vyvozování, propojování,</a:t>
            </a:r>
            <a:r>
              <a:rPr lang="cs-CZ" sz="3200" dirty="0"/>
              <a:t> … = žákova kognitivní aktivita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metoda</a:t>
            </a:r>
            <a:r>
              <a:rPr lang="cs-CZ" sz="3200" dirty="0"/>
              <a:t> = využití poznatků v praxi = žák řeší</a:t>
            </a:r>
            <a:r>
              <a:rPr lang="cs-CZ" sz="3200" b="1" dirty="0"/>
              <a:t> úkoly</a:t>
            </a:r>
            <a:endParaRPr lang="cs-CZ" sz="3200" dirty="0"/>
          </a:p>
          <a:p>
            <a:pPr marL="72000" indent="0">
              <a:spcBef>
                <a:spcPts val="1800"/>
              </a:spcBef>
              <a:buNone/>
            </a:pPr>
            <a:r>
              <a:rPr lang="cs-CZ" sz="3200" dirty="0"/>
              <a:t>velký </a:t>
            </a:r>
            <a:r>
              <a:rPr lang="cs-CZ" sz="3200" b="1" dirty="0"/>
              <a:t>pokrok</a:t>
            </a:r>
            <a:r>
              <a:rPr lang="cs-CZ" sz="3200" dirty="0"/>
              <a:t>, ale </a:t>
            </a:r>
            <a:r>
              <a:rPr lang="cs-CZ" sz="3200" b="1" dirty="0"/>
              <a:t>stále převládání </a:t>
            </a:r>
            <a:r>
              <a:rPr lang="cs-CZ" sz="3200" dirty="0"/>
              <a:t>slov, práce s textem, pamětní učení = </a:t>
            </a:r>
            <a:r>
              <a:rPr lang="cs-CZ" sz="3200" b="1" dirty="0">
                <a:solidFill>
                  <a:srgbClr val="0000DC"/>
                </a:solidFill>
              </a:rPr>
              <a:t>kognitivní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60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639666-DBEA-4E7C-95CC-D5BE0D4F9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408F71-3CCB-456B-93F1-4805353C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E8909B-888D-42E5-B272-7E18296B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reformní pedagogika </a:t>
            </a:r>
            <a:r>
              <a:rPr lang="cs-CZ" sz="3200" dirty="0"/>
              <a:t>(od konce 19. století) = </a:t>
            </a:r>
            <a:br>
              <a:rPr lang="cs-CZ" sz="3200" dirty="0"/>
            </a:br>
            <a:r>
              <a:rPr lang="cs-CZ" sz="3200" dirty="0"/>
              <a:t>posilování </a:t>
            </a:r>
            <a:r>
              <a:rPr lang="cs-CZ" sz="3200" b="1" dirty="0">
                <a:solidFill>
                  <a:srgbClr val="FF0000"/>
                </a:solidFill>
              </a:rPr>
              <a:t>aktivizačních metod </a:t>
            </a:r>
            <a:r>
              <a:rPr lang="cs-CZ" sz="3200" dirty="0"/>
              <a:t>(</a:t>
            </a:r>
            <a:r>
              <a:rPr lang="cs-CZ" sz="3200" b="1" dirty="0">
                <a:solidFill>
                  <a:srgbClr val="0000DC"/>
                </a:solidFill>
              </a:rPr>
              <a:t>aktivní = činný</a:t>
            </a:r>
            <a:r>
              <a:rPr lang="cs-CZ" sz="3200" dirty="0"/>
              <a:t>) →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současné alternativní a inovativní didaktické metody </a:t>
            </a:r>
          </a:p>
          <a:p>
            <a:pPr marL="72000" indent="0">
              <a:spcBef>
                <a:spcPts val="3600"/>
              </a:spcBef>
              <a:buNone/>
            </a:pPr>
            <a:r>
              <a:rPr lang="cs-CZ" sz="3200" b="1" dirty="0"/>
              <a:t>historie přinesla: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podnětných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stálé využití </a:t>
            </a:r>
            <a:br>
              <a:rPr lang="cs-CZ" sz="3200" dirty="0"/>
            </a:br>
            <a:r>
              <a:rPr lang="cs-CZ" sz="3200" dirty="0"/>
              <a:t>(např. sokratovský rozhovor, disputace – diskuse, …)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kritizovaných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přesto přetrvávají (např. frontální výuka, výklad,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8017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135</TotalTime>
  <Words>1354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Didaktické metody</vt:lpstr>
      <vt:lpstr>Didaktické metody</vt:lpstr>
      <vt:lpstr>Didaktická metoda – vymezení </vt:lpstr>
      <vt:lpstr>Didaktická metoda – vymezení </vt:lpstr>
      <vt:lpstr>Vývoj didaktických metod</vt:lpstr>
      <vt:lpstr>Vývoj didaktických metod</vt:lpstr>
      <vt:lpstr>Vývoj didaktických metod</vt:lpstr>
      <vt:lpstr>Vývoj didaktických metod</vt:lpstr>
      <vt:lpstr>Vývoj didaktických metod</vt:lpstr>
      <vt:lpstr>Dělení didaktických metod</vt:lpstr>
      <vt:lpstr>Kritéria dělení didaktických metod 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Metody dle aktivity edukanta</vt:lpstr>
      <vt:lpstr>Metody dle aktivity edukanta</vt:lpstr>
      <vt:lpstr>Metody dle aktivity edukanta</vt:lpstr>
      <vt:lpstr>Výběr didaktické metody</vt:lpstr>
      <vt:lpstr>Kritéria výběru didaktické metody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34</cp:revision>
  <cp:lastPrinted>2020-10-26T13:23:39Z</cp:lastPrinted>
  <dcterms:created xsi:type="dcterms:W3CDTF">2020-10-05T06:18:46Z</dcterms:created>
  <dcterms:modified xsi:type="dcterms:W3CDTF">2023-09-11T10:18:51Z</dcterms:modified>
</cp:coreProperties>
</file>