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307" r:id="rId2"/>
    <p:sldId id="306" r:id="rId3"/>
    <p:sldId id="257" r:id="rId4"/>
    <p:sldId id="297" r:id="rId5"/>
    <p:sldId id="309" r:id="rId6"/>
    <p:sldId id="279" r:id="rId7"/>
    <p:sldId id="291" r:id="rId8"/>
    <p:sldId id="310" r:id="rId9"/>
    <p:sldId id="294" r:id="rId10"/>
    <p:sldId id="280" r:id="rId11"/>
    <p:sldId id="292" r:id="rId12"/>
    <p:sldId id="308" r:id="rId13"/>
    <p:sldId id="293" r:id="rId14"/>
    <p:sldId id="282" r:id="rId15"/>
    <p:sldId id="299" r:id="rId16"/>
    <p:sldId id="284" r:id="rId17"/>
    <p:sldId id="281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4340AF-F204-41D0-9AFE-DA4D5274CC05}" v="220" dt="2023-02-15T16:02:25.379"/>
    <p1510:client id="{1FB4C0B5-875A-4B35-086A-722EBBF47F94}" v="12" dt="2023-02-07T10:53:24.766"/>
    <p1510:client id="{29E73B6D-754F-ADF7-6456-5C70187B0002}" v="5" dt="2023-02-07T10:54:42.316"/>
    <p1510:client id="{2F8C3463-EE41-31DD-A3C1-2C4A1B59867F}" v="3" dt="2023-02-07T10:56:43.470"/>
    <p1510:client id="{36840C05-CE7C-D8B5-5707-BC666CDC075F}" v="4513" dt="2023-02-07T14:44:14.280"/>
    <p1510:client id="{53561917-5CF3-A96E-57C0-E3B0A245777A}" v="34" dt="2023-02-07T10:51:28.968"/>
    <p1510:client id="{703C9CB6-4D19-0896-5C51-E7B772235474}" v="80" dt="2023-02-07T10:56:25.666"/>
    <p1510:client id="{7F1CF14C-755D-37D3-379F-45E41DFD5375}" v="4" dt="2023-02-07T10:54:02.370"/>
    <p1510:client id="{88DCA6AD-E2F6-F147-3130-96817E7AEBDE}" v="3" dt="2023-02-07T10:54:53.823"/>
    <p1510:client id="{9124D1A3-18F3-3144-5830-A8BF6330DE68}" v="251" dt="2023-02-07T16:55:42.554"/>
    <p1510:client id="{9581F0EC-B69B-4188-83B4-B8EC6D227869}" v="68" dt="2023-02-15T15:40:53.574"/>
    <p1510:client id="{B93EED7D-E12A-42FF-7EF5-AF9C9F11EEE2}" v="368" dt="2023-02-19T16:47:21.514"/>
    <p1510:client id="{F123A36C-8F73-171B-1A23-4E9FCA25F633}" v="1023" dt="2023-02-07T16:27:18.33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2"/>
          </a:solidFill>
        </a:fill>
      </a:tcStyle>
    </a:wholeTbl>
    <a:band2H>
      <a:tcTxStyle/>
      <a:tcStyle>
        <a:tcBdr/>
        <a:fill>
          <a:solidFill>
            <a:srgbClr val="E6E6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CD"/>
          </a:solidFill>
        </a:fill>
      </a:tcStyle>
    </a:wholeTbl>
    <a:band2H>
      <a:tcTxStyle/>
      <a:tcStyle>
        <a:tcBdr/>
        <a:fill>
          <a:solidFill>
            <a:srgbClr val="E6F2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CAD4"/>
          </a:solidFill>
        </a:fill>
      </a:tcStyle>
    </a:wholeTbl>
    <a:band2H>
      <a:tcTxStyle/>
      <a:tcStyle>
        <a:tcBdr/>
        <a:fill>
          <a:solidFill>
            <a:srgbClr val="F3E6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693" y="-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2" cy="1171582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r>
              <a:t>Kliknutím vložíte nadpis</a:t>
            </a:r>
          </a:p>
        </p:txBody>
      </p:sp>
      <p:sp>
        <p:nvSpPr>
          <p:cNvPr id="1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11361602" cy="6984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/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  <a:defRPr sz="2400"/>
            </a:lvl2pPr>
            <a:lvl3pPr>
              <a:lnSpc>
                <a:spcPct val="114000"/>
              </a:lnSpc>
              <a:buClrTx/>
              <a:buFontTx/>
              <a:defRPr sz="2400"/>
            </a:lvl3pPr>
            <a:lvl4pPr>
              <a:lnSpc>
                <a:spcPct val="114000"/>
              </a:lnSpc>
              <a:buClrTx/>
              <a:buFontTx/>
              <a:defRPr sz="2400"/>
            </a:lvl4pPr>
            <a:lvl5pPr>
              <a:lnSpc>
                <a:spcPct val="114000"/>
              </a:lnSpc>
              <a:buClrTx/>
              <a:buFontTx/>
              <a:defRPr sz="2400"/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4" name="Obrázek 5" descr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9" y="414000"/>
            <a:ext cx="2019358" cy="106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9996" y="718711"/>
            <a:ext cx="5220004" cy="32040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</a:lvl2pPr>
            <a:lvl3pPr>
              <a:lnSpc>
                <a:spcPct val="114000"/>
              </a:lnSpc>
              <a:buClrTx/>
              <a:buFontTx/>
            </a:lvl3pPr>
            <a:lvl4pPr>
              <a:lnSpc>
                <a:spcPct val="114000"/>
              </a:lnSpc>
              <a:buClrTx/>
              <a:buFontTx/>
            </a:lvl4pPr>
            <a:lvl5pPr>
              <a:lnSpc>
                <a:spcPct val="114000"/>
              </a:lnSpc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Zástupný symbol pro text 5"/>
          <p:cNvSpPr>
            <a:spLocks noGrp="1"/>
          </p:cNvSpPr>
          <p:nvPr>
            <p:ph type="body" sz="quarter" idx="21" hasCustomPrompt="1"/>
          </p:nvPr>
        </p:nvSpPr>
        <p:spPr>
          <a:xfrm>
            <a:off x="719997" y="4500000"/>
            <a:ext cx="5220003" cy="1332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112" name="Zástupný symbol pro text 13"/>
          <p:cNvSpPr>
            <a:spLocks noGrp="1"/>
          </p:cNvSpPr>
          <p:nvPr>
            <p:ph type="body" sz="quarter" idx="22" hasCustomPrompt="1"/>
          </p:nvPr>
        </p:nvSpPr>
        <p:spPr>
          <a:xfrm>
            <a:off x="720722" y="4068000"/>
            <a:ext cx="5220003" cy="3600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100" b="1"/>
            </a:lvl1pPr>
          </a:lstStyle>
          <a:p>
            <a:r>
              <a:t>Kliknutím vložíte text</a:t>
            </a:r>
          </a:p>
        </p:txBody>
      </p:sp>
      <p:sp>
        <p:nvSpPr>
          <p:cNvPr id="113" name="Zástupný symbol pro 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6251278" y="4500000"/>
            <a:ext cx="5220002" cy="1332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114" name="Zástupný symbol pro text 13"/>
          <p:cNvSpPr>
            <a:spLocks noGrp="1"/>
          </p:cNvSpPr>
          <p:nvPr>
            <p:ph type="body" sz="quarter" idx="24" hasCustomPrompt="1"/>
          </p:nvPr>
        </p:nvSpPr>
        <p:spPr>
          <a:xfrm>
            <a:off x="6252002" y="4068000"/>
            <a:ext cx="5220002" cy="3600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100" b="1"/>
            </a:lvl1pPr>
          </a:lstStyle>
          <a:p>
            <a:r>
              <a:t>Kliknutím vložíte text</a:t>
            </a:r>
          </a:p>
        </p:txBody>
      </p:sp>
      <p:sp>
        <p:nvSpPr>
          <p:cNvPr id="11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9" cy="1171582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r>
              <a:t>Kliknutím vložíte nadpis</a:t>
            </a:r>
          </a:p>
        </p:txBody>
      </p:sp>
      <p:sp>
        <p:nvSpPr>
          <p:cNvPr id="131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5246519" cy="6984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2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133" name="Obrázek 5" descr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9" y="414000"/>
            <a:ext cx="2019358" cy="106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2" cy="1171582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r>
              <a:t>Kliknutím vložíte nadpis</a:t>
            </a:r>
          </a:p>
        </p:txBody>
      </p:sp>
      <p:sp>
        <p:nvSpPr>
          <p:cNvPr id="14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11361602" cy="6984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43" name="Obrázek 5" descr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9" y="415848"/>
            <a:ext cx="2019358" cy="1061904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9" cy="1171582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r>
              <a:t>Kliknutím vložíte nadpis</a:t>
            </a:r>
          </a:p>
        </p:txBody>
      </p:sp>
      <p:sp>
        <p:nvSpPr>
          <p:cNvPr id="15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5246519" cy="6984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53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154" name="Obrázek 5" descr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9" y="415848"/>
            <a:ext cx="2019358" cy="1061904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0" y="1"/>
            <a:ext cx="12192000" cy="5842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19998" y="6040794"/>
            <a:ext cx="8555979" cy="5108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lnSpc>
                <a:spcPts val="1800"/>
              </a:lnSpc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3pPr>
            <a:lvl4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4pPr>
            <a:lvl5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6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8247"/>
            <a:ext cx="1132479" cy="597108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269943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rafický objekt 5" descr="Grafický 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678" y="2014198"/>
            <a:ext cx="5366647" cy="2829602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269943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UNI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Obrázek 6" descr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956" y="2298931"/>
            <a:ext cx="8725021" cy="2260135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269943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23" name="Text úrovně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0725" y="1296001"/>
            <a:ext cx="10752140" cy="2715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2pPr>
            <a:lvl3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3pPr>
            <a:lvl4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4pPr>
            <a:lvl5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3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43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9998" y="1701505"/>
            <a:ext cx="5220001" cy="4139999"/>
          </a:xfrm>
          <a:prstGeom prst="rect">
            <a:avLst/>
          </a:prstGeom>
        </p:spPr>
        <p:txBody>
          <a:bodyPr/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0725" y="1296001"/>
            <a:ext cx="5220000" cy="2715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2pPr>
            <a:lvl3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3pPr>
            <a:lvl4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4pPr>
            <a:lvl5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54" name="Zástupný symbol pro text 7"/>
          <p:cNvSpPr>
            <a:spLocks noGrp="1"/>
          </p:cNvSpPr>
          <p:nvPr>
            <p:ph type="body" sz="quarter" idx="21" hasCustomPrompt="1"/>
          </p:nvPr>
        </p:nvSpPr>
        <p:spPr>
          <a:xfrm>
            <a:off x="6251278" y="1290515"/>
            <a:ext cx="5220002" cy="271578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sp>
        <p:nvSpPr>
          <p:cNvPr id="5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6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347735" y="2596844"/>
            <a:ext cx="4125467" cy="3208442"/>
          </a:xfrm>
          <a:prstGeom prst="rect">
            <a:avLst/>
          </a:prstGeom>
        </p:spPr>
        <p:txBody>
          <a:bodyPr/>
          <a:lstStyle>
            <a:lvl1pPr marL="252000" indent="-180000">
              <a:defRPr sz="2000"/>
            </a:lvl1pPr>
            <a:lvl2pPr marL="504000" indent="-180000"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5" name="Zástupný symbol pro obrázek 7"/>
          <p:cNvSpPr>
            <a:spLocks noGrp="1"/>
          </p:cNvSpPr>
          <p:nvPr>
            <p:ph type="pic" sz="half" idx="21"/>
          </p:nvPr>
        </p:nvSpPr>
        <p:spPr>
          <a:xfrm>
            <a:off x="729509" y="1665288"/>
            <a:ext cx="6207791" cy="41399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Zástupný symbol pro text 7"/>
          <p:cNvSpPr>
            <a:spLocks noGrp="1"/>
          </p:cNvSpPr>
          <p:nvPr>
            <p:ph type="body" sz="quarter" idx="22" hasCustomPrompt="1"/>
          </p:nvPr>
        </p:nvSpPr>
        <p:spPr>
          <a:xfrm>
            <a:off x="720724" y="1296001"/>
            <a:ext cx="10752140" cy="271578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sp>
        <p:nvSpPr>
          <p:cNvPr id="6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39999" y="1692000"/>
            <a:ext cx="3311527" cy="223071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</a:lvl2pPr>
            <a:lvl3pPr>
              <a:lnSpc>
                <a:spcPct val="114000"/>
              </a:lnSpc>
              <a:buClrTx/>
              <a:buFontTx/>
            </a:lvl3pPr>
            <a:lvl4pPr>
              <a:lnSpc>
                <a:spcPct val="114000"/>
              </a:lnSpc>
              <a:buClrTx/>
              <a:buFontTx/>
            </a:lvl4pPr>
            <a:lvl5pPr>
              <a:lnSpc>
                <a:spcPct val="114000"/>
              </a:lnSpc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6" name="Zástupný symbol pro text 5"/>
          <p:cNvSpPr>
            <a:spLocks noGrp="1"/>
          </p:cNvSpPr>
          <p:nvPr>
            <p:ph type="body" sz="quarter" idx="21" hasCustomPrompt="1"/>
          </p:nvPr>
        </p:nvSpPr>
        <p:spPr>
          <a:xfrm>
            <a:off x="719997" y="4414270"/>
            <a:ext cx="3312004" cy="1427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7" name="Zástupný symbol pro text 5"/>
          <p:cNvSpPr>
            <a:spLocks noGrp="1"/>
          </p:cNvSpPr>
          <p:nvPr>
            <p:ph type="body" sz="quarter" idx="22" hasCustomPrompt="1"/>
          </p:nvPr>
        </p:nvSpPr>
        <p:spPr>
          <a:xfrm>
            <a:off x="4439999" y="4414270"/>
            <a:ext cx="3312002" cy="1427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8" name="Zástupný symbol pro 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8161200" y="4414270"/>
            <a:ext cx="3312002" cy="1427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9" name="Zástupný symbol pro text 13"/>
          <p:cNvSpPr>
            <a:spLocks noGrp="1"/>
          </p:cNvSpPr>
          <p:nvPr>
            <p:ph type="body" sz="quarter" idx="24" hasCustomPrompt="1"/>
          </p:nvPr>
        </p:nvSpPr>
        <p:spPr>
          <a:xfrm>
            <a:off x="720725" y="4025136"/>
            <a:ext cx="3311525" cy="21600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0" name="Zástupný symbol pro text 13"/>
          <p:cNvSpPr>
            <a:spLocks noGrp="1"/>
          </p:cNvSpPr>
          <p:nvPr>
            <p:ph type="body" sz="quarter" idx="25" hasCustomPrompt="1"/>
          </p:nvPr>
        </p:nvSpPr>
        <p:spPr>
          <a:xfrm>
            <a:off x="4440475" y="4025136"/>
            <a:ext cx="3311527" cy="21600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1" name="Zástupný symbol pro text 13"/>
          <p:cNvSpPr>
            <a:spLocks noGrp="1"/>
          </p:cNvSpPr>
          <p:nvPr>
            <p:ph type="body" sz="quarter" idx="26" hasCustomPrompt="1"/>
          </p:nvPr>
        </p:nvSpPr>
        <p:spPr>
          <a:xfrm>
            <a:off x="8161435" y="4025136"/>
            <a:ext cx="3311527" cy="21600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2" name="Zástupný symbol pro text 7"/>
          <p:cNvSpPr>
            <a:spLocks noGrp="1"/>
          </p:cNvSpPr>
          <p:nvPr>
            <p:ph type="body" sz="quarter" idx="27" hasCustomPrompt="1"/>
          </p:nvPr>
        </p:nvSpPr>
        <p:spPr>
          <a:xfrm>
            <a:off x="720724" y="1296001"/>
            <a:ext cx="10752140" cy="271578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sp>
        <p:nvSpPr>
          <p:cNvPr id="8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8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719998" y="692150"/>
            <a:ext cx="10753203" cy="5139850"/>
          </a:xfrm>
          <a:prstGeom prst="rect">
            <a:avLst/>
          </a:prstGeom>
        </p:spPr>
        <p:txBody>
          <a:bodyPr/>
          <a:lstStyle>
            <a:lvl1pPr marL="0" indent="72000">
              <a:buClrTx/>
              <a:buSzTx/>
              <a:buFontTx/>
              <a:buNone/>
            </a:lvl1pPr>
            <a:lvl2pPr marL="647999" indent="-251999">
              <a:buClrTx/>
              <a:buFontTx/>
            </a:lvl2pPr>
            <a:lvl3pPr indent="72000">
              <a:buClrTx/>
              <a:buFontTx/>
            </a:lvl3pPr>
            <a:lvl4pPr indent="72000">
              <a:buClrTx/>
              <a:buFontTx/>
            </a:lvl4pPr>
            <a:lvl5pPr indent="72000"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10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 descr="Obrázek 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719998" y="719998"/>
            <a:ext cx="10753203" cy="451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Kliknutím vložíte nadpis</a:t>
            </a:r>
          </a:p>
        </p:txBody>
      </p:sp>
      <p:sp>
        <p:nvSpPr>
          <p:cNvPr id="4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719998" y="1692000"/>
            <a:ext cx="10753203" cy="41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414000" y="6267592"/>
            <a:ext cx="182216" cy="17281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252000" marR="0" indent="-179999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Char char="̶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576000" marR="0" indent="-2520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Char char="̶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41600" marR="0" indent="-3556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Blip>
          <a:blip r:embed="rId20"/>
        </a:buBlip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BB04F-DC44-BBF9-A9B6-EB4F472E4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216" y="2664508"/>
            <a:ext cx="10254888" cy="1434653"/>
          </a:xfrm>
        </p:spPr>
        <p:txBody>
          <a:bodyPr lIns="0" tIns="0" rIns="0" bIns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Posturální ontogeneze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5DBCB9-D2A5-FD61-FB32-ED9BFF596FC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 lIns="0" tIns="0" rIns="0" bIns="0" anchor="t">
            <a:normAutofit fontScale="92500" lnSpcReduction="10000"/>
          </a:bodyPr>
          <a:lstStyle/>
          <a:p>
            <a:r>
              <a:rPr lang="cs-CZ" dirty="0"/>
              <a:t>bp4817 Propedeutika v rehabilitaci a základy fyzioterapie 2</a:t>
            </a:r>
            <a:endParaRPr lang="cs-CZ" dirty="0">
              <a:ea typeface="+mn-lt"/>
              <a:cs typeface="+mn-lt"/>
            </a:endParaRPr>
          </a:p>
          <a:p>
            <a:pPr>
              <a:lnSpc>
                <a:spcPct val="113999"/>
              </a:lnSpc>
            </a:pPr>
            <a:r>
              <a:rPr lang="cs-CZ" dirty="0">
                <a:ea typeface="+mn-lt"/>
                <a:cs typeface="+mn-lt"/>
              </a:rPr>
              <a:t>Mgr. Sabina Bartošová</a:t>
            </a:r>
          </a:p>
        </p:txBody>
      </p:sp>
    </p:spTree>
    <p:extLst>
      <p:ext uri="{BB962C8B-B14F-4D97-AF65-F5344CB8AC3E}">
        <p14:creationId xmlns:p14="http://schemas.microsoft.com/office/powerpoint/2010/main" val="413036046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8F88D-0231-47C7-233F-34DEC01FA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Posturální stabilita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322AF9-636A-B3F0-0E21-384C5903E1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každá statická poloha (</a:t>
            </a:r>
            <a:r>
              <a:rPr lang="cs-CZ" dirty="0" err="1">
                <a:ea typeface="+mn-lt"/>
                <a:cs typeface="+mn-lt"/>
              </a:rPr>
              <a:t>sed,stoj</a:t>
            </a:r>
            <a:r>
              <a:rPr lang="cs-CZ" dirty="0">
                <a:ea typeface="+mn-lt"/>
                <a:cs typeface="+mn-lt"/>
              </a:rPr>
              <a:t>..) implicitně předpokládá dynamický děj-snaha o zaujetí polohy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posturální stabilizace –zpevnění segmentů </a:t>
            </a:r>
            <a:r>
              <a:rPr lang="cs-CZ" dirty="0" err="1">
                <a:ea typeface="+mn-lt"/>
                <a:cs typeface="+mn-lt"/>
              </a:rPr>
              <a:t>koaktivací</a:t>
            </a:r>
            <a:r>
              <a:rPr lang="cs-CZ" dirty="0">
                <a:ea typeface="+mn-lt"/>
                <a:cs typeface="+mn-lt"/>
              </a:rPr>
              <a:t> agonistů a antagonistů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je součástí všech pohybů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096A84B5-93B8-3AD2-2721-CA8CD68EA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686" y="3945055"/>
            <a:ext cx="3704771" cy="1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5896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A98D8-76F8-A741-A7E7-A34C5CB3F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Poruchy </a:t>
            </a:r>
            <a:r>
              <a:rPr lang="cs-CZ" dirty="0" err="1"/>
              <a:t>postury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BD9253-ED7D-25B3-B20F-660CF3576B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anatomické –</a:t>
            </a:r>
            <a:r>
              <a:rPr lang="cs-CZ" dirty="0" err="1">
                <a:ea typeface="+mn-lt"/>
                <a:cs typeface="+mn-lt"/>
              </a:rPr>
              <a:t>např.anteverze</a:t>
            </a:r>
            <a:r>
              <a:rPr lang="cs-CZ" dirty="0">
                <a:ea typeface="+mn-lt"/>
                <a:cs typeface="+mn-lt"/>
              </a:rPr>
              <a:t> kyčelních kloubů, morfologické změny po úrazech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neurologické- </a:t>
            </a:r>
            <a:r>
              <a:rPr lang="cs-CZ" dirty="0" err="1">
                <a:ea typeface="+mn-lt"/>
                <a:cs typeface="+mn-lt"/>
              </a:rPr>
              <a:t>mozečkové,vestibulární,EXPY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sy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funkční- CKP (abnormální porucha motorického vývoje),  funkčně slabší komponenty neuromuskulárního </a:t>
            </a:r>
            <a:r>
              <a:rPr lang="cs-CZ" dirty="0" err="1">
                <a:ea typeface="+mn-lt"/>
                <a:cs typeface="+mn-lt"/>
              </a:rPr>
              <a:t>systému,porucha</a:t>
            </a:r>
            <a:r>
              <a:rPr lang="cs-CZ" dirty="0">
                <a:ea typeface="+mn-lt"/>
                <a:cs typeface="+mn-lt"/>
              </a:rPr>
              <a:t> kontroly </a:t>
            </a:r>
            <a:r>
              <a:rPr lang="cs-CZ" dirty="0" err="1">
                <a:ea typeface="+mn-lt"/>
                <a:cs typeface="+mn-lt"/>
              </a:rPr>
              <a:t>nocicepce</a:t>
            </a:r>
            <a:r>
              <a:rPr lang="cs-CZ" dirty="0">
                <a:ea typeface="+mn-lt"/>
                <a:cs typeface="+mn-lt"/>
              </a:rPr>
              <a:t>, </a:t>
            </a:r>
            <a:r>
              <a:rPr lang="cs-CZ" dirty="0" err="1">
                <a:ea typeface="+mn-lt"/>
                <a:cs typeface="+mn-lt"/>
              </a:rPr>
              <a:t>stereotypizované</a:t>
            </a:r>
            <a:r>
              <a:rPr lang="cs-CZ" dirty="0">
                <a:ea typeface="+mn-lt"/>
                <a:cs typeface="+mn-lt"/>
              </a:rPr>
              <a:t> pohyby,</a:t>
            </a:r>
            <a:br>
              <a:rPr lang="en-US" dirty="0"/>
            </a:br>
            <a:r>
              <a:rPr lang="cs-CZ" dirty="0">
                <a:ea typeface="+mn-lt"/>
                <a:cs typeface="+mn-lt"/>
              </a:rPr>
              <a:t>často v souvislosti s </a:t>
            </a:r>
            <a:r>
              <a:rPr lang="cs-CZ" dirty="0" err="1">
                <a:ea typeface="+mn-lt"/>
                <a:cs typeface="+mn-lt"/>
              </a:rPr>
              <a:t>psych.stavem</a:t>
            </a:r>
            <a:r>
              <a:rPr lang="cs-CZ" dirty="0">
                <a:ea typeface="+mn-lt"/>
                <a:cs typeface="+mn-lt"/>
              </a:rPr>
              <a:t> jedince, významně závislé na vlivu prostředí,</a:t>
            </a:r>
            <a:endParaRPr lang="en-US" dirty="0">
              <a:ea typeface="+mn-lt"/>
              <a:cs typeface="+mn-lt"/>
            </a:endParaRPr>
          </a:p>
          <a:p>
            <a:pPr marL="528955" indent="-457200">
              <a:buFont typeface="Calibri,Sans-Serif"/>
              <a:buChar char="-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4577454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02404D58-1A62-CBEA-3C79-10109DC59D6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5444A58-06FA-FCC9-939F-73736F41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pic>
        <p:nvPicPr>
          <p:cNvPr id="4" name="Obrázek 4" descr="Obsah obrázku text, silueta&#10;&#10;Popis se vygeneroval automaticky.">
            <a:extLst>
              <a:ext uri="{FF2B5EF4-FFF2-40B4-BE49-F238E27FC236}">
                <a16:creationId xmlns:a16="http://schemas.microsoft.com/office/drawing/2014/main" id="{9263F126-7FEE-6116-DBC3-9DC5A6AEB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972" y="1272230"/>
            <a:ext cx="6389913" cy="4313540"/>
          </a:xfrm>
          <a:prstGeom prst="rect">
            <a:avLst/>
          </a:prstGeom>
        </p:spPr>
      </p:pic>
      <p:pic>
        <p:nvPicPr>
          <p:cNvPr id="5" name="Obrázek 5" descr="Obsah obrázku perokresba&#10;&#10;Popis se vygeneroval automaticky.">
            <a:extLst>
              <a:ext uri="{FF2B5EF4-FFF2-40B4-BE49-F238E27FC236}">
                <a16:creationId xmlns:a16="http://schemas.microsoft.com/office/drawing/2014/main" id="{40FF37AB-9F20-52F0-0DDA-3223033E9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7266" y="791030"/>
            <a:ext cx="3004538" cy="504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0899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E7F69-4771-9EA4-D63C-2797F64C0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>
                <a:ea typeface="+mn-lt"/>
                <a:cs typeface="+mn-lt"/>
              </a:rPr>
              <a:t>Sagitální stabilizace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A150DF-40FA-D204-519E-8AA4287B4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701071"/>
            <a:ext cx="7505632" cy="4130930"/>
          </a:xfrm>
        </p:spPr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základní držení těla které je integrováno do procesu vertikalizace</a:t>
            </a: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aktivuje se automaticky při cílených pohybech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koaktivační</a:t>
            </a:r>
            <a:r>
              <a:rPr lang="cs-CZ" dirty="0">
                <a:ea typeface="+mn-lt"/>
                <a:cs typeface="+mn-lt"/>
              </a:rPr>
              <a:t> souhra mezi svaly stabilizujícími </a:t>
            </a:r>
            <a:r>
              <a:rPr lang="cs-CZ" dirty="0" err="1">
                <a:ea typeface="+mn-lt"/>
                <a:cs typeface="+mn-lt"/>
              </a:rPr>
              <a:t>hrudník,trup</a:t>
            </a:r>
            <a:r>
              <a:rPr lang="cs-CZ" dirty="0">
                <a:ea typeface="+mn-lt"/>
                <a:cs typeface="+mn-lt"/>
              </a:rPr>
              <a:t>, páteř a pánev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rovnoměrná distribuce nitrobřišního tlaku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9EBE8EE3-81E8-A9CB-2972-8242ABA84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8221" y="772886"/>
            <a:ext cx="2992698" cy="471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0758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CBF36-6B42-CCDF-C0EC-6BBAB78C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Lokomoce – diferenciace funkce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C94932-5924-1E52-3C5C-ADF632F1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690" y="1699909"/>
            <a:ext cx="9973526" cy="4535884"/>
          </a:xfrm>
        </p:spPr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diferenciace </a:t>
            </a:r>
            <a:r>
              <a:rPr lang="cs-CZ" dirty="0" err="1">
                <a:ea typeface="+mn-lt"/>
                <a:cs typeface="+mn-lt"/>
              </a:rPr>
              <a:t>HKK,DKK,pánve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páteře,začíná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kořenově,postupně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periferizace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optická kontrola a motivace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diferenciace </a:t>
            </a:r>
            <a:r>
              <a:rPr lang="cs-CZ" dirty="0" err="1">
                <a:ea typeface="+mn-lt"/>
                <a:cs typeface="+mn-lt"/>
              </a:rPr>
              <a:t>úchopová,opěrná</a:t>
            </a:r>
            <a:r>
              <a:rPr lang="cs-CZ" dirty="0">
                <a:ea typeface="+mn-lt"/>
                <a:cs typeface="+mn-lt"/>
              </a:rPr>
              <a:t> funkce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punctum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fixum,punctum</a:t>
            </a:r>
            <a:r>
              <a:rPr lang="cs-CZ" dirty="0">
                <a:ea typeface="+mn-lt"/>
                <a:cs typeface="+mn-lt"/>
              </a:rPr>
              <a:t> mobile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Ipsylaterální</a:t>
            </a:r>
            <a:r>
              <a:rPr lang="cs-CZ" dirty="0">
                <a:ea typeface="+mn-lt"/>
                <a:cs typeface="+mn-lt"/>
              </a:rPr>
              <a:t>/kontralaterální vzor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opěrná- distální svalový tah/</a:t>
            </a:r>
            <a:r>
              <a:rPr lang="cs-CZ" dirty="0" err="1">
                <a:ea typeface="+mn-lt"/>
                <a:cs typeface="+mn-lt"/>
              </a:rPr>
              <a:t>nákročná</a:t>
            </a:r>
            <a:r>
              <a:rPr lang="cs-CZ" dirty="0">
                <a:ea typeface="+mn-lt"/>
                <a:cs typeface="+mn-lt"/>
              </a:rPr>
              <a:t> proximální </a:t>
            </a:r>
            <a:r>
              <a:rPr lang="cs-CZ" dirty="0" err="1">
                <a:ea typeface="+mn-lt"/>
                <a:cs typeface="+mn-lt"/>
              </a:rPr>
              <a:t>sval.tah</a:t>
            </a:r>
            <a:endParaRPr lang="en-US" dirty="0" err="1">
              <a:ea typeface="+mn-lt"/>
              <a:cs typeface="+mn-lt"/>
            </a:endParaRPr>
          </a:p>
          <a:p>
            <a:pPr marL="251460" indent="-179705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13984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537D7-79C8-5446-E92F-DB81BC2B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68" y="362517"/>
            <a:ext cx="10753203" cy="451579"/>
          </a:xfrm>
        </p:spPr>
        <p:txBody>
          <a:bodyPr lIns="0" tIns="0" rIns="0" bIns="0" anchor="t">
            <a:normAutofit/>
          </a:bodyPr>
          <a:lstStyle/>
          <a:p>
            <a:endParaRPr lang="cs-CZ" sz="20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646D22-CF58-44DA-499E-B2BB206B9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856" y="1571512"/>
            <a:ext cx="10057726" cy="4716385"/>
          </a:xfrm>
        </p:spPr>
        <p:txBody>
          <a:bodyPr lIns="0" tIns="0" rIns="0" bIns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Vývoj zdravého CNS vede ke koordinované aktivaci svalových skupin, která kontroluje stabilitu pohybových segmentů v tzv. neutrálních polohách </a:t>
            </a:r>
            <a:endParaRPr lang="en-US" dirty="0">
              <a:ea typeface="+mn-lt"/>
              <a:cs typeface="+mn-lt"/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dirty="0">
                <a:ea typeface="+mn-lt"/>
                <a:cs typeface="+mn-lt"/>
              </a:rPr>
              <a:t>• Udržení neutrální polohy segmentů je dynamickým dějem, v každém okamžiku pohybu jsou všechny segmenty funkčně centrovány (selže-li jeden segment, dojde k decentraci celé </a:t>
            </a:r>
            <a:r>
              <a:rPr lang="cs-CZ" dirty="0" err="1">
                <a:ea typeface="+mn-lt"/>
                <a:cs typeface="+mn-lt"/>
              </a:rPr>
              <a:t>postury</a:t>
            </a:r>
            <a:r>
              <a:rPr lang="cs-CZ" dirty="0">
                <a:ea typeface="+mn-lt"/>
                <a:cs typeface="+mn-lt"/>
              </a:rPr>
              <a:t>)</a:t>
            </a:r>
            <a:endParaRPr lang="en-US" dirty="0">
              <a:ea typeface="+mn-lt"/>
              <a:cs typeface="+mn-lt"/>
            </a:endParaRPr>
          </a:p>
          <a:p>
            <a:pPr marL="71755" indent="0">
              <a:lnSpc>
                <a:spcPct val="12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81965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41F4B-6018-5304-810E-A3DBD0168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Neutrální poloha segmentu/centrace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7B1602-1705-B5C7-CB0B-EB436E436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296810"/>
            <a:ext cx="10763669" cy="4099762"/>
          </a:xfrm>
        </p:spPr>
        <p:txBody>
          <a:bodyPr lIns="0" tIns="0" rIns="0" bIns="0" anchor="t">
            <a:normAutofit lnSpcReduction="10000"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i="1" dirty="0"/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1. ideální biomechanické vlastnosti– kontakt maximálního povrchu krycích ploch segmentů (minimální tlak) 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2. optimální východisko pro maximální efektivitu/ekonomiku pohybu 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3. ochrana měkkých tkání </a:t>
            </a:r>
            <a:endParaRPr lang="en-US" dirty="0">
              <a:ea typeface="+mn-lt"/>
              <a:cs typeface="+mn-lt"/>
            </a:endParaRPr>
          </a:p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dirty="0">
                <a:ea typeface="+mn-lt"/>
                <a:cs typeface="+mn-lt"/>
              </a:rPr>
              <a:t>• Centrované držení těla se jeví jako maximálně uvolněné (minimum izometrické aktivity v klidu); během aktivity (výkonu) tudíž dovoluje izolovaný, energeticky efektivní pohyb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i="1" dirty="0"/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59B03ACF-D446-4E6C-53A5-524C55E40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400" y="5079870"/>
            <a:ext cx="3886200" cy="159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25093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C164E3-2EDA-1225-70B1-030240206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356357"/>
            <a:ext cx="10753203" cy="4140001"/>
          </a:xfrm>
        </p:spPr>
        <p:txBody>
          <a:bodyPr lIns="0" tIns="0" rIns="0" bIns="0" anchor="t">
            <a:normAutofit/>
          </a:bodyPr>
          <a:lstStyle/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sz="5400" b="1" dirty="0">
                <a:ea typeface="+mn-lt"/>
                <a:cs typeface="+mn-lt"/>
              </a:rPr>
              <a:t>Optimální vývoj CNS</a:t>
            </a:r>
            <a:endParaRPr lang="en-US" sz="5400" b="1" dirty="0">
              <a:ea typeface="+mn-lt"/>
              <a:cs typeface="+mn-lt"/>
            </a:endParaRPr>
          </a:p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sz="5400" b="1" dirty="0">
                <a:ea typeface="+mn-lt"/>
                <a:cs typeface="+mn-lt"/>
              </a:rPr>
              <a:t>=</a:t>
            </a:r>
            <a:endParaRPr lang="en-US" sz="5400" b="1" dirty="0">
              <a:ea typeface="+mn-lt"/>
              <a:cs typeface="+mn-lt"/>
            </a:endParaRPr>
          </a:p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sz="5400" b="1" dirty="0">
                <a:ea typeface="+mn-lt"/>
                <a:cs typeface="+mn-lt"/>
              </a:rPr>
              <a:t>optimální trupová stabilizace</a:t>
            </a:r>
            <a:endParaRPr lang="en-US" sz="5400" b="1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379757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91617-7970-E4DD-DCFF-86333C84E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cs-CZ" b="0" dirty="0"/>
              <a:t>Ontogeneze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E4C346-02A0-CC3A-8795-9BD86F058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478268"/>
            <a:ext cx="10753203" cy="4929879"/>
          </a:xfrm>
        </p:spPr>
        <p:txBody>
          <a:bodyPr lIns="0" tIns="0" rIns="0" bIns="0" anchor="t">
            <a:normAutofit/>
          </a:bodyPr>
          <a:lstStyle/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dirty="0">
                <a:ea typeface="+mn-lt"/>
                <a:cs typeface="+mn-lt"/>
              </a:rPr>
              <a:t> = vývoj jedince od POČETÍ do smrti. Navazuje na intrauterinní vývoj.</a:t>
            </a:r>
            <a:endParaRPr lang="en-US" dirty="0">
              <a:ea typeface="+mn-lt"/>
              <a:cs typeface="+mn-lt"/>
            </a:endParaRPr>
          </a:p>
          <a:p>
            <a:pPr marL="251460" indent="-179705"/>
            <a:endParaRPr lang="cs-CZ" b="1" dirty="0"/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na podkladě zrání CNS</a:t>
            </a:r>
            <a:endParaRPr lang="en-US" dirty="0">
              <a:ea typeface="+mn-lt"/>
              <a:cs typeface="+mn-lt"/>
            </a:endParaRPr>
          </a:p>
          <a:p>
            <a:pPr marL="575945" lvl="1" indent="-251460">
              <a:lnSpc>
                <a:spcPct val="100000"/>
              </a:lnSpc>
              <a:spcBef>
                <a:spcPct val="20000"/>
              </a:spcBef>
              <a:buChar char="•"/>
            </a:pPr>
            <a:r>
              <a:rPr lang="cs-CZ" dirty="0" err="1">
                <a:ea typeface="+mn-lt"/>
                <a:cs typeface="+mn-lt"/>
              </a:rPr>
              <a:t>neurogeneze</a:t>
            </a:r>
            <a:endParaRPr lang="cs-CZ" dirty="0">
              <a:ea typeface="+mn-lt"/>
              <a:cs typeface="+mn-lt"/>
            </a:endParaRPr>
          </a:p>
          <a:p>
            <a:pPr marL="575945" lvl="1" indent="-251460">
              <a:lnSpc>
                <a:spcPct val="100000"/>
              </a:lnSpc>
              <a:spcBef>
                <a:spcPct val="20000"/>
              </a:spcBef>
              <a:buChar char="•"/>
            </a:pPr>
            <a:r>
              <a:rPr lang="cs-CZ" dirty="0" err="1">
                <a:ea typeface="+mn-lt"/>
                <a:cs typeface="+mn-lt"/>
              </a:rPr>
              <a:t>synaptogeneze</a:t>
            </a:r>
            <a:endParaRPr lang="cs-CZ" dirty="0">
              <a:ea typeface="+mn-lt"/>
              <a:cs typeface="+mn-lt"/>
            </a:endParaRPr>
          </a:p>
          <a:p>
            <a:pPr marL="575945" lvl="1" indent="-251460">
              <a:lnSpc>
                <a:spcPct val="100000"/>
              </a:lnSpc>
              <a:spcBef>
                <a:spcPct val="20000"/>
              </a:spcBef>
              <a:buChar char="•"/>
            </a:pPr>
            <a:r>
              <a:rPr lang="cs-CZ" dirty="0" err="1">
                <a:ea typeface="+mn-lt"/>
                <a:cs typeface="+mn-lt"/>
              </a:rPr>
              <a:t>apoptoza</a:t>
            </a:r>
            <a:endParaRPr lang="cs-CZ" dirty="0">
              <a:ea typeface="+mn-lt"/>
              <a:cs typeface="+mn-lt"/>
            </a:endParaRPr>
          </a:p>
          <a:p>
            <a:pPr marL="575945" lvl="1" indent="-251460">
              <a:lnSpc>
                <a:spcPct val="100000"/>
              </a:lnSpc>
              <a:spcBef>
                <a:spcPct val="20000"/>
              </a:spcBef>
              <a:buChar char="•"/>
            </a:pPr>
            <a:r>
              <a:rPr lang="cs-CZ" dirty="0" err="1">
                <a:ea typeface="+mn-lt"/>
                <a:cs typeface="+mn-lt"/>
              </a:rPr>
              <a:t>myelinizace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Char char="•"/>
            </a:pPr>
            <a:endParaRPr lang="cs-CZ" b="1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9AB47360-7919-9929-46C5-6C76B3528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186" y="2764906"/>
            <a:ext cx="5881911" cy="210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10590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olohování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defTabSz="804672">
              <a:lnSpc>
                <a:spcPts val="3500"/>
              </a:lnSpc>
              <a:defRPr sz="3520"/>
            </a:lvl1pPr>
          </a:lstStyle>
          <a:p>
            <a:r>
              <a:rPr lang="cs-CZ" sz="3500" dirty="0"/>
              <a:t>Synapse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93EFF7-C84C-090E-DCB6-B6453AF463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F665FB4F-C5E2-C2A4-607E-F024C3221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186" y="1247148"/>
            <a:ext cx="6861628" cy="518920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F0DCC-3205-CF5E-07F6-4194D14ED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Posturální ontogeneze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8BE9D6-7F7F-B537-A409-45C34E218D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psychomotorický vývoj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geneticky </a:t>
            </a:r>
            <a:r>
              <a:rPr lang="cs-CZ" dirty="0" err="1">
                <a:ea typeface="+mn-lt"/>
                <a:cs typeface="+mn-lt"/>
              </a:rPr>
              <a:t>determinován,druhově</a:t>
            </a:r>
            <a:r>
              <a:rPr lang="cs-CZ" dirty="0">
                <a:ea typeface="+mn-lt"/>
                <a:cs typeface="+mn-lt"/>
              </a:rPr>
              <a:t> specifický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automatický (nejedná se o proces učení)</a:t>
            </a: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senzorická orientace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stimuly ze zevního prostředí (emoční motivace)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nejintenzivnější vývoj v prvních 12M, pokračuje až do 4.roku, ukončen v 6 letech dozráváním funkcí mozečku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070507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17EE7-6447-036B-DEE1-930152662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696" y="435430"/>
            <a:ext cx="10753203" cy="674914"/>
          </a:xfrm>
        </p:spPr>
        <p:txBody>
          <a:bodyPr>
            <a:normAutofit/>
          </a:bodyPr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FCF3AF-6F66-9C6E-7A7A-193A5AB7C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886" y="926575"/>
            <a:ext cx="10753203" cy="5690356"/>
          </a:xfrm>
        </p:spPr>
        <p:txBody>
          <a:bodyPr>
            <a:normAutofit fontScale="55000" lnSpcReduction="20000"/>
          </a:bodyPr>
          <a:lstStyle/>
          <a:p>
            <a:pPr marL="72001" indent="0">
              <a:buNone/>
            </a:pPr>
            <a:r>
              <a:rPr lang="cs-CZ" dirty="0" err="1"/>
              <a:t>Prof.Vojta</a:t>
            </a:r>
            <a:r>
              <a:rPr lang="cs-CZ" dirty="0"/>
              <a:t> – spontánní i provokovaná aktivita</a:t>
            </a:r>
          </a:p>
          <a:p>
            <a:pPr marL="72001" indent="0">
              <a:buNone/>
            </a:pPr>
            <a:r>
              <a:rPr lang="cs-CZ" dirty="0"/>
              <a:t>- hodnocení spontánní motoriky</a:t>
            </a:r>
          </a:p>
          <a:p>
            <a:pPr marL="72001" indent="0">
              <a:buNone/>
            </a:pPr>
            <a:r>
              <a:rPr lang="cs-CZ" dirty="0"/>
              <a:t>-hodnocení posturální reaktivity</a:t>
            </a:r>
          </a:p>
          <a:p>
            <a:pPr marL="72001" indent="0">
              <a:buNone/>
            </a:pPr>
            <a:r>
              <a:rPr lang="cs-CZ" dirty="0"/>
              <a:t>-hodnocení dynamiky primitivních reflexů</a:t>
            </a:r>
          </a:p>
          <a:p>
            <a:pPr marL="72001" indent="0">
              <a:buNone/>
            </a:pPr>
            <a:endParaRPr lang="cs-CZ" dirty="0"/>
          </a:p>
          <a:p>
            <a:pPr marL="72001" indent="0">
              <a:buNone/>
            </a:pPr>
            <a:r>
              <a:rPr lang="cs-CZ" dirty="0" err="1"/>
              <a:t>Prechtl</a:t>
            </a:r>
            <a:r>
              <a:rPr lang="cs-CZ" dirty="0"/>
              <a:t> – General </a:t>
            </a:r>
            <a:r>
              <a:rPr lang="cs-CZ" dirty="0" err="1"/>
              <a:t>movements</a:t>
            </a:r>
            <a:r>
              <a:rPr lang="cs-CZ" dirty="0"/>
              <a:t> (rytmické pohyby bez senzorické informace)– hodnocení intrauterinní aktivity- </a:t>
            </a:r>
          </a:p>
          <a:p>
            <a:pPr marL="72001" indent="0">
              <a:buNone/>
            </a:pPr>
            <a:r>
              <a:rPr lang="cs-CZ" dirty="0"/>
              <a:t>kvalitativní hodnocení spontánní pohybové aktivity </a:t>
            </a:r>
          </a:p>
          <a:p>
            <a:pPr marL="72001" indent="0">
              <a:buNone/>
            </a:pPr>
            <a:r>
              <a:rPr lang="cs-CZ" dirty="0" err="1"/>
              <a:t>Writhing</a:t>
            </a:r>
            <a:r>
              <a:rPr lang="cs-CZ" dirty="0"/>
              <a:t> </a:t>
            </a:r>
            <a:r>
              <a:rPr lang="cs-CZ" dirty="0" err="1"/>
              <a:t>movements</a:t>
            </a:r>
            <a:r>
              <a:rPr lang="cs-CZ" dirty="0"/>
              <a:t>, </a:t>
            </a:r>
            <a:r>
              <a:rPr lang="cs-CZ" dirty="0" err="1"/>
              <a:t>Fidgety</a:t>
            </a:r>
            <a:r>
              <a:rPr lang="cs-CZ" dirty="0"/>
              <a:t> </a:t>
            </a:r>
            <a:r>
              <a:rPr lang="cs-CZ" dirty="0" err="1"/>
              <a:t>movements</a:t>
            </a:r>
            <a:r>
              <a:rPr lang="cs-CZ" dirty="0"/>
              <a:t> </a:t>
            </a:r>
          </a:p>
          <a:p>
            <a:pPr marL="72001" indent="0">
              <a:buNone/>
            </a:pPr>
            <a:endParaRPr lang="cs-CZ" dirty="0"/>
          </a:p>
          <a:p>
            <a:pPr marL="72001" indent="0">
              <a:buNone/>
            </a:pPr>
            <a:endParaRPr lang="cs-CZ" dirty="0"/>
          </a:p>
          <a:p>
            <a:pPr marL="72001" indent="0">
              <a:buNone/>
            </a:pPr>
            <a:endParaRPr lang="cs-CZ" dirty="0"/>
          </a:p>
          <a:p>
            <a:pPr marL="72001" indent="0">
              <a:buNone/>
            </a:pPr>
            <a:r>
              <a:rPr lang="cs-CZ" dirty="0"/>
              <a:t>Ideálně využití obou- Vojta 0-12m,Prechtl i předčasně narozené děti-Age </a:t>
            </a:r>
            <a:r>
              <a:rPr lang="cs-CZ" dirty="0" err="1"/>
              <a:t>specific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67895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22188-DE96-CFFF-7558-0FCF6068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>
                <a:ea typeface="+mn-lt"/>
                <a:cs typeface="+mn-lt"/>
              </a:rPr>
              <a:t>Posturální ontogeneze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3A2A1F-5F4F-BD61-3D0D-E95192CB5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0" tIns="0" rIns="0" bIns="0" anchor="t">
            <a:normAutofit/>
          </a:bodyPr>
          <a:lstStyle/>
          <a:p>
            <a:pPr marL="251460" indent="-179705"/>
            <a:endParaRPr lang="cs-CZ" dirty="0"/>
          </a:p>
          <a:p>
            <a:pPr marL="34290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každý vývojový stupeň se promítne do vyššího vývoje</a:t>
            </a:r>
            <a:endParaRPr lang="en-US" dirty="0">
              <a:ea typeface="+mn-lt"/>
              <a:cs typeface="+mn-lt"/>
            </a:endParaRPr>
          </a:p>
          <a:p>
            <a:pPr marL="34290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při problému-aktivace substitučních mechanizmů</a:t>
            </a:r>
            <a:endParaRPr lang="en-US" dirty="0">
              <a:ea typeface="+mn-lt"/>
              <a:cs typeface="+mn-lt"/>
            </a:endParaRPr>
          </a:p>
          <a:p>
            <a:pPr marL="34290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poškození CNS po dokončení vývoje-krok zpět na nižší vývojový stupeň</a:t>
            </a:r>
            <a:endParaRPr lang="en-US" dirty="0">
              <a:ea typeface="+mn-lt"/>
              <a:cs typeface="+mn-lt"/>
            </a:endParaRPr>
          </a:p>
          <a:p>
            <a:pPr marL="34290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zásadní je i kvalita ne jen kvantita</a:t>
            </a:r>
            <a:endParaRPr lang="en-US" dirty="0">
              <a:ea typeface="+mn-lt"/>
              <a:cs typeface="+mn-lt"/>
            </a:endParaRPr>
          </a:p>
          <a:p>
            <a:pPr marL="528955" indent="-457200"/>
            <a:endParaRPr lang="en-US">
              <a:ea typeface="+mn-lt"/>
              <a:cs typeface="+mn-lt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21EAEA3-3A8A-7FB8-3704-31F785D0D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5114" y="4257418"/>
            <a:ext cx="2743199" cy="200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2087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7A03C-BBB8-5931-07A8-E28722F4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Neuroanatomický vývoj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ED8A87-F2E5-8ADF-FE26-7FB1CDC00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705025"/>
            <a:ext cx="10753203" cy="4348411"/>
          </a:xfrm>
        </p:spPr>
        <p:txBody>
          <a:bodyPr lIns="0" tIns="0" rIns="0" bIns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vývoj svalu závislý na zrání CNS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b="1" dirty="0">
                <a:ea typeface="+mn-lt"/>
                <a:cs typeface="+mn-lt"/>
              </a:rPr>
              <a:t>CNS má formativní vliv na vývoj skeletu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neurofyziologický vývoj ovlivňuje biomechanické nastavení segmentu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sval je zrcadlem CNS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globální svalové souhry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kvalita  a distribuce svalového tonu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buChar char="-"/>
            </a:pPr>
            <a:endParaRPr lang="cs-CZ" dirty="0">
              <a:ea typeface="+mn-lt"/>
              <a:cs typeface="+mn-lt"/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/>
          </a:p>
        </p:txBody>
      </p:sp>
      <p:pic>
        <p:nvPicPr>
          <p:cNvPr id="5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26940AA4-42A0-F8D7-C519-561608533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2471" y="333222"/>
            <a:ext cx="3323770" cy="233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0432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C6C22-AE56-AA76-1018-00FA90E60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Poruchy vývoje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139AB3-BD39-A197-9704-973F3C86B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374371"/>
            <a:ext cx="10753203" cy="4865715"/>
          </a:xfrm>
        </p:spPr>
        <p:txBody>
          <a:bodyPr/>
          <a:lstStyle/>
          <a:p>
            <a:r>
              <a:rPr lang="cs-CZ" dirty="0"/>
              <a:t>Vrozené vývojové vady – kongenitální malformace lebky (makrocefalie, mikrocefalie, </a:t>
            </a:r>
            <a:r>
              <a:rPr lang="cs-CZ" dirty="0" err="1"/>
              <a:t>kranistenoza</a:t>
            </a:r>
            <a:r>
              <a:rPr lang="cs-CZ" dirty="0"/>
              <a:t>…</a:t>
            </a:r>
          </a:p>
          <a:p>
            <a:r>
              <a:rPr lang="cs-CZ" dirty="0"/>
              <a:t>DMO- prenatálně (infekce, </a:t>
            </a:r>
            <a:r>
              <a:rPr lang="cs-CZ" dirty="0" err="1"/>
              <a:t>alkohol,DM</a:t>
            </a:r>
            <a:r>
              <a:rPr lang="cs-CZ" dirty="0"/>
              <a:t>, anomálie dělohy a </a:t>
            </a:r>
            <a:r>
              <a:rPr lang="cs-CZ" dirty="0" err="1"/>
              <a:t>placenty,genetika</a:t>
            </a:r>
            <a:endParaRPr lang="cs-CZ" dirty="0"/>
          </a:p>
          <a:p>
            <a:r>
              <a:rPr lang="cs-CZ" dirty="0"/>
              <a:t>         - perinatálně(asfyxie, trauma, protrahovaný </a:t>
            </a:r>
            <a:r>
              <a:rPr lang="cs-CZ" dirty="0" err="1"/>
              <a:t>porod,krvácení,forceps</a:t>
            </a:r>
            <a:r>
              <a:rPr lang="cs-CZ" dirty="0"/>
              <a:t>..)</a:t>
            </a:r>
          </a:p>
          <a:p>
            <a:r>
              <a:rPr lang="cs-CZ" dirty="0"/>
              <a:t>         - novorozenecká žloutenka při </a:t>
            </a:r>
            <a:r>
              <a:rPr lang="cs-CZ" dirty="0" err="1"/>
              <a:t>Rh</a:t>
            </a:r>
            <a:r>
              <a:rPr lang="cs-CZ" dirty="0"/>
              <a:t> nekompatibilitě, úrazy, těžké infekce..)</a:t>
            </a:r>
          </a:p>
          <a:p>
            <a:r>
              <a:rPr lang="cs-CZ" dirty="0"/>
              <a:t>Epileptická encefalopatie</a:t>
            </a:r>
          </a:p>
          <a:p>
            <a:r>
              <a:rPr lang="cs-CZ" dirty="0"/>
              <a:t>Autismus- polygenní onemocnění</a:t>
            </a:r>
          </a:p>
        </p:txBody>
      </p:sp>
    </p:spTree>
    <p:extLst>
      <p:ext uri="{BB962C8B-B14F-4D97-AF65-F5344CB8AC3E}">
        <p14:creationId xmlns:p14="http://schemas.microsoft.com/office/powerpoint/2010/main" val="160886329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7068E-1E65-9ACB-C668-C69893B9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 err="1">
                <a:ea typeface="+mn-lt"/>
                <a:cs typeface="+mn-lt"/>
              </a:rPr>
              <a:t>Postura</a:t>
            </a:r>
            <a:endParaRPr lang="cs-CZ" dirty="0" err="1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3DC073-E4BD-3C5C-4210-07F2F4D8F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522667"/>
            <a:ext cx="9763255" cy="4530769"/>
          </a:xfrm>
        </p:spPr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aktivní držení těla proti segmentů těla proti působení zevních sil (</a:t>
            </a:r>
            <a:r>
              <a:rPr lang="cs-CZ" dirty="0" err="1">
                <a:ea typeface="+mn-lt"/>
                <a:cs typeface="+mn-lt"/>
              </a:rPr>
              <a:t>např.gravitace</a:t>
            </a:r>
            <a:r>
              <a:rPr lang="cs-CZ" dirty="0">
                <a:ea typeface="+mn-lt"/>
                <a:cs typeface="+mn-lt"/>
              </a:rPr>
              <a:t>)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součástí pohybu i polohy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základním předpokladem pohybu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R. </a:t>
            </a:r>
            <a:r>
              <a:rPr lang="cs-CZ" dirty="0" err="1">
                <a:ea typeface="+mn-lt"/>
                <a:cs typeface="+mn-lt"/>
              </a:rPr>
              <a:t>Magnus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„</a:t>
            </a:r>
            <a:r>
              <a:rPr lang="cs-CZ" dirty="0" err="1">
                <a:ea typeface="+mn-lt"/>
                <a:cs typeface="+mn-lt"/>
              </a:rPr>
              <a:t>posture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follows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movement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like</a:t>
            </a:r>
            <a:r>
              <a:rPr lang="cs-CZ" dirty="0">
                <a:ea typeface="+mn-lt"/>
                <a:cs typeface="+mn-lt"/>
              </a:rPr>
              <a:t> a </a:t>
            </a:r>
            <a:r>
              <a:rPr lang="cs-CZ" dirty="0" err="1">
                <a:ea typeface="+mn-lt"/>
                <a:cs typeface="+mn-lt"/>
              </a:rPr>
              <a:t>shadow</a:t>
            </a:r>
            <a:r>
              <a:rPr lang="cs-CZ" dirty="0">
                <a:ea typeface="+mn-lt"/>
                <a:cs typeface="+mn-lt"/>
              </a:rPr>
              <a:t>“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492102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ezentace_MU_CZ">
  <a:themeElements>
    <a:clrScheme name="Prezentace_MU_CZ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FF"/>
      </a:hlink>
      <a:folHlink>
        <a:srgbClr val="FF00FF"/>
      </a:folHlink>
    </a:clrScheme>
    <a:fontScheme name="Prezentace_MU_CZ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zentace_MU_C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rezentace_MU_CZ">
  <a:themeElements>
    <a:clrScheme name="Prezentace_MU_CZ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FF"/>
      </a:hlink>
      <a:folHlink>
        <a:srgbClr val="FF00FF"/>
      </a:folHlink>
    </a:clrScheme>
    <a:fontScheme name="Prezentace_MU_CZ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zentace_MU_C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615</Words>
  <Application>Microsoft Office PowerPoint</Application>
  <PresentationFormat>Širokoúhlá obrazovka</PresentationFormat>
  <Paragraphs>93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Calibri,Sans-Serif</vt:lpstr>
      <vt:lpstr>Prezentace_MU_CZ</vt:lpstr>
      <vt:lpstr>Posturální ontogeneze</vt:lpstr>
      <vt:lpstr>Ontogeneze</vt:lpstr>
      <vt:lpstr>Synapse</vt:lpstr>
      <vt:lpstr>Posturální ontogeneze</vt:lpstr>
      <vt:lpstr>Diagnostika</vt:lpstr>
      <vt:lpstr>Posturální ontogeneze</vt:lpstr>
      <vt:lpstr>Neuroanatomický vývoj</vt:lpstr>
      <vt:lpstr>Poruchy vývoje</vt:lpstr>
      <vt:lpstr>Postura </vt:lpstr>
      <vt:lpstr>Posturální stabilita</vt:lpstr>
      <vt:lpstr>Poruchy postury</vt:lpstr>
      <vt:lpstr>Prezentace aplikace PowerPoint</vt:lpstr>
      <vt:lpstr>Sagitální stabilizace</vt:lpstr>
      <vt:lpstr>Lokomoce – diferenciace funkce</vt:lpstr>
      <vt:lpstr>Prezentace aplikace PowerPoint</vt:lpstr>
      <vt:lpstr>Neutrální poloha segmentu/centrace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Stretc</dc:title>
  <dc:creator>HP</dc:creator>
  <cp:lastModifiedBy>Sabina Bartošová</cp:lastModifiedBy>
  <cp:revision>1238</cp:revision>
  <dcterms:modified xsi:type="dcterms:W3CDTF">2024-03-06T07:13:29Z</dcterms:modified>
</cp:coreProperties>
</file>