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2" r:id="rId10"/>
    <p:sldId id="271" r:id="rId11"/>
    <p:sldId id="272" r:id="rId12"/>
    <p:sldId id="277" r:id="rId13"/>
    <p:sldId id="267" r:id="rId14"/>
    <p:sldId id="268" r:id="rId15"/>
    <p:sldId id="266" r:id="rId16"/>
    <p:sldId id="269" r:id="rId17"/>
    <p:sldId id="270" r:id="rId18"/>
    <p:sldId id="273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1" autoAdjust="0"/>
    <p:restoredTop sz="95768" autoAdjust="0"/>
  </p:normalViewPr>
  <p:slideViewPr>
    <p:cSldViewPr snapToGrid="0">
      <p:cViewPr>
        <p:scale>
          <a:sx n="88" d="100"/>
          <a:sy n="88" d="100"/>
        </p:scale>
        <p:origin x="441" y="5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5T18:45:05.86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1 1 24575,'0'0'0,"23"8"0,45 17 0,21 10 0,19 17 0,8 0 0,-4 3 0,-7-4 0,-9-7 0,-14-9 0,-17-3 0,-17-6 0,-6-6 0,-10-4 0,-6-5 0,-6-1 0,-2-3 0,-2 1 0,10 2 0,6 5 0,8 2 0,1 5 0,1 1 0,-2-1 0,2-1 0,-5-1 0,-5 2 0,-5-4 0,3-1 0,-7 0 0,-2-1 0,1-4 0,12 7 0,6 1 0,10 4 0,13 6 0,10 3 0,10 6 0,17 1 0,13-4 0,8-2 0,0-3 0,-10-2 0,-8-3 0,-17-6 0,-20-3 0,-18-5 0,-10-4 0,-11-4 0,-16-2 0,-9-2 0,-3 0 0,-8 0 0,-5-1 0,-4 0 0,-1 7 0,-1 1 0,-3 0 0,1 1 0,1 3 0,0-1 0,-1-3 0,-7-1 0,-5 1 0,-10 5 0,-8-1 0,-9 2 0,-6-2 0,-3-3 0,-4-2 0,6-3 0,1-1 0,5-1 0,0-1 0,4-1 0,-1-6 0,1-4 0,3 0 0,7 2 0,9 2 0,9 2 0,5 2 0,5 2 0,3 0 0,-2 2 0,0-1 0,0 0 0,-2 1 0,-7-1 0,-17 0 0,-9 0 0,-15 1 0,-2-1 0,4 0 0,5 0 0,11 0 0,10-1 0,10 1 0,6 7 0,2 4 0,0 2 0,-6 10 0,-5 1 0,-3 1 0,-5 2 0,-2-2 0,3-4 0,5-7 0,10-1 0,5-4 0,4-4 0,5 2 0,-3-2 0,1-1 0,1 5 0,0-1 0,0 0 0,3-5 0,2-6 0,2-5 0,3-4 0,5 0 0,4 3 0,8-2 0,-1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5T18:45:15.814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090.51965"/>
      <inkml:brushProperty name="anchorY" value="-2075.95532"/>
      <inkml:brushProperty name="scaleFactor" value="0.5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MOZKOVÝ KMEN,DIENCEPHALON, MOZEČEK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A71BE7-4756-6813-15DE-EB2CCBF259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CC07DB-407F-4BD8-10F6-007A46F325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B55494-7631-0262-BC06-F47AAE0C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42199B-9B79-79B4-B88A-4B85F3BA9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talamická jádra obsahují dva typy neuronů – </a:t>
            </a:r>
            <a:r>
              <a:rPr lang="cs-CZ" b="1" dirty="0"/>
              <a:t>projekční</a:t>
            </a:r>
            <a:r>
              <a:rPr lang="cs-CZ" dirty="0"/>
              <a:t>- přijímají </a:t>
            </a:r>
            <a:r>
              <a:rPr lang="cs-CZ" dirty="0" err="1"/>
              <a:t>aferentaci</a:t>
            </a:r>
            <a:r>
              <a:rPr lang="cs-CZ" dirty="0"/>
              <a:t> z různých modalit, </a:t>
            </a:r>
            <a:r>
              <a:rPr lang="cs-CZ" dirty="0" err="1"/>
              <a:t>somatosenzitivní,viscerosenzitivní,zrakové</a:t>
            </a:r>
            <a:r>
              <a:rPr lang="cs-CZ" dirty="0"/>
              <a:t>, sluchové z podkorových struktur (mediátorem glutamát)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interneurony </a:t>
            </a:r>
            <a:r>
              <a:rPr lang="cs-CZ" dirty="0"/>
              <a:t>– po zpracování v talamických jádrech informace dále vedeny do mozkové kůry k další analýze (mediátor GABA)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7450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1345BD-B01A-6170-49EA-C6E8BC456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E57FF6-A213-6BED-2B04-051D4DB58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B822CA-10A8-E7A8-F49E-CA897202C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34950"/>
            <a:ext cx="10753200" cy="438150"/>
          </a:xfrm>
        </p:spPr>
        <p:txBody>
          <a:bodyPr/>
          <a:lstStyle/>
          <a:p>
            <a:r>
              <a:rPr lang="cs-CZ" dirty="0"/>
              <a:t>Hypothalamus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3D4CAA-67A1-04DB-E472-AE4362890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30250"/>
            <a:ext cx="10753200" cy="510175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 – leží ve středu pod oběma thalamy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hlavní ústředí pro řízení vnitřních ( vegetativních) funkcí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udržování stálosti homeostázy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termoregulace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cirkadiánní rytmy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tvorba hormonů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nadřízený orgán tvorby a regulace hormonů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křížení zrakového nervu (chiasma </a:t>
            </a:r>
            <a:r>
              <a:rPr lang="cs-CZ" dirty="0" err="1"/>
              <a:t>opticum</a:t>
            </a:r>
            <a:r>
              <a:rPr lang="cs-CZ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podvěsek (</a:t>
            </a:r>
            <a:r>
              <a:rPr lang="cs-CZ" dirty="0" err="1"/>
              <a:t>hypophysis</a:t>
            </a:r>
            <a:r>
              <a:rPr lang="cs-CZ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bradavková tělesa (</a:t>
            </a:r>
            <a:r>
              <a:rPr lang="cs-CZ" dirty="0" err="1"/>
              <a:t>corpora</a:t>
            </a:r>
            <a:r>
              <a:rPr lang="cs-CZ" dirty="0"/>
              <a:t> </a:t>
            </a:r>
            <a:r>
              <a:rPr lang="cs-CZ" dirty="0" err="1"/>
              <a:t>mamillaria</a:t>
            </a:r>
            <a:r>
              <a:rPr lang="cs-CZ" dirty="0"/>
              <a:t>) – zapojena do limbického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0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007F0E-A4F8-35BC-6473-670710734B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6465F9-9DC0-1251-31AB-A92F7256B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E8FFA-EDD1-F4A2-EAC7-4409D8AA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B8E83A-FF6D-38F8-1BB2-30C681442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EPITHALAMUS- skládá se </a:t>
            </a:r>
            <a:r>
              <a:rPr lang="cs-CZ" dirty="0" err="1"/>
              <a:t>habenulárních</a:t>
            </a:r>
            <a:r>
              <a:rPr lang="cs-CZ" dirty="0"/>
              <a:t> jader, jejich spojení a z epifýzy, mezi sebou </a:t>
            </a:r>
            <a:r>
              <a:rPr lang="cs-CZ" b="1" dirty="0"/>
              <a:t>funkční úzký vztah 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Epifýza- endokrinní žláza, tvorba melatoninu – cirkadiánní rytmy</a:t>
            </a:r>
          </a:p>
          <a:p>
            <a:pPr marL="72000" indent="0">
              <a:buNone/>
            </a:pPr>
            <a:r>
              <a:rPr lang="cs-CZ" dirty="0" err="1"/>
              <a:t>Habenulární</a:t>
            </a:r>
            <a:r>
              <a:rPr lang="cs-CZ" dirty="0"/>
              <a:t> jádra- spoje s čichovou drahou a </a:t>
            </a:r>
            <a:r>
              <a:rPr lang="cs-CZ" dirty="0" err="1"/>
              <a:t>limb.systémem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- eferentní systém do mozkového kmene- slinění, GIT sekrece a motilita</a:t>
            </a:r>
          </a:p>
        </p:txBody>
      </p:sp>
    </p:spTree>
    <p:extLst>
      <p:ext uri="{BB962C8B-B14F-4D97-AF65-F5344CB8AC3E}">
        <p14:creationId xmlns:p14="http://schemas.microsoft.com/office/powerpoint/2010/main" val="273680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7104D9-5F0B-090D-D24C-9AA20FF562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79D8EA-E13D-825B-C167-EE0936AB2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80586E-B88F-A89A-78F2-C4AB611B1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MOZEČEK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8A1804-CFF3-CAA7-B620-44F0E347E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 Tvoří podstatnou část stropu </a:t>
            </a:r>
            <a:r>
              <a:rPr lang="cs-CZ" dirty="0" err="1"/>
              <a:t>IV.komory</a:t>
            </a:r>
            <a:r>
              <a:rPr lang="cs-CZ" dirty="0"/>
              <a:t>.</a:t>
            </a:r>
          </a:p>
          <a:p>
            <a:pPr marL="72000" indent="0">
              <a:buNone/>
            </a:pPr>
            <a:r>
              <a:rPr lang="cs-CZ" dirty="0"/>
              <a:t>Mozeček je tvořen třemi fylogeneticky různě starými částmi, které mají odlišné funkce.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1. </a:t>
            </a:r>
            <a:r>
              <a:rPr lang="cs-CZ" dirty="0" err="1"/>
              <a:t>Archicerebelum</a:t>
            </a:r>
            <a:r>
              <a:rPr lang="cs-CZ" dirty="0"/>
              <a:t> (vestibulární mozeček) – VZPŘÍMENÁ POLOHA, koordinace pohybů hlavy a očí, dostává informace o poloze a pohybech z vestibulárních jader a vestibulárního ústrojí, vyhodnocuje je a vede informace zpět na vestibulární jádra a do RF.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41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5DC5E-D58E-57C9-2294-84680B1782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A0D942-9917-52DA-6DBE-32B3670B67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E9CDE9-0C0C-D21E-94ED-C708588A5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95D83E-9518-6AAE-B725-642BE5E3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2. </a:t>
            </a:r>
            <a:r>
              <a:rPr lang="cs-CZ" dirty="0" err="1"/>
              <a:t>Paleocerebelum</a:t>
            </a:r>
            <a:r>
              <a:rPr lang="cs-CZ" dirty="0"/>
              <a:t> (spinální mozeček) SVALOVÝ TONUS- regulace svalového napětí</a:t>
            </a:r>
          </a:p>
          <a:p>
            <a:pPr marL="72000" indent="0">
              <a:buNone/>
            </a:pPr>
            <a:r>
              <a:rPr lang="cs-CZ" dirty="0" err="1"/>
              <a:t>aferentace</a:t>
            </a:r>
            <a:r>
              <a:rPr lang="cs-CZ" dirty="0"/>
              <a:t> z proprioreceptorů a exteroreceptorů, prostřednictvím talamu i z </a:t>
            </a:r>
            <a:r>
              <a:rPr lang="cs-CZ" dirty="0" err="1"/>
              <a:t>interoreceptorů</a:t>
            </a:r>
            <a:r>
              <a:rPr lang="cs-CZ" dirty="0"/>
              <a:t>.</a:t>
            </a:r>
          </a:p>
          <a:p>
            <a:pPr marL="72000" indent="0">
              <a:buNone/>
            </a:pPr>
            <a:r>
              <a:rPr lang="cs-CZ" dirty="0"/>
              <a:t>Analyzuje informace z proprioreceptorů, při pohybu a změnách svalového napětí – na reflexní okruhy </a:t>
            </a:r>
            <a:r>
              <a:rPr lang="cs-CZ" dirty="0" err="1"/>
              <a:t>propriocepce</a:t>
            </a:r>
            <a:r>
              <a:rPr lang="cs-CZ" dirty="0"/>
              <a:t> působí tlumivě, zejména na antigravitační svaly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671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7AB777-128A-F036-D176-0B24CE025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3EBB52-5358-AC98-7A28-11D8E28B8F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AF6628-DEA8-DFC9-447B-E1B0E719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5CD394-2BE4-669A-844B-10486DB37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3. </a:t>
            </a:r>
            <a:r>
              <a:rPr lang="cs-CZ" dirty="0" err="1"/>
              <a:t>Neocerebellum</a:t>
            </a:r>
            <a:r>
              <a:rPr lang="cs-CZ" dirty="0"/>
              <a:t> (cerebrální mozeček) – KOORDINACE VOLNÍCH POHYBŮ - informace především z primárních motorických oblastí mozkové kůry, cestou RF informace z </a:t>
            </a:r>
            <a:r>
              <a:rPr lang="cs-CZ" dirty="0" err="1"/>
              <a:t>interoreceptorů</a:t>
            </a:r>
            <a:r>
              <a:rPr lang="cs-CZ" dirty="0"/>
              <a:t> a z exteroreceptorů.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729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2C2581-E86E-150D-DBFD-01B772BCF6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A47FB3-07CE-A69C-C61B-0D2927F59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909BE2-DBAA-1F40-4B21-D059828E00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9229" y="424542"/>
            <a:ext cx="11832771" cy="580345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Základním funkčním prvkem mozečkové kůry- </a:t>
            </a:r>
            <a:r>
              <a:rPr lang="cs-CZ" b="1" dirty="0"/>
              <a:t>Purkyňova buňka</a:t>
            </a:r>
          </a:p>
          <a:p>
            <a:pPr marL="529200" indent="-457200">
              <a:buFontTx/>
              <a:buChar char="-"/>
            </a:pPr>
            <a:r>
              <a:rPr lang="cs-CZ" dirty="0"/>
              <a:t>výhradně inhibiční (GABA) – jediný eferentní neuron mozečkové kůry – veškerou excitaci převádí na inhibici – jejich axony končí většinou na mozečkových jádrech (zanořují se do bílé hmoty a jejich prostřednictvím mozeček ovlivňuje aktivitu vestibulárních jader, </a:t>
            </a:r>
            <a:r>
              <a:rPr lang="cs-CZ" dirty="0" err="1"/>
              <a:t>RF,jader</a:t>
            </a:r>
            <a:r>
              <a:rPr lang="cs-CZ" dirty="0"/>
              <a:t> okohybných nervů a talamu)</a:t>
            </a:r>
          </a:p>
          <a:p>
            <a:pPr marL="529200" indent="-457200">
              <a:buFontTx/>
              <a:buChar char="-"/>
            </a:pPr>
            <a:r>
              <a:rPr lang="cs-CZ" dirty="0"/>
              <a:t>iritace PB vede k inhibici, útlum k excitaci</a:t>
            </a:r>
          </a:p>
          <a:p>
            <a:pPr marL="529200" indent="-457200">
              <a:buFontTx/>
              <a:buChar char="-"/>
            </a:pPr>
            <a:r>
              <a:rPr lang="cs-CZ" dirty="0"/>
              <a:t>v granulárních b. jako v jediných v mozečku excitační neurotransmiter (glutamát)</a:t>
            </a:r>
          </a:p>
          <a:p>
            <a:pPr marL="72000"/>
            <a:r>
              <a:rPr lang="cs-CZ" dirty="0"/>
              <a:t>Do mozečku vstupují </a:t>
            </a:r>
            <a:r>
              <a:rPr lang="cs-CZ" b="1" dirty="0"/>
              <a:t>mechová vlákna </a:t>
            </a:r>
            <a:r>
              <a:rPr lang="cs-CZ" dirty="0"/>
              <a:t>z míchy, </a:t>
            </a:r>
            <a:r>
              <a:rPr lang="cs-CZ" dirty="0" err="1"/>
              <a:t>mozk.kmene</a:t>
            </a:r>
            <a:r>
              <a:rPr lang="cs-CZ" dirty="0"/>
              <a:t>, RF, </a:t>
            </a:r>
            <a:r>
              <a:rPr lang="cs-CZ" b="1" dirty="0"/>
              <a:t>šplhavá </a:t>
            </a:r>
            <a:r>
              <a:rPr lang="cs-CZ" dirty="0"/>
              <a:t>vlákna z olivy </a:t>
            </a:r>
            <a:r>
              <a:rPr lang="cs-CZ" dirty="0" err="1"/>
              <a:t>prodl.míchy</a:t>
            </a:r>
            <a:r>
              <a:rPr lang="cs-CZ" dirty="0"/>
              <a:t> vedou </a:t>
            </a:r>
            <a:r>
              <a:rPr lang="cs-CZ" dirty="0" err="1"/>
              <a:t>info</a:t>
            </a:r>
            <a:r>
              <a:rPr lang="cs-CZ" dirty="0"/>
              <a:t> z </a:t>
            </a:r>
            <a:r>
              <a:rPr lang="cs-CZ" dirty="0" err="1"/>
              <a:t>RF,ncl.ruber</a:t>
            </a:r>
            <a:r>
              <a:rPr lang="cs-CZ" dirty="0"/>
              <a:t>, z mozkové kůry, </a:t>
            </a:r>
            <a:r>
              <a:rPr lang="cs-CZ" b="1" dirty="0" err="1"/>
              <a:t>multilaminární</a:t>
            </a:r>
            <a:r>
              <a:rPr lang="cs-CZ" dirty="0"/>
              <a:t> z RF a talamu.</a:t>
            </a:r>
          </a:p>
          <a:p>
            <a:pPr marL="529200" indent="-457200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435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EEB788-E98D-6778-0099-D5E040C78B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E4896D-8707-4390-B048-5C1C8CDDA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9ADC95-F3E0-5BE7-378F-ADEE088B0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CEEFB9-3F8C-8FF1-B3EF-FA63C585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Bílou hmotu mozečku tvoří – většinou </a:t>
            </a:r>
            <a:r>
              <a:rPr lang="cs-CZ" dirty="0" err="1"/>
              <a:t>myelizovaná</a:t>
            </a:r>
            <a:r>
              <a:rPr lang="cs-CZ" dirty="0"/>
              <a:t> vlákna z </a:t>
            </a:r>
            <a:r>
              <a:rPr lang="cs-CZ" dirty="0" err="1"/>
              <a:t>pedunculu</a:t>
            </a:r>
            <a:r>
              <a:rPr lang="cs-CZ" dirty="0"/>
              <a:t> </a:t>
            </a:r>
            <a:r>
              <a:rPr lang="cs-CZ" dirty="0" err="1"/>
              <a:t>cerebellares</a:t>
            </a:r>
            <a:r>
              <a:rPr lang="cs-CZ" dirty="0"/>
              <a:t> z míchy a mozkového kmene ,končí v kůře mozečku jako vlákna mechová, šplhavá, </a:t>
            </a:r>
            <a:r>
              <a:rPr lang="cs-CZ" dirty="0" err="1"/>
              <a:t>multilaminární,dále</a:t>
            </a:r>
            <a:r>
              <a:rPr lang="cs-CZ" dirty="0"/>
              <a:t> bílá hmota obsahuje axony PB která míří do mozečkových jader a na ně navazují vystupující z mozečkových jader mířící do mozkového kmene a talamu.</a:t>
            </a:r>
          </a:p>
        </p:txBody>
      </p:sp>
    </p:spTree>
    <p:extLst>
      <p:ext uri="{BB962C8B-B14F-4D97-AF65-F5344CB8AC3E}">
        <p14:creationId xmlns:p14="http://schemas.microsoft.com/office/powerpoint/2010/main" val="579473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1411F9-37EB-D47E-36A6-6A9EA5265F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264F4A-B331-4423-30D0-616BFDFF4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6B3BF-05F9-A11A-10CF-46CFB55C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RETIKULÁRNÍ 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97ED15-E30C-F57A-6F51-9D3E640A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6563"/>
            <a:ext cx="10753200" cy="522343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Zesílení a rozvod impulsů pro kůru a naopak inhibiční vliv na míšní motoneurony, soubor neuronů v pásech (</a:t>
            </a:r>
            <a:r>
              <a:rPr lang="cs-CZ" dirty="0" err="1"/>
              <a:t>rafeální</a:t>
            </a:r>
            <a:r>
              <a:rPr lang="cs-CZ" dirty="0"/>
              <a:t>, </a:t>
            </a:r>
            <a:r>
              <a:rPr lang="cs-CZ" dirty="0" err="1"/>
              <a:t>mediální,laterální</a:t>
            </a:r>
            <a:r>
              <a:rPr lang="cs-CZ" dirty="0"/>
              <a:t>) umístění v mozkovém kmeni v celém průběhu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polykací reflex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sací reflex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slinné reflexy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visceromotorické</a:t>
            </a:r>
            <a:r>
              <a:rPr lang="cs-CZ" dirty="0"/>
              <a:t> reflexy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dýchací centrum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vazomotorické centrum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centrum frekvence srdeční činnost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centrum zvracení</a:t>
            </a:r>
          </a:p>
        </p:txBody>
      </p:sp>
    </p:spTree>
    <p:extLst>
      <p:ext uri="{BB962C8B-B14F-4D97-AF65-F5344CB8AC3E}">
        <p14:creationId xmlns:p14="http://schemas.microsoft.com/office/powerpoint/2010/main" val="349088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4203B1-9963-5525-CE1D-291953EF5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28747B-15BD-66E7-32FD-0A090E118A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29128A-25D9-6BF6-9FC8-A161938804D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3673" y="336263"/>
            <a:ext cx="11938328" cy="5496212"/>
          </a:xfrm>
        </p:spPr>
        <p:txBody>
          <a:bodyPr/>
          <a:lstStyle/>
          <a:p>
            <a:r>
              <a:rPr lang="cs-CZ" b="1" dirty="0"/>
              <a:t>vzestupný ascendentní systém</a:t>
            </a:r>
            <a:r>
              <a:rPr lang="cs-CZ" dirty="0"/>
              <a:t>- spojení zejména s </a:t>
            </a:r>
            <a:r>
              <a:rPr lang="cs-CZ" dirty="0" err="1"/>
              <a:t>mezencephalem</a:t>
            </a:r>
            <a:r>
              <a:rPr lang="cs-CZ" dirty="0"/>
              <a:t>, </a:t>
            </a:r>
            <a:r>
              <a:rPr lang="cs-CZ" dirty="0" err="1"/>
              <a:t>diencephalem</a:t>
            </a:r>
            <a:r>
              <a:rPr lang="cs-CZ" dirty="0"/>
              <a:t> a </a:t>
            </a:r>
            <a:r>
              <a:rPr lang="cs-CZ" dirty="0" err="1"/>
              <a:t>ponsem</a:t>
            </a:r>
            <a:r>
              <a:rPr lang="cs-CZ" dirty="0"/>
              <a:t> </a:t>
            </a:r>
          </a:p>
          <a:p>
            <a:r>
              <a:rPr lang="cs-CZ" b="1" dirty="0"/>
              <a:t>sestupný descendentní </a:t>
            </a:r>
            <a:r>
              <a:rPr lang="cs-CZ" dirty="0"/>
              <a:t>– spojení zejména s RF a spinální míchou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neurony RF citlivé na účinek hormonů, farmak, krevních plynů, </a:t>
            </a:r>
            <a:r>
              <a:rPr lang="cs-CZ" dirty="0" err="1"/>
              <a:t>Ph</a:t>
            </a:r>
            <a:r>
              <a:rPr lang="cs-CZ" dirty="0"/>
              <a:t>,</a:t>
            </a:r>
          </a:p>
          <a:p>
            <a:pPr marL="72000" indent="0">
              <a:buNone/>
            </a:pPr>
            <a:r>
              <a:rPr lang="cs-CZ" dirty="0"/>
              <a:t>RF proto může řídit některé autonomní reflexní funkce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díky těmto systémům může RF zasahovat do řízení </a:t>
            </a:r>
            <a:r>
              <a:rPr lang="cs-CZ" dirty="0" err="1"/>
              <a:t>oběhového,dýchacího</a:t>
            </a:r>
            <a:r>
              <a:rPr lang="cs-CZ" dirty="0"/>
              <a:t> a trávicího </a:t>
            </a:r>
            <a:r>
              <a:rPr lang="cs-CZ" dirty="0" err="1"/>
              <a:t>sy</a:t>
            </a:r>
            <a:r>
              <a:rPr lang="cs-CZ" dirty="0"/>
              <a:t>.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prostřednictvím jader v pontu, </a:t>
            </a:r>
            <a:r>
              <a:rPr lang="cs-CZ" dirty="0" err="1"/>
              <a:t>prodl.míše</a:t>
            </a:r>
            <a:r>
              <a:rPr lang="cs-CZ" dirty="0"/>
              <a:t> a středním mozku ovlivnění kosterní svaloviny – zejména posturální motorika, ovlivnění svalového tonu, regulace míšních alfa i gama motoneuronů.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informace pro regulační činnost  RF z </a:t>
            </a:r>
            <a:r>
              <a:rPr lang="cs-CZ" dirty="0" err="1"/>
              <a:t>propioceptorů</a:t>
            </a:r>
            <a:r>
              <a:rPr lang="cs-CZ" dirty="0"/>
              <a:t> šíjových svalů, z vestibulárních jader, z mozečku, BG a mozkové kůry</a:t>
            </a:r>
          </a:p>
        </p:txBody>
      </p:sp>
    </p:spTree>
    <p:extLst>
      <p:ext uri="{BB962C8B-B14F-4D97-AF65-F5344CB8AC3E}">
        <p14:creationId xmlns:p14="http://schemas.microsoft.com/office/powerpoint/2010/main" val="238978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BE326E-112B-FC28-D62A-9D00E17D0A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B625AC-D9D8-0483-B146-845EC7861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BC4879-A544-955B-4EA4-3F298F5D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MOZKOVÝ KMEN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C37D2F-B30B-E289-2F06-08368AB6C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převaděč všech vzestupných a sestupných nervových drah (</a:t>
            </a:r>
            <a:r>
              <a:rPr lang="cs-CZ" dirty="0" err="1"/>
              <a:t>tractus</a:t>
            </a:r>
            <a:r>
              <a:rPr lang="cs-CZ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retikulární formace (RF </a:t>
            </a:r>
            <a:r>
              <a:rPr lang="cs-CZ" dirty="0" err="1"/>
              <a:t>formatio</a:t>
            </a:r>
            <a:r>
              <a:rPr lang="cs-CZ" dirty="0"/>
              <a:t> </a:t>
            </a:r>
            <a:r>
              <a:rPr lang="cs-CZ" dirty="0" err="1"/>
              <a:t>reticularis</a:t>
            </a:r>
            <a:r>
              <a:rPr lang="cs-CZ" dirty="0"/>
              <a:t>) – životně důležitá reflexní centra- srdeční činnost, dýchání, </a:t>
            </a:r>
            <a:r>
              <a:rPr lang="cs-CZ" dirty="0" err="1"/>
              <a:t>vazomotorika</a:t>
            </a:r>
            <a:r>
              <a:rPr lang="cs-CZ" dirty="0"/>
              <a:t>, vědomí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jádra hlavových nervů – n. III – XII</a:t>
            </a:r>
          </a:p>
          <a:p>
            <a:pPr marL="72000" indent="0">
              <a:buNone/>
            </a:pP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Kmen navazuje na hřbetní míchu a kraniálně přechází do mezimozku. Shora je kryt mozečkem.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498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CC52B5-2124-34E0-91DF-BC8373E65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2F6FEC-62D9-7BF9-66FB-110F8C2CF9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FBB8BC4-5329-8E6B-542A-FFAF04A007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3BF77-AE13-6B0B-474C-126BF1F5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76C25F-C3A2-CA7F-6347-79339E7DA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ARAS = </a:t>
            </a:r>
            <a:r>
              <a:rPr lang="cs-CZ" dirty="0" err="1"/>
              <a:t>ascending</a:t>
            </a:r>
            <a:r>
              <a:rPr lang="cs-CZ" dirty="0"/>
              <a:t> </a:t>
            </a:r>
            <a:r>
              <a:rPr lang="cs-CZ" dirty="0" err="1"/>
              <a:t>reticular</a:t>
            </a:r>
            <a:r>
              <a:rPr lang="cs-CZ" dirty="0"/>
              <a:t> </a:t>
            </a:r>
            <a:r>
              <a:rPr lang="cs-CZ" dirty="0" err="1"/>
              <a:t>activating</a:t>
            </a:r>
            <a:r>
              <a:rPr lang="cs-CZ" dirty="0"/>
              <a:t> systém -buzení a vědomí- senzitivní a senzorické informace → RF → kůra + hypotalamus → buzení- neustálý tok podnětů z RF udrží stav vědomí-  acetylcholin a noradrenalin</a:t>
            </a:r>
          </a:p>
          <a:p>
            <a:pPr marL="72000" indent="0">
              <a:buNone/>
            </a:pPr>
            <a:r>
              <a:rPr lang="cs-CZ" dirty="0"/>
              <a:t>DRIS = </a:t>
            </a:r>
            <a:r>
              <a:rPr lang="cs-CZ" dirty="0" err="1"/>
              <a:t>descending</a:t>
            </a:r>
            <a:r>
              <a:rPr lang="cs-CZ" dirty="0"/>
              <a:t> </a:t>
            </a:r>
            <a:r>
              <a:rPr lang="cs-CZ" dirty="0" err="1"/>
              <a:t>reticular</a:t>
            </a:r>
            <a:r>
              <a:rPr lang="cs-CZ" dirty="0"/>
              <a:t> </a:t>
            </a:r>
            <a:r>
              <a:rPr lang="cs-CZ" dirty="0" err="1"/>
              <a:t>inhibiting</a:t>
            </a:r>
            <a:r>
              <a:rPr lang="cs-CZ" dirty="0"/>
              <a:t> systém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44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99B8CC-B810-7354-6244-3873AC5101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2FA26-F641-7144-CFF7-C76B9D118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2050" name="Picture 2" descr="Stock ilustrace Části Mozkového Kmene Anatomický Model Ve Vzdělávacím  Diagramu Obrysu – stáhnout obrázek nyní - iStock">
            <a:extLst>
              <a:ext uri="{FF2B5EF4-FFF2-40B4-BE49-F238E27FC236}">
                <a16:creationId xmlns:a16="http://schemas.microsoft.com/office/drawing/2014/main" id="{D5060538-37FB-E2D3-9EC1-2A9C046023A2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944" y="543162"/>
            <a:ext cx="4511675" cy="568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6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271C7A-6A09-784D-45CD-1BFFA12FDE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F22A64-2C3E-ED89-8464-60FE08724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9C4338-1FA4-BB9E-5C4B-41F76D37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Medulla</a:t>
            </a:r>
            <a:r>
              <a:rPr lang="cs-CZ" dirty="0"/>
              <a:t> </a:t>
            </a:r>
            <a:r>
              <a:rPr lang="cs-CZ" dirty="0" err="1"/>
              <a:t>oblongata</a:t>
            </a:r>
            <a:r>
              <a:rPr lang="cs-CZ" dirty="0"/>
              <a:t> = </a:t>
            </a:r>
            <a:r>
              <a:rPr lang="cs-CZ" dirty="0" err="1"/>
              <a:t>Myelencephalon</a:t>
            </a:r>
            <a:r>
              <a:rPr lang="cs-CZ" dirty="0"/>
              <a:t> = Bulbus </a:t>
            </a:r>
            <a:r>
              <a:rPr lang="cs-CZ" dirty="0" err="1"/>
              <a:t>medullae</a:t>
            </a:r>
            <a:r>
              <a:rPr lang="cs-CZ" dirty="0"/>
              <a:t> </a:t>
            </a:r>
            <a:r>
              <a:rPr lang="cs-CZ" dirty="0" err="1"/>
              <a:t>spinalis</a:t>
            </a:r>
            <a:r>
              <a:rPr lang="cs-CZ" dirty="0"/>
              <a:t> = Prodloužená mícha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1A96CE69-2614-A9BB-3258-12E5DB13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01303"/>
            <a:ext cx="10753200" cy="4911115"/>
          </a:xfrm>
        </p:spPr>
        <p:txBody>
          <a:bodyPr/>
          <a:lstStyle/>
          <a:p>
            <a:pPr marL="72000" indent="0">
              <a:buNone/>
            </a:pPr>
            <a:r>
              <a:rPr lang="cs-CZ" dirty="0" err="1"/>
              <a:t>Medulla</a:t>
            </a:r>
            <a:r>
              <a:rPr lang="cs-CZ" dirty="0"/>
              <a:t> </a:t>
            </a:r>
            <a:r>
              <a:rPr lang="cs-CZ" dirty="0" err="1"/>
              <a:t>oblongata</a:t>
            </a:r>
            <a:r>
              <a:rPr lang="cs-CZ" dirty="0"/>
              <a:t> </a:t>
            </a:r>
            <a:r>
              <a:rPr lang="cs-CZ" b="1" dirty="0"/>
              <a:t>ventrální strana</a:t>
            </a:r>
            <a:r>
              <a:rPr lang="cs-CZ" dirty="0"/>
              <a:t>: </a:t>
            </a:r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pyramis</a:t>
            </a:r>
            <a:r>
              <a:rPr lang="cs-CZ" dirty="0"/>
              <a:t> –vlákna </a:t>
            </a:r>
            <a:r>
              <a:rPr lang="cs-CZ" dirty="0" err="1"/>
              <a:t>tractus</a:t>
            </a:r>
            <a:r>
              <a:rPr lang="cs-CZ" dirty="0"/>
              <a:t> </a:t>
            </a:r>
            <a:r>
              <a:rPr lang="cs-CZ" dirty="0" err="1"/>
              <a:t>corticospinalis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• oliva – struktura obsahující jádra, propojena s </a:t>
            </a:r>
            <a:r>
              <a:rPr lang="cs-CZ" dirty="0" err="1"/>
              <a:t>míchou,mozečkem</a:t>
            </a:r>
            <a:r>
              <a:rPr lang="cs-CZ" dirty="0"/>
              <a:t>  </a:t>
            </a:r>
          </a:p>
          <a:p>
            <a:pPr marL="72000" indent="0">
              <a:buNone/>
            </a:pPr>
            <a:r>
              <a:rPr lang="cs-CZ" dirty="0"/>
              <a:t>a kůrou</a:t>
            </a:r>
          </a:p>
          <a:p>
            <a:pPr marL="72000" indent="0">
              <a:buNone/>
            </a:pPr>
            <a:r>
              <a:rPr lang="cs-CZ" b="1" dirty="0"/>
              <a:t>dorzální strana</a:t>
            </a:r>
            <a:r>
              <a:rPr lang="cs-CZ" dirty="0"/>
              <a:t>: </a:t>
            </a:r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tuberculum</a:t>
            </a:r>
            <a:r>
              <a:rPr lang="cs-CZ" dirty="0"/>
              <a:t> </a:t>
            </a:r>
            <a:r>
              <a:rPr lang="cs-CZ" dirty="0" err="1"/>
              <a:t>gracile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tuberculum</a:t>
            </a:r>
            <a:r>
              <a:rPr lang="cs-CZ" dirty="0"/>
              <a:t> </a:t>
            </a:r>
            <a:r>
              <a:rPr lang="cs-CZ" dirty="0" err="1"/>
              <a:t>cuneatum</a:t>
            </a:r>
            <a:r>
              <a:rPr lang="cs-CZ" dirty="0"/>
              <a:t>            končí zde </a:t>
            </a:r>
            <a:r>
              <a:rPr lang="cs-CZ" dirty="0" err="1"/>
              <a:t>fasciculus</a:t>
            </a:r>
            <a:r>
              <a:rPr lang="cs-CZ" dirty="0"/>
              <a:t> </a:t>
            </a:r>
            <a:r>
              <a:rPr lang="cs-CZ" dirty="0" err="1"/>
              <a:t>gracilis</a:t>
            </a:r>
            <a:r>
              <a:rPr lang="cs-CZ" dirty="0"/>
              <a:t> a </a:t>
            </a:r>
            <a:r>
              <a:rPr lang="cs-CZ" dirty="0" err="1"/>
              <a:t>cuneatus</a:t>
            </a:r>
            <a:r>
              <a:rPr lang="cs-CZ" dirty="0"/>
              <a:t> – senzitivní dráha, dochází zde k přepojení i křížení</a:t>
            </a:r>
          </a:p>
          <a:p>
            <a:r>
              <a:rPr lang="cs-CZ" dirty="0" err="1"/>
              <a:t>pedunculi</a:t>
            </a:r>
            <a:r>
              <a:rPr lang="cs-CZ" dirty="0"/>
              <a:t> </a:t>
            </a:r>
            <a:r>
              <a:rPr lang="cs-CZ" dirty="0" err="1"/>
              <a:t>cerebellares</a:t>
            </a:r>
            <a:r>
              <a:rPr lang="cs-CZ" dirty="0"/>
              <a:t> </a:t>
            </a:r>
            <a:r>
              <a:rPr lang="cs-CZ" dirty="0" err="1"/>
              <a:t>inferior</a:t>
            </a:r>
            <a:r>
              <a:rPr lang="cs-CZ" dirty="0"/>
              <a:t>- vede dráhy do mozečku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A115E39A-A7C8-3425-0EB2-0BA91D55A7CE}"/>
                  </a:ext>
                </a:extLst>
              </p14:cNvPr>
              <p14:cNvContentPartPr/>
              <p14:nvPr/>
            </p14:nvContentPartPr>
            <p14:xfrm>
              <a:off x="4632380" y="4499223"/>
              <a:ext cx="1012680" cy="54180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A115E39A-A7C8-3425-0EB2-0BA91D55A7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3740" y="4490583"/>
                <a:ext cx="1030320" cy="55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0DBD8C0B-A4F8-AB6A-6B44-67997184D68D}"/>
                  </a:ext>
                </a:extLst>
              </p14:cNvPr>
              <p14:cNvContentPartPr/>
              <p14:nvPr/>
            </p14:nvContentPartPr>
            <p14:xfrm>
              <a:off x="3233420" y="3160743"/>
              <a:ext cx="360" cy="36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0DBD8C0B-A4F8-AB6A-6B44-67997184D68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24780" y="315210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9780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0267D5-7CDF-DD00-429E-8DA4BBA240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DEBB6C-2525-5179-DC23-A59A3B36E4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43B956-A423-CC4A-A7D6-1B17FB5AB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-66612"/>
            <a:ext cx="10753200" cy="666119"/>
          </a:xfrm>
        </p:spPr>
        <p:txBody>
          <a:bodyPr/>
          <a:lstStyle/>
          <a:p>
            <a:r>
              <a:rPr lang="cs-CZ" dirty="0"/>
              <a:t>Pons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C08ED8-217E-5206-D952-B988DBD30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378000"/>
            <a:ext cx="10753200" cy="545400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 </a:t>
            </a:r>
            <a:r>
              <a:rPr lang="cs-CZ" b="1" dirty="0"/>
              <a:t>ventrálně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sulcus</a:t>
            </a:r>
            <a:r>
              <a:rPr lang="cs-CZ" dirty="0"/>
              <a:t> </a:t>
            </a:r>
            <a:r>
              <a:rPr lang="cs-CZ" dirty="0" err="1"/>
              <a:t>basilaris</a:t>
            </a:r>
            <a:r>
              <a:rPr lang="cs-CZ" dirty="0"/>
              <a:t> pro </a:t>
            </a:r>
            <a:r>
              <a:rPr lang="cs-CZ" dirty="0" err="1"/>
              <a:t>a.basilaris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stranách </a:t>
            </a:r>
            <a:r>
              <a:rPr lang="cs-CZ" dirty="0" err="1"/>
              <a:t>pedunculi</a:t>
            </a:r>
            <a:r>
              <a:rPr lang="cs-CZ" dirty="0"/>
              <a:t> </a:t>
            </a:r>
            <a:r>
              <a:rPr lang="cs-CZ" dirty="0" err="1"/>
              <a:t>cerebellares</a:t>
            </a:r>
            <a:r>
              <a:rPr lang="cs-CZ" dirty="0"/>
              <a:t> medii, spojují mozkový kmen s mozečkem</a:t>
            </a:r>
          </a:p>
          <a:p>
            <a:pPr marL="72000" indent="0">
              <a:buNone/>
            </a:pPr>
            <a:r>
              <a:rPr lang="cs-CZ" dirty="0"/>
              <a:t>dorzálně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spodina </a:t>
            </a:r>
            <a:r>
              <a:rPr lang="cs-CZ" dirty="0" err="1"/>
              <a:t>IV.komory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vnitřní stavba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jádra přepojující dráhy do mozečku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jádra zapojená do sluchové dráhy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zapojení také do limbického systému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tvorba serotoninu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bolest- emočně- afektivní složka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13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A96049-FBB9-9992-BDFD-C705CD8E87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37FDCD-7083-03A9-046B-BE3140D807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73B3DF-1D21-AE63-B0B2-726C28025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93780"/>
            <a:ext cx="10753200" cy="832220"/>
          </a:xfrm>
        </p:spPr>
        <p:txBody>
          <a:bodyPr/>
          <a:lstStyle/>
          <a:p>
            <a:r>
              <a:rPr lang="cs-CZ" dirty="0" err="1"/>
              <a:t>mezencephalon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9D6DBB-EFA7-19EC-54C0-6D9F6CDC7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65955"/>
            <a:ext cx="10753200" cy="496604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• kraniální část mozkového kmene (2 cm) </a:t>
            </a:r>
          </a:p>
          <a:p>
            <a:pPr marL="72000" indent="0">
              <a:buNone/>
            </a:pPr>
            <a:r>
              <a:rPr lang="cs-CZ" dirty="0"/>
              <a:t>ventrální strana: </a:t>
            </a:r>
          </a:p>
          <a:p>
            <a:pPr marL="72000" indent="0">
              <a:buNone/>
            </a:pPr>
            <a:r>
              <a:rPr lang="cs-CZ" dirty="0" err="1"/>
              <a:t>tegmentum</a:t>
            </a:r>
            <a:r>
              <a:rPr lang="cs-CZ" dirty="0"/>
              <a:t> </a:t>
            </a:r>
            <a:r>
              <a:rPr lang="cs-CZ" dirty="0" err="1"/>
              <a:t>mezencephali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pedunculi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 (</a:t>
            </a:r>
            <a:r>
              <a:rPr lang="cs-CZ" dirty="0" err="1"/>
              <a:t>crura</a:t>
            </a:r>
            <a:r>
              <a:rPr lang="cs-CZ" dirty="0"/>
              <a:t> </a:t>
            </a:r>
            <a:r>
              <a:rPr lang="cs-CZ" dirty="0" err="1"/>
              <a:t>mezencephali</a:t>
            </a:r>
            <a:r>
              <a:rPr lang="cs-CZ" dirty="0"/>
              <a:t>) – sestupné motorické dráhy </a:t>
            </a:r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tractus</a:t>
            </a:r>
            <a:r>
              <a:rPr lang="cs-CZ" dirty="0"/>
              <a:t> </a:t>
            </a:r>
            <a:r>
              <a:rPr lang="cs-CZ" dirty="0" err="1"/>
              <a:t>pyramidalis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dorzální strana:</a:t>
            </a:r>
          </a:p>
          <a:p>
            <a:pPr marL="72000" indent="0">
              <a:buNone/>
            </a:pPr>
            <a:r>
              <a:rPr lang="cs-CZ" dirty="0" err="1"/>
              <a:t>tectum</a:t>
            </a:r>
            <a:r>
              <a:rPr lang="cs-CZ" dirty="0"/>
              <a:t> </a:t>
            </a:r>
            <a:r>
              <a:rPr lang="cs-CZ" dirty="0" err="1"/>
              <a:t>mezencephali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colliculi</a:t>
            </a:r>
            <a:r>
              <a:rPr lang="cs-CZ" dirty="0"/>
              <a:t> </a:t>
            </a:r>
            <a:r>
              <a:rPr lang="cs-CZ" dirty="0" err="1"/>
              <a:t>superiores</a:t>
            </a:r>
            <a:r>
              <a:rPr lang="cs-CZ" dirty="0"/>
              <a:t> – zrak- zapojení do zrakové dráhy </a:t>
            </a:r>
          </a:p>
          <a:p>
            <a:pPr marL="72000" indent="0">
              <a:buNone/>
            </a:pPr>
            <a:r>
              <a:rPr lang="cs-CZ" dirty="0" err="1"/>
              <a:t>podíli</a:t>
            </a:r>
            <a:r>
              <a:rPr lang="cs-CZ" dirty="0"/>
              <a:t> se na pupilárním reflexu, reakce na osvětlení, reflexní pohyb hlavy a očí v závislosti na zrakových podnětech</a:t>
            </a:r>
          </a:p>
          <a:p>
            <a:pPr marL="72000" indent="0">
              <a:buNone/>
            </a:pPr>
            <a:r>
              <a:rPr lang="cs-CZ" dirty="0"/>
              <a:t>• </a:t>
            </a:r>
            <a:r>
              <a:rPr lang="cs-CZ" dirty="0" err="1"/>
              <a:t>colliculi</a:t>
            </a:r>
            <a:r>
              <a:rPr lang="cs-CZ" dirty="0"/>
              <a:t> </a:t>
            </a:r>
            <a:r>
              <a:rPr lang="cs-CZ" dirty="0" err="1"/>
              <a:t>inferiores</a:t>
            </a:r>
            <a:r>
              <a:rPr lang="cs-CZ" dirty="0"/>
              <a:t> – sluch- zapojení do sluchové dráhy, pohyb hlavy a očí v závislosti na </a:t>
            </a:r>
            <a:r>
              <a:rPr lang="cs-CZ" dirty="0" err="1"/>
              <a:t>sluch.podnětech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výstup </a:t>
            </a:r>
            <a:r>
              <a:rPr lang="cs-CZ" dirty="0" err="1"/>
              <a:t>IV.nervu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085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7DA773-8F86-9D3B-FA6C-08253F01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4E6AD7-457B-FE49-2CC1-87CDB4C4C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4AA3DC2-F06B-3ADB-F485-91CF80EF97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2389" y="109265"/>
            <a:ext cx="10752137" cy="53893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mezencephalem</a:t>
            </a:r>
            <a:r>
              <a:rPr lang="cs-CZ" dirty="0"/>
              <a:t> prochází </a:t>
            </a:r>
            <a:r>
              <a:rPr lang="cs-CZ" dirty="0" err="1"/>
              <a:t>aqaeductus</a:t>
            </a:r>
            <a:r>
              <a:rPr lang="cs-CZ" dirty="0"/>
              <a:t> </a:t>
            </a:r>
            <a:r>
              <a:rPr lang="cs-CZ" dirty="0" err="1"/>
              <a:t>mezencephali</a:t>
            </a:r>
            <a:r>
              <a:rPr lang="cs-CZ" dirty="0"/>
              <a:t> (</a:t>
            </a:r>
            <a:r>
              <a:rPr lang="cs-CZ" dirty="0" err="1"/>
              <a:t>Sylviuv</a:t>
            </a:r>
            <a:r>
              <a:rPr lang="cs-CZ" dirty="0"/>
              <a:t> kanálek)- spojuje III. a IV. komoru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mezi tegmentem a </a:t>
            </a:r>
            <a:r>
              <a:rPr lang="cs-CZ" dirty="0" err="1"/>
              <a:t>crura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 je </a:t>
            </a:r>
            <a:r>
              <a:rPr lang="cs-CZ" dirty="0" err="1"/>
              <a:t>substancia</a:t>
            </a:r>
            <a:r>
              <a:rPr lang="cs-CZ" dirty="0"/>
              <a:t> </a:t>
            </a:r>
            <a:r>
              <a:rPr lang="cs-CZ" dirty="0" err="1"/>
              <a:t>nigra</a:t>
            </a:r>
            <a:r>
              <a:rPr lang="cs-CZ" dirty="0"/>
              <a:t>- motorické jádro, tvoří dopamin – umožňuje činnost </a:t>
            </a:r>
            <a:r>
              <a:rPr lang="cs-CZ" dirty="0" err="1"/>
              <a:t>striata</a:t>
            </a:r>
            <a:r>
              <a:rPr lang="cs-CZ" dirty="0"/>
              <a:t> – vsunutý bazální ganglion – při nedostatku tvorby dopaminu → Parkinsonův syndrom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crura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 (bílá hmota)- spojují mozkovou kůru s mozkovým kmenem  a míchou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substancia</a:t>
            </a:r>
            <a:r>
              <a:rPr lang="cs-CZ" dirty="0"/>
              <a:t> </a:t>
            </a:r>
            <a:r>
              <a:rPr lang="cs-CZ" dirty="0" err="1"/>
              <a:t>grisea</a:t>
            </a:r>
            <a:r>
              <a:rPr lang="cs-CZ" dirty="0"/>
              <a:t> - zapojena do vnímání bolesti a propojena s RF a limbickým systémem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ncl.ruber</a:t>
            </a:r>
            <a:r>
              <a:rPr lang="cs-CZ" dirty="0"/>
              <a:t> – jádro zapojené do řízení motoriky, aferentní vlákna z kůry čelního laloku z CRBL</a:t>
            </a:r>
          </a:p>
        </p:txBody>
      </p:sp>
    </p:spTree>
    <p:extLst>
      <p:ext uri="{BB962C8B-B14F-4D97-AF65-F5344CB8AC3E}">
        <p14:creationId xmlns:p14="http://schemas.microsoft.com/office/powerpoint/2010/main" val="275826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BE10D7-EECC-64B8-398A-02D725FEE3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F689D4-0C42-6D78-296A-96B8F18A9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C774C5-4607-1900-2086-52E3A55D5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Diencephalon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0A5348-380E-DFB4-D35B-C99F9282E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pomyslný střed mozku - navazuje na střední mozek a pokračuje do koncového mozku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63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093D90-3483-6493-717D-019DBAF0D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64BF6C-495B-F53E-6DBB-7F05BC505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6E2661-A122-CE76-2781-FD438D84359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87383"/>
            <a:ext cx="10753725" cy="657061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Thalamus = dvě vejčitá tělesa , uprostřed III. mozková komora.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přepojení senzitivních drah (sekretářka mozku)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spoje z thalamu do všech částí mozku –s </a:t>
            </a:r>
            <a:r>
              <a:rPr lang="cs-CZ" dirty="0" err="1"/>
              <a:t>prefrontální</a:t>
            </a:r>
            <a:r>
              <a:rPr lang="cs-CZ" dirty="0"/>
              <a:t> kůrou – pracovní paměť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 limbickým systémem ( rychle)- zejména s amygdalou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centrum hladu, žízně a zlosti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centrum sytosti a pasivity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centrum spánku a bdělosti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doprovod emocí, účast na modulaci prožívání a chování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biorytmy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4530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3754</TotalTime>
  <Words>1166</Words>
  <Application>Microsoft Office PowerPoint</Application>
  <PresentationFormat>Širokoúhlá obrazovka</PresentationFormat>
  <Paragraphs>155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MOZKOVÝ KMEN,DIENCEPHALON, MOZEČEK</vt:lpstr>
      <vt:lpstr>MOZKOVÝ KMEN</vt:lpstr>
      <vt:lpstr>Prezentace aplikace PowerPoint</vt:lpstr>
      <vt:lpstr>Medulla oblongata = Myelencephalon = Bulbus medullae spinalis = Prodloužená mícha</vt:lpstr>
      <vt:lpstr>Pons</vt:lpstr>
      <vt:lpstr>mezencephalon</vt:lpstr>
      <vt:lpstr>Prezentace aplikace PowerPoint</vt:lpstr>
      <vt:lpstr>Diencephalon</vt:lpstr>
      <vt:lpstr>Prezentace aplikace PowerPoint</vt:lpstr>
      <vt:lpstr>Prezentace aplikace PowerPoint</vt:lpstr>
      <vt:lpstr>Hypothalamus</vt:lpstr>
      <vt:lpstr>Prezentace aplikace PowerPoint</vt:lpstr>
      <vt:lpstr>MOZEČEK</vt:lpstr>
      <vt:lpstr>Prezentace aplikace PowerPoint</vt:lpstr>
      <vt:lpstr>Prezentace aplikace PowerPoint</vt:lpstr>
      <vt:lpstr>Prezentace aplikace PowerPoint</vt:lpstr>
      <vt:lpstr>Prezentace aplikace PowerPoint</vt:lpstr>
      <vt:lpstr>RETIKULÁRNÍ FORMACE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sabinab@seznam.cz</cp:lastModifiedBy>
  <cp:revision>6</cp:revision>
  <cp:lastPrinted>1601-01-01T00:00:00Z</cp:lastPrinted>
  <dcterms:created xsi:type="dcterms:W3CDTF">2024-02-01T13:01:39Z</dcterms:created>
  <dcterms:modified xsi:type="dcterms:W3CDTF">2024-04-07T22:11:33Z</dcterms:modified>
</cp:coreProperties>
</file>