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64" r:id="rId2"/>
    <p:sldId id="265" r:id="rId3"/>
    <p:sldId id="275" r:id="rId4"/>
    <p:sldId id="266" r:id="rId5"/>
    <p:sldId id="267" r:id="rId6"/>
    <p:sldId id="331" r:id="rId7"/>
    <p:sldId id="268" r:id="rId8"/>
    <p:sldId id="262" r:id="rId9"/>
    <p:sldId id="330" r:id="rId10"/>
    <p:sldId id="269" r:id="rId11"/>
    <p:sldId id="287" r:id="rId12"/>
    <p:sldId id="319" r:id="rId13"/>
    <p:sldId id="270" r:id="rId14"/>
    <p:sldId id="289" r:id="rId15"/>
    <p:sldId id="290" r:id="rId16"/>
    <p:sldId id="291" r:id="rId17"/>
    <p:sldId id="292" r:id="rId18"/>
    <p:sldId id="296" r:id="rId19"/>
    <p:sldId id="271" r:id="rId20"/>
    <p:sldId id="272" r:id="rId21"/>
    <p:sldId id="273" r:id="rId22"/>
    <p:sldId id="304" r:id="rId23"/>
    <p:sldId id="305" r:id="rId24"/>
    <p:sldId id="274" r:id="rId25"/>
    <p:sldId id="303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5768" autoAdjust="0"/>
  </p:normalViewPr>
  <p:slideViewPr>
    <p:cSldViewPr snapToGrid="0">
      <p:cViewPr>
        <p:scale>
          <a:sx n="77" d="100"/>
          <a:sy n="77" d="100"/>
        </p:scale>
        <p:origin x="270" y="29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666BDECD-3FF0-4719-10CE-71FA15C1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20F1D563-D053-9AB1-66A1-BA5E77E67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E1C92C22-1156-AA4C-54B0-D349B7E90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FBF8AC-37FA-40E3-8B4A-00CE80616DA5}" type="slidenum">
              <a:rPr lang="cs-CZ" altLang="cs-CZ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11D59524-7E50-3869-2199-1D26DB4CDE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AF8E19AC-C82D-9B6B-9324-153CAD8E4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D0FD40FA-3855-FCA9-E688-372587393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33E671-B2C3-4979-B976-3399B1B113DD}" type="slidenum">
              <a:rPr lang="cs-CZ" altLang="cs-CZ"/>
              <a:pPr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603B84-2185-0C9A-C2BD-4212EB598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A23E75-4494-4D76-F3DD-C7CC26741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754FCE-C75E-00F0-953B-3D8A1A04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DÝCHACÍ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570D66-4949-69E9-1594-69351CB02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Soustava dýchací - výměna plynů, kyslíku a oxidu uhličitého, mezi organismem a vnějším prostředím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zevní dýchání označujeme výměnu plynů mezi krví a plícemi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vnitřní dýchání je výměna kyslíku a oxidu uhličitého mezi krví a tkáněmi</a:t>
            </a:r>
            <a:endParaRPr lang="cs-CZ" dirty="0"/>
          </a:p>
        </p:txBody>
      </p:sp>
      <p:pic>
        <p:nvPicPr>
          <p:cNvPr id="1026" name="Picture 2" descr="Dýchací soustava a její poranění - Biolekar.cz">
            <a:extLst>
              <a:ext uri="{FF2B5EF4-FFF2-40B4-BE49-F238E27FC236}">
                <a16:creationId xmlns:a16="http://schemas.microsoft.com/office/drawing/2014/main" id="{505FA1A1-9AE8-3445-9B3C-9783D7E0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78" y="376200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2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0090E3-841E-F236-A340-EC497CF86C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475C1A-0CCD-AA53-9B60-CD4815E90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297AD6-998B-0A64-C145-56F42ACA7E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751" y="84780"/>
            <a:ext cx="12033250" cy="5747696"/>
          </a:xfrm>
        </p:spPr>
        <p:txBody>
          <a:bodyPr/>
          <a:lstStyle/>
          <a:p>
            <a:pPr marL="72000" indent="0">
              <a:buNone/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Průdušnice (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trachea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-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dlouhá 10 až 12 cm </a:t>
            </a:r>
            <a:endParaRPr lang="cs-CZ" dirty="0">
              <a:solidFill>
                <a:srgbClr val="3A3A3A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složená ze 16 až 20 chrupavek tvaru písmene C a zadní vazivové stěny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v úrovni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Th4 -5 bifurkaci trachey - rozdvojení na pravou a levou hlavní průdušku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Hlavní průdušky (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bronchus 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principalis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dexter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et 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sinister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vstupují do plic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p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ravá průduška probíhá v pokračování průdušnice a snáze do ní zapadají vdechnuté předměty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levá průduška, delší, odstupuje ve větším úhlu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p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 vstupu do plic se průdušky mnohonásobně větví - až po průdušinky (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bronchioli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s průměrem 1 mm je zachovaná chrupavčitá výztuž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64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959E019D-F125-E978-0FD6-A1739DD48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6" t="21152"/>
          <a:stretch>
            <a:fillRect/>
          </a:stretch>
        </p:blipFill>
        <p:spPr bwMode="auto">
          <a:xfrm>
            <a:off x="7896225" y="2565401"/>
            <a:ext cx="20891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>
            <a:extLst>
              <a:ext uri="{FF2B5EF4-FFF2-40B4-BE49-F238E27FC236}">
                <a16:creationId xmlns:a16="http://schemas.microsoft.com/office/drawing/2014/main" id="{FFBEDFBD-BD1B-443F-644A-B8B3F42E2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0"/>
          <a:stretch>
            <a:fillRect/>
          </a:stretch>
        </p:blipFill>
        <p:spPr bwMode="auto">
          <a:xfrm>
            <a:off x="3359151" y="996951"/>
            <a:ext cx="297497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>
            <a:extLst>
              <a:ext uri="{FF2B5EF4-FFF2-40B4-BE49-F238E27FC236}">
                <a16:creationId xmlns:a16="http://schemas.microsoft.com/office/drawing/2014/main" id="{278E5C64-48A0-5725-1531-2473DC27B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894388"/>
            <a:ext cx="7346950" cy="46196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BRONCHUS PRINCIPALIS DEXTER ET SINISTER</a:t>
            </a:r>
          </a:p>
        </p:txBody>
      </p:sp>
      <p:sp>
        <p:nvSpPr>
          <p:cNvPr id="22533" name="Arc 10">
            <a:extLst>
              <a:ext uri="{FF2B5EF4-FFF2-40B4-BE49-F238E27FC236}">
                <a16:creationId xmlns:a16="http://schemas.microsoft.com/office/drawing/2014/main" id="{3485B66B-865F-8790-5143-4E2E00A80AB5}"/>
              </a:ext>
            </a:extLst>
          </p:cNvPr>
          <p:cNvSpPr>
            <a:spLocks/>
          </p:cNvSpPr>
          <p:nvPr/>
        </p:nvSpPr>
        <p:spPr bwMode="auto">
          <a:xfrm flipV="1">
            <a:off x="4224339" y="4437064"/>
            <a:ext cx="1177925" cy="733425"/>
          </a:xfrm>
          <a:custGeom>
            <a:avLst/>
            <a:gdLst>
              <a:gd name="T0" fmla="*/ 0 w 26469"/>
              <a:gd name="T1" fmla="*/ 2147483646 h 21979"/>
              <a:gd name="T2" fmla="*/ 2147483646 w 26469"/>
              <a:gd name="T3" fmla="*/ 2147483646 h 21979"/>
              <a:gd name="T4" fmla="*/ 2147483646 w 26469"/>
              <a:gd name="T5" fmla="*/ 2147483646 h 21979"/>
              <a:gd name="T6" fmla="*/ 0 60000 65536"/>
              <a:gd name="T7" fmla="*/ 0 60000 65536"/>
              <a:gd name="T8" fmla="*/ 0 60000 65536"/>
              <a:gd name="T9" fmla="*/ 0 w 26469"/>
              <a:gd name="T10" fmla="*/ 0 h 21979"/>
              <a:gd name="T11" fmla="*/ 26469 w 26469"/>
              <a:gd name="T12" fmla="*/ 21979 h 21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69" h="21979" fill="none" extrusionOk="0">
                <a:moveTo>
                  <a:pt x="-1" y="555"/>
                </a:moveTo>
                <a:cubicBezTo>
                  <a:pt x="1596" y="186"/>
                  <a:pt x="3230" y="-1"/>
                  <a:pt x="4869" y="0"/>
                </a:cubicBezTo>
                <a:cubicBezTo>
                  <a:pt x="16798" y="0"/>
                  <a:pt x="26469" y="9670"/>
                  <a:pt x="26469" y="21600"/>
                </a:cubicBezTo>
                <a:cubicBezTo>
                  <a:pt x="26469" y="21726"/>
                  <a:pt x="26467" y="21852"/>
                  <a:pt x="26465" y="21978"/>
                </a:cubicBezTo>
              </a:path>
              <a:path w="26469" h="21979" stroke="0" extrusionOk="0">
                <a:moveTo>
                  <a:pt x="-1" y="555"/>
                </a:moveTo>
                <a:cubicBezTo>
                  <a:pt x="1596" y="186"/>
                  <a:pt x="3230" y="-1"/>
                  <a:pt x="4869" y="0"/>
                </a:cubicBezTo>
                <a:cubicBezTo>
                  <a:pt x="16798" y="0"/>
                  <a:pt x="26469" y="9670"/>
                  <a:pt x="26469" y="21600"/>
                </a:cubicBezTo>
                <a:cubicBezTo>
                  <a:pt x="26469" y="21726"/>
                  <a:pt x="26467" y="21852"/>
                  <a:pt x="26465" y="21978"/>
                </a:cubicBezTo>
                <a:lnTo>
                  <a:pt x="4869" y="21600"/>
                </a:lnTo>
                <a:lnTo>
                  <a:pt x="-1" y="55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34" name="Text Box 11">
            <a:extLst>
              <a:ext uri="{FF2B5EF4-FFF2-40B4-BE49-F238E27FC236}">
                <a16:creationId xmlns:a16="http://schemas.microsoft.com/office/drawing/2014/main" id="{E5546B62-64A9-6284-CFF5-D351A9F6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4437063"/>
            <a:ext cx="995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Times New Roman" panose="02020603050405020304" pitchFamily="18" charset="0"/>
              </a:rPr>
              <a:t>70 - 80</a:t>
            </a:r>
            <a:r>
              <a:rPr lang="cs-CZ" altLang="cs-CZ" sz="2000" b="1" baseline="30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2535" name="Text Box 12">
            <a:extLst>
              <a:ext uri="{FF2B5EF4-FFF2-40B4-BE49-F238E27FC236}">
                <a16:creationId xmlns:a16="http://schemas.microsoft.com/office/drawing/2014/main" id="{B637F353-3896-2E53-94AA-D4F59EAD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4437063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dx.</a:t>
            </a:r>
          </a:p>
        </p:txBody>
      </p:sp>
      <p:sp>
        <p:nvSpPr>
          <p:cNvPr id="22536" name="Text Box 13">
            <a:extLst>
              <a:ext uri="{FF2B5EF4-FFF2-40B4-BE49-F238E27FC236}">
                <a16:creationId xmlns:a16="http://schemas.microsoft.com/office/drawing/2014/main" id="{BA82C746-98D8-741E-C84E-F9D555A8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4292600"/>
            <a:ext cx="63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sin.</a:t>
            </a:r>
          </a:p>
        </p:txBody>
      </p:sp>
      <p:sp>
        <p:nvSpPr>
          <p:cNvPr id="22537" name="Text Box 14">
            <a:extLst>
              <a:ext uri="{FF2B5EF4-FFF2-40B4-BE49-F238E27FC236}">
                <a16:creationId xmlns:a16="http://schemas.microsoft.com/office/drawing/2014/main" id="{F6A215FB-4677-9876-31EB-7EF8C8EF9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141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38" name="Text Box 15">
            <a:extLst>
              <a:ext uri="{FF2B5EF4-FFF2-40B4-BE49-F238E27FC236}">
                <a16:creationId xmlns:a16="http://schemas.microsoft.com/office/drawing/2014/main" id="{D8ADD06F-72F4-C95E-3548-591E714B6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781301"/>
            <a:ext cx="226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Times New Roman" panose="02020603050405020304" pitchFamily="18" charset="0"/>
              </a:rPr>
              <a:t>bifurcatio tracheae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Times New Roman" panose="02020603050405020304" pitchFamily="18" charset="0"/>
              </a:rPr>
              <a:t>          Th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4</a:t>
            </a:r>
            <a:endParaRPr lang="cs-CZ" altLang="cs-CZ" sz="2000" b="1">
              <a:latin typeface="Times New Roman" panose="02020603050405020304" pitchFamily="18" charset="0"/>
            </a:endParaRPr>
          </a:p>
        </p:txBody>
      </p:sp>
      <p:sp>
        <p:nvSpPr>
          <p:cNvPr id="22539" name="Rectangle 16">
            <a:extLst>
              <a:ext uri="{FF2B5EF4-FFF2-40B4-BE49-F238E27FC236}">
                <a16:creationId xmlns:a16="http://schemas.microsoft.com/office/drawing/2014/main" id="{BE71537F-2BF8-248A-FE46-0A83C246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5157788"/>
            <a:ext cx="220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Times New Roman" panose="02020603050405020304" pitchFamily="18" charset="0"/>
              </a:rPr>
              <a:t>carina tracheae</a:t>
            </a:r>
            <a:endParaRPr lang="cs-CZ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40" name="Text Box 17">
            <a:extLst>
              <a:ext uri="{FF2B5EF4-FFF2-40B4-BE49-F238E27FC236}">
                <a16:creationId xmlns:a16="http://schemas.microsoft.com/office/drawing/2014/main" id="{82CCC40E-4187-F27E-6FC9-8FEBCBA7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6" y="2286001"/>
            <a:ext cx="2112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bronchoskopie</a:t>
            </a:r>
          </a:p>
        </p:txBody>
      </p:sp>
      <p:pic>
        <p:nvPicPr>
          <p:cNvPr id="22541" name="Picture 13">
            <a:extLst>
              <a:ext uri="{FF2B5EF4-FFF2-40B4-BE49-F238E27FC236}">
                <a16:creationId xmlns:a16="http://schemas.microsoft.com/office/drawing/2014/main" id="{9B7A0065-25FC-5EFB-9F5F-6280C937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973138"/>
            <a:ext cx="1484312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2" name="TextovéPole 1">
            <a:extLst>
              <a:ext uri="{FF2B5EF4-FFF2-40B4-BE49-F238E27FC236}">
                <a16:creationId xmlns:a16="http://schemas.microsoft.com/office/drawing/2014/main" id="{3A936262-1928-37A9-5490-25CA8EF96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2413"/>
            <a:ext cx="53292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b) </a:t>
            </a:r>
            <a:r>
              <a:rPr lang="cs-CZ" altLang="cs-CZ" sz="4400" b="1">
                <a:solidFill>
                  <a:srgbClr val="C00000"/>
                </a:solidFill>
              </a:rPr>
              <a:t>Trachea</a:t>
            </a:r>
            <a:r>
              <a:rPr lang="cs-CZ" altLang="cs-CZ" sz="4400" b="1"/>
              <a:t> </a:t>
            </a:r>
            <a:r>
              <a:rPr lang="cs-CZ" altLang="cs-CZ" sz="2000" b="1"/>
              <a:t>(průdušnice C6-Th4)</a:t>
            </a:r>
          </a:p>
        </p:txBody>
      </p:sp>
      <p:sp>
        <p:nvSpPr>
          <p:cNvPr id="22543" name="Obdélník 1">
            <a:extLst>
              <a:ext uri="{FF2B5EF4-FFF2-40B4-BE49-F238E27FC236}">
                <a16:creationId xmlns:a16="http://schemas.microsoft.com/office/drawing/2014/main" id="{0397EDEC-74AA-CD09-3454-E250AF20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495301"/>
            <a:ext cx="4572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cs typeface="Arial" panose="020B0604020202020204" pitchFamily="34" charset="0"/>
              </a:rPr>
              <a:t>Stavba:</a:t>
            </a:r>
            <a:r>
              <a:rPr lang="cs-CZ" altLang="cs-CZ" sz="1800" b="1">
                <a:cs typeface="Arial" panose="020B0604020202020204" pitchFamily="34" charset="0"/>
              </a:rPr>
              <a:t> </a:t>
            </a:r>
            <a:r>
              <a:rPr lang="cs-CZ" altLang="cs-CZ" sz="1600" b="1">
                <a:cs typeface="Arial" panose="020B0604020202020204" pitchFamily="34" charset="0"/>
              </a:rPr>
              <a:t>podkovovité chrupavky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i="1">
                <a:cs typeface="Arial" panose="020B0604020202020204" pitchFamily="34" charset="0"/>
              </a:rPr>
              <a:t>(cartilagines tracheales)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cs typeface="Arial" panose="020B0604020202020204" pitchFamily="34" charset="0"/>
              </a:rPr>
              <a:t>spojené vazy </a:t>
            </a:r>
            <a:r>
              <a:rPr lang="cs-CZ" altLang="cs-CZ" sz="1600" b="1" i="1">
                <a:cs typeface="Arial" panose="020B0604020202020204" pitchFamily="34" charset="0"/>
              </a:rPr>
              <a:t>(ligg. anularia)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 i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cs typeface="Arial" panose="020B0604020202020204" pitchFamily="34" charset="0"/>
              </a:rPr>
              <a:t>vzadu doplněné hladkou svalovinou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i="1">
                <a:cs typeface="Arial" panose="020B0604020202020204" pitchFamily="34" charset="0"/>
              </a:rPr>
              <a:t>(paries membranaceus)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895F9FF-9F78-807B-AB15-C3A4C5DCE1FF}"/>
              </a:ext>
            </a:extLst>
          </p:cNvPr>
          <p:cNvCxnSpPr/>
          <p:nvPr/>
        </p:nvCxnSpPr>
        <p:spPr>
          <a:xfrm flipV="1">
            <a:off x="8399464" y="3640139"/>
            <a:ext cx="217487" cy="1589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DD72BCD3-6C78-2676-51B9-102570B4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04813"/>
            <a:ext cx="6049963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  <a:cs typeface="Arial" panose="020B0604020202020204" pitchFamily="34" charset="0"/>
              </a:rPr>
              <a:t>c) </a:t>
            </a:r>
            <a:r>
              <a:rPr lang="cs-CZ" altLang="cs-CZ" sz="3600" b="1">
                <a:solidFill>
                  <a:srgbClr val="C00000"/>
                </a:solidFill>
                <a:cs typeface="Arial" panose="020B0604020202020204" pitchFamily="34" charset="0"/>
              </a:rPr>
              <a:t>Bronchi</a:t>
            </a:r>
            <a:r>
              <a:rPr lang="cs-CZ" altLang="cs-CZ" sz="200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1600" b="1">
                <a:cs typeface="Arial" panose="020B0604020202020204" pitchFamily="34" charset="0"/>
              </a:rPr>
              <a:t>(průdušky)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cs typeface="Arial" panose="020B0604020202020204" pitchFamily="34" charset="0"/>
              </a:rPr>
              <a:t>rozvětvení (bronchiální strom – </a:t>
            </a:r>
            <a:r>
              <a:rPr lang="cs-CZ" altLang="cs-CZ" sz="1600" b="1" i="1">
                <a:cs typeface="Arial" panose="020B0604020202020204" pitchFamily="34" charset="0"/>
              </a:rPr>
              <a:t>arbor bronchiale</a:t>
            </a:r>
            <a:r>
              <a:rPr lang="cs-CZ" altLang="cs-CZ" sz="1600" b="1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800000"/>
                </a:solidFill>
                <a:cs typeface="Arial" panose="020B0604020202020204" pitchFamily="34" charset="0"/>
              </a:rPr>
              <a:t>1. bronchus principalis dexter</a:t>
            </a:r>
            <a:r>
              <a:rPr lang="cs-CZ" altLang="cs-CZ" sz="1800" b="1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cs typeface="Arial" panose="020B0604020202020204" pitchFamily="34" charset="0"/>
              </a:rPr>
              <a:t>(v pokračování trachey, je širší, kratší, probíhá strměji, cizí tělesa uvíznou v 75%!)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800000"/>
                </a:solidFill>
                <a:cs typeface="Arial" panose="020B0604020202020204" pitchFamily="34" charset="0"/>
              </a:rPr>
              <a:t>2. bronchus principalis sinister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Times New Roman" panose="02020603050405020304" pitchFamily="18" charset="0"/>
            </a:endParaRPr>
          </a:p>
        </p:txBody>
      </p:sp>
      <p:pic>
        <p:nvPicPr>
          <p:cNvPr id="23555" name="Picture 10">
            <a:extLst>
              <a:ext uri="{FF2B5EF4-FFF2-40B4-BE49-F238E27FC236}">
                <a16:creationId xmlns:a16="http://schemas.microsoft.com/office/drawing/2014/main" id="{883C2CD1-E03E-9AC9-9BF9-B56EBE7A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620713"/>
            <a:ext cx="14001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11">
            <a:extLst>
              <a:ext uri="{FF2B5EF4-FFF2-40B4-BE49-F238E27FC236}">
                <a16:creationId xmlns:a16="http://schemas.microsoft.com/office/drawing/2014/main" id="{0EBDA030-8375-91E4-89B6-0BF4A6A8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3113088"/>
            <a:ext cx="2728912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12">
            <a:extLst>
              <a:ext uri="{FF2B5EF4-FFF2-40B4-BE49-F238E27FC236}">
                <a16:creationId xmlns:a16="http://schemas.microsoft.com/office/drawing/2014/main" id="{9B63E47B-E534-2A1F-0DB8-412DD8BF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28"/>
          <a:stretch>
            <a:fillRect/>
          </a:stretch>
        </p:blipFill>
        <p:spPr bwMode="auto">
          <a:xfrm>
            <a:off x="1774825" y="2836864"/>
            <a:ext cx="3024188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13">
            <a:extLst>
              <a:ext uri="{FF2B5EF4-FFF2-40B4-BE49-F238E27FC236}">
                <a16:creationId xmlns:a16="http://schemas.microsoft.com/office/drawing/2014/main" id="{FADF2246-EECE-9A8B-CE51-D3652947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6" y="620714"/>
            <a:ext cx="140017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2E90E4-9854-6296-8274-BE281E9AF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739F2E-455B-E952-ECD2-6AB401F2F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686A545-5C80-2A41-CB2E-E21BF37E9F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501" y="1104314"/>
            <a:ext cx="12137499" cy="4728161"/>
          </a:xfrm>
        </p:spPr>
        <p:txBody>
          <a:bodyPr/>
          <a:lstStyle/>
          <a:p>
            <a:pPr marL="72000" indent="0">
              <a:buNone/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Plíce (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pulmo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-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párový orgán uložený v hrudní dutině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v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ýška plic je 20 až 24 cm, hmotnost dosahuje 650 až 800 g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l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evá plíce- menší, tvořena 2 laloky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pravá plíce je větší a je tvořena 3 laloky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v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rcholky plic (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apex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pulmonis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přesahují horní okraje klíčních kostí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p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růdušinky se větví na alveolární chodbičky vedoucí do plicních sklípků (alveolů), kde probíhá výměna plynů</a:t>
            </a:r>
          </a:p>
          <a:p>
            <a:pPr marL="72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139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34172199-D6EE-F38F-A10B-420F48C5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76250"/>
            <a:ext cx="42132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980DDE37-B2A4-BEF5-F0FF-B1B93C38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4984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latin typeface="Times New Roman" panose="02020603050405020304" pitchFamily="18" charset="0"/>
            </a:endParaRP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585F82C1-69C8-CC11-7088-824D5523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4" y="560389"/>
            <a:ext cx="28098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PULMO DEXTER</a:t>
            </a:r>
          </a:p>
        </p:txBody>
      </p:sp>
      <p:sp>
        <p:nvSpPr>
          <p:cNvPr id="26629" name="Text Box 7">
            <a:extLst>
              <a:ext uri="{FF2B5EF4-FFF2-40B4-BE49-F238E27FC236}">
                <a16:creationId xmlns:a16="http://schemas.microsoft.com/office/drawing/2014/main" id="{FB1831D4-4001-FACC-0853-3808DBB07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9" y="847725"/>
            <a:ext cx="3629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cs typeface="Arial" panose="020B0604020202020204" pitchFamily="34" charset="0"/>
              </a:rPr>
              <a:t>Lobus superior </a:t>
            </a:r>
            <a:r>
              <a:rPr lang="cs-CZ" altLang="cs-CZ" sz="1200" b="1">
                <a:cs typeface="Arial" panose="020B0604020202020204" pitchFamily="34" charset="0"/>
              </a:rPr>
              <a:t>(před lopatkou)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cs typeface="Arial" panose="020B0604020202020204" pitchFamily="34" charset="0"/>
              </a:rPr>
              <a:t>            medius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cs typeface="Arial" panose="020B0604020202020204" pitchFamily="34" charset="0"/>
              </a:rPr>
              <a:t>            inferior</a:t>
            </a:r>
          </a:p>
        </p:txBody>
      </p:sp>
      <p:sp>
        <p:nvSpPr>
          <p:cNvPr id="26630" name="Text Box 8">
            <a:extLst>
              <a:ext uri="{FF2B5EF4-FFF2-40B4-BE49-F238E27FC236}">
                <a16:creationId xmlns:a16="http://schemas.microsoft.com/office/drawing/2014/main" id="{53E2DB49-530D-EACE-C5B0-662F96D3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1" y="2058988"/>
            <a:ext cx="66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cs typeface="Arial" panose="020B0604020202020204" pitchFamily="34" charset="0"/>
              </a:rPr>
              <a:t>Th </a:t>
            </a:r>
            <a:r>
              <a:rPr lang="cs-CZ" altLang="cs-CZ" sz="2000" b="1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26631" name="Rectangle 9">
            <a:extLst>
              <a:ext uri="{FF2B5EF4-FFF2-40B4-BE49-F238E27FC236}">
                <a16:creationId xmlns:a16="http://schemas.microsoft.com/office/drawing/2014/main" id="{AE17F6E9-CE32-C59A-212A-1EEF61590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4005264"/>
            <a:ext cx="4125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Costa IV.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fissura horizontalis (podél IV. žebra)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cs typeface="Arial" panose="020B0604020202020204" pitchFamily="34" charset="0"/>
            </a:endParaRPr>
          </a:p>
        </p:txBody>
      </p:sp>
      <p:sp>
        <p:nvSpPr>
          <p:cNvPr id="26632" name="Rectangle 11">
            <a:extLst>
              <a:ext uri="{FF2B5EF4-FFF2-40B4-BE49-F238E27FC236}">
                <a16:creationId xmlns:a16="http://schemas.microsoft.com/office/drawing/2014/main" id="{931CA32B-8DEB-0C82-6D55-8B7CB08A3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5876925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Costa VI.</a:t>
            </a:r>
          </a:p>
        </p:txBody>
      </p:sp>
      <p:sp>
        <p:nvSpPr>
          <p:cNvPr id="26633" name="Obdélník 1">
            <a:extLst>
              <a:ext uri="{FF2B5EF4-FFF2-40B4-BE49-F238E27FC236}">
                <a16:creationId xmlns:a16="http://schemas.microsoft.com/office/drawing/2014/main" id="{BB42212F-BDBB-E589-841E-F82D2636C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613886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fissura obliqua (Th</a:t>
            </a:r>
            <a:r>
              <a:rPr lang="cs-CZ" altLang="cs-CZ" sz="1800" b="1" baseline="-25000">
                <a:cs typeface="Arial" panose="020B0604020202020204" pitchFamily="34" charset="0"/>
              </a:rPr>
              <a:t>4 </a:t>
            </a:r>
            <a:r>
              <a:rPr lang="cs-CZ" altLang="cs-CZ" sz="1800" b="1">
                <a:cs typeface="Arial" panose="020B0604020202020204" pitchFamily="34" charset="0"/>
              </a:rPr>
              <a:t>– VI. žebro)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86B15A46-93A4-C638-C368-EE7AF6DD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260351"/>
            <a:ext cx="4297363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6">
            <a:extLst>
              <a:ext uri="{FF2B5EF4-FFF2-40B4-BE49-F238E27FC236}">
                <a16:creationId xmlns:a16="http://schemas.microsoft.com/office/drawing/2014/main" id="{F23B8832-5E65-C6F2-66C4-1411B833D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1196976"/>
            <a:ext cx="28797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cs typeface="Arial" panose="020B0604020202020204" pitchFamily="34" charset="0"/>
              </a:rPr>
              <a:t>Fissura obliqua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cs typeface="Arial" panose="020B0604020202020204" pitchFamily="34" charset="0"/>
              </a:rPr>
              <a:t>Lobus superior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cs typeface="Arial" panose="020B0604020202020204" pitchFamily="34" charset="0"/>
              </a:rPr>
              <a:t>            inferior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cs typeface="Arial" panose="020B0604020202020204" pitchFamily="34" charset="0"/>
              </a:rPr>
              <a:t>Incisura cardiaca 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cs typeface="Arial" panose="020B0604020202020204" pitchFamily="34" charset="0"/>
              </a:rPr>
              <a:t>Lingula pulmonis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ED8FC07C-7EE5-0846-8132-377941E43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260351"/>
            <a:ext cx="2808287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PULMO SINISTER</a:t>
            </a:r>
          </a:p>
        </p:txBody>
      </p:sp>
      <p:sp>
        <p:nvSpPr>
          <p:cNvPr id="27653" name="TextovéPole 1">
            <a:extLst>
              <a:ext uri="{FF2B5EF4-FFF2-40B4-BE49-F238E27FC236}">
                <a16:creationId xmlns:a16="http://schemas.microsoft.com/office/drawing/2014/main" id="{A2C9443E-907B-3A41-82C7-3FD990BB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9" y="4652964"/>
            <a:ext cx="27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*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4EAEA1AF-DC02-A42B-7C27-60520C50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88914"/>
            <a:ext cx="41433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>
            <a:extLst>
              <a:ext uri="{FF2B5EF4-FFF2-40B4-BE49-F238E27FC236}">
                <a16:creationId xmlns:a16="http://schemas.microsoft.com/office/drawing/2014/main" id="{1766A609-0EFC-5142-72BD-8B2945615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188913"/>
            <a:ext cx="28082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PULMO DEXTER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4822E9CD-62FF-16C5-645A-1DDC39E2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981076"/>
            <a:ext cx="4103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rgbClr val="C00000"/>
                </a:solidFill>
                <a:cs typeface="Arial" panose="020B0604020202020204" pitchFamily="34" charset="0"/>
              </a:rPr>
              <a:t>HILUS PULMONIS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  <a:cs typeface="Arial" panose="020B0604020202020204" pitchFamily="34" charset="0"/>
              </a:rPr>
              <a:t>B</a:t>
            </a:r>
            <a:r>
              <a:rPr lang="cs-CZ" altLang="cs-CZ" sz="2400" b="1">
                <a:cs typeface="Arial" panose="020B0604020202020204" pitchFamily="34" charset="0"/>
              </a:rPr>
              <a:t>ronchus principalis dx.</a:t>
            </a:r>
            <a:endParaRPr lang="cs-CZ" altLang="cs-CZ" sz="2400" b="1" u="sng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lang="cs-CZ" altLang="cs-CZ" sz="2400" b="1">
                <a:cs typeface="Arial" panose="020B0604020202020204" pitchFamily="34" charset="0"/>
              </a:rPr>
              <a:t>rteria pulmonalis dx.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  <a:cs typeface="Arial" panose="020B0604020202020204" pitchFamily="34" charset="0"/>
              </a:rPr>
              <a:t>V</a:t>
            </a:r>
            <a:r>
              <a:rPr lang="cs-CZ" altLang="cs-CZ" sz="2400" b="1">
                <a:cs typeface="Arial" panose="020B0604020202020204" pitchFamily="34" charset="0"/>
              </a:rPr>
              <a:t>enae pulmonales dx.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CB499C40-6C46-8848-E3BF-21691DE7C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4"/>
            <a:ext cx="432117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0B7CCF92-7738-55D9-18BB-EA70118B4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228601"/>
            <a:ext cx="28082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PULMO SINISTER</a:t>
            </a: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FF6E6A11-C4D8-E1F1-FF42-7C4F7C966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36613"/>
            <a:ext cx="457200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cs typeface="Arial" panose="020B0604020202020204" pitchFamily="34" charset="0"/>
              </a:rPr>
              <a:t>HILUS PULMONIS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u="sng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lang="cs-CZ" altLang="cs-CZ" sz="2000" b="1">
                <a:cs typeface="Arial" panose="020B0604020202020204" pitchFamily="34" charset="0"/>
              </a:rPr>
              <a:t>rteria pulmonalis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B</a:t>
            </a:r>
            <a:r>
              <a:rPr lang="cs-CZ" altLang="cs-CZ" sz="2000" b="1">
                <a:cs typeface="Arial" panose="020B0604020202020204" pitchFamily="34" charset="0"/>
              </a:rPr>
              <a:t>ronchus principalis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00000"/>
                </a:solidFill>
                <a:cs typeface="Arial" panose="020B0604020202020204" pitchFamily="34" charset="0"/>
              </a:rPr>
              <a:t>V</a:t>
            </a:r>
            <a:r>
              <a:rPr lang="cs-CZ" altLang="cs-CZ" sz="2000" b="1">
                <a:cs typeface="Arial" panose="020B0604020202020204" pitchFamily="34" charset="0"/>
              </a:rPr>
              <a:t>enae pulmonales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cs typeface="Arial" panose="020B0604020202020204" pitchFamily="34" charset="0"/>
              </a:rPr>
              <a:t>Otisky: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cs typeface="Arial" panose="020B0604020202020204" pitchFamily="34" charset="0"/>
              </a:rPr>
              <a:t>Apex – sulcus a. subclaviae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cs typeface="Arial" panose="020B0604020202020204" pitchFamily="34" charset="0"/>
              </a:rPr>
              <a:t>                sulcus v. brachicephalicae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cs typeface="Arial" panose="020B0604020202020204" pitchFamily="34" charset="0"/>
              </a:rPr>
              <a:t>                sulcus costae primae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cs typeface="Arial" panose="020B0604020202020204" pitchFamily="34" charset="0"/>
              </a:rPr>
              <a:t>Impressio cardiaca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cs typeface="Arial" panose="020B0604020202020204" pitchFamily="34" charset="0"/>
              </a:rPr>
              <a:t>Sulcus aorticus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40305C4D-B0A7-E93D-DA02-924C79FC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052514"/>
            <a:ext cx="30749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C9734A10-DC98-942F-DDF5-13A07B72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273051"/>
            <a:ext cx="409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cs typeface="Arial" panose="020B0604020202020204" pitchFamily="34" charset="0"/>
              </a:rPr>
              <a:t>ARBOR BRONCHIALIS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4A105D67-E5D1-6714-9082-4677E0887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920750"/>
            <a:ext cx="48037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Bronchus </a:t>
            </a:r>
            <a:r>
              <a:rPr lang="cs-CZ" altLang="cs-CZ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principalis</a:t>
            </a:r>
            <a:r>
              <a:rPr lang="cs-CZ" alt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cs typeface="Arial" panose="020B0604020202020204" pitchFamily="34" charset="0"/>
              </a:rPr>
              <a:t>dx</a:t>
            </a:r>
            <a:r>
              <a:rPr lang="cs-CZ" altLang="cs-CZ" sz="2000" b="1" dirty="0">
                <a:cs typeface="Arial" panose="020B0604020202020204" pitchFamily="34" charset="0"/>
              </a:rPr>
              <a:t>.,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Bronchi</a:t>
            </a:r>
            <a:r>
              <a:rPr lang="cs-CZ" alt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lobares</a:t>
            </a:r>
            <a:r>
              <a:rPr lang="cs-CZ" alt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cs typeface="Arial" panose="020B0604020202020204" pitchFamily="34" charset="0"/>
              </a:rPr>
              <a:t>(</a:t>
            </a:r>
            <a:r>
              <a:rPr lang="cs-CZ" altLang="cs-CZ" sz="2000" b="1" dirty="0" err="1">
                <a:cs typeface="Arial" panose="020B0604020202020204" pitchFamily="34" charset="0"/>
              </a:rPr>
              <a:t>dx</a:t>
            </a:r>
            <a:r>
              <a:rPr lang="cs-CZ" altLang="cs-CZ" sz="2000" b="1" dirty="0">
                <a:cs typeface="Arial" panose="020B0604020202020204" pitchFamily="34" charset="0"/>
              </a:rPr>
              <a:t>. 3, sin. 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Bronchi</a:t>
            </a:r>
            <a:r>
              <a:rPr lang="cs-CZ" alt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segmentales</a:t>
            </a:r>
            <a:r>
              <a:rPr lang="cs-CZ" alt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cs typeface="Arial" panose="020B0604020202020204" pitchFamily="34" charset="0"/>
              </a:rPr>
              <a:t>(dx.10, sin. 8</a:t>
            </a:r>
            <a:r>
              <a:rPr lang="cs-CZ" altLang="cs-CZ" sz="1800" b="1" dirty="0">
                <a:cs typeface="Arial" panose="020B0604020202020204" pitchFamily="34" charset="0"/>
              </a:rPr>
              <a:t>-10</a:t>
            </a:r>
            <a:r>
              <a:rPr lang="cs-CZ" altLang="cs-CZ" sz="2000" b="1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 dirty="0">
                <a:cs typeface="Arial" panose="020B0604020202020204" pitchFamily="34" charset="0"/>
              </a:rPr>
              <a:t>16-18 x se větví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Bronchioli</a:t>
            </a:r>
            <a:r>
              <a:rPr lang="cs-CZ" altLang="cs-CZ" sz="2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cs typeface="Arial" panose="020B0604020202020204" pitchFamily="34" charset="0"/>
              </a:rPr>
              <a:t>terminales</a:t>
            </a:r>
            <a:endParaRPr lang="cs-CZ" altLang="cs-CZ" sz="20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cs typeface="Arial" panose="020B0604020202020204" pitchFamily="34" charset="0"/>
              </a:rPr>
              <a:t>(až po průměr 1 mm je přítomná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u="sng" dirty="0">
                <a:cs typeface="Arial" panose="020B0604020202020204" pitchFamily="34" charset="0"/>
              </a:rPr>
              <a:t>chrupavka</a:t>
            </a:r>
            <a:r>
              <a:rPr lang="cs-CZ" altLang="cs-CZ" sz="1600" b="1" dirty="0">
                <a:cs typeface="Arial" panose="020B0604020202020204" pitchFamily="34" charset="0"/>
              </a:rPr>
              <a:t>, pak už nemají chrupavčitou výztuž,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cs typeface="Arial" panose="020B0604020202020204" pitchFamily="34" charset="0"/>
              </a:rPr>
              <a:t>stěna je tvořena hladkou svalovinou – může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cs typeface="Arial" panose="020B0604020202020204" pitchFamily="34" charset="0"/>
              </a:rPr>
              <a:t>uzavřít bronchiální průsvit - astma)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cs typeface="Arial" panose="020B0604020202020204" pitchFamily="34" charset="0"/>
              </a:rPr>
              <a:t>Dělí se na dva:</a:t>
            </a:r>
          </a:p>
        </p:txBody>
      </p:sp>
      <p:sp>
        <p:nvSpPr>
          <p:cNvPr id="31749" name="Obdélník 1">
            <a:extLst>
              <a:ext uri="{FF2B5EF4-FFF2-40B4-BE49-F238E27FC236}">
                <a16:creationId xmlns:a16="http://schemas.microsoft.com/office/drawing/2014/main" id="{A65F516B-74EB-04FE-D66C-E49BCDCFD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64" y="5157788"/>
            <a:ext cx="8961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00000"/>
                </a:solidFill>
                <a:cs typeface="Arial" panose="020B0604020202020204" pitchFamily="34" charset="0"/>
              </a:rPr>
              <a:t>Bronchioli respiratorii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00000"/>
                </a:solidFill>
                <a:cs typeface="Arial" panose="020B0604020202020204" pitchFamily="34" charset="0"/>
              </a:rPr>
              <a:t>     Ductuli alveolares </a:t>
            </a:r>
            <a:r>
              <a:rPr lang="cs-CZ" altLang="cs-CZ" sz="1600" b="1">
                <a:cs typeface="Arial" panose="020B0604020202020204" pitchFamily="34" charset="0"/>
              </a:rPr>
              <a:t>(sem sahá hladká svalovina)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C00000"/>
                </a:solidFill>
                <a:cs typeface="Arial" panose="020B0604020202020204" pitchFamily="34" charset="0"/>
              </a:rPr>
              <a:t>        </a:t>
            </a:r>
            <a:r>
              <a:rPr lang="cs-CZ" altLang="cs-CZ" sz="1800" b="1">
                <a:solidFill>
                  <a:srgbClr val="C00000"/>
                </a:solidFill>
                <a:cs typeface="Arial" panose="020B0604020202020204" pitchFamily="34" charset="0"/>
              </a:rPr>
              <a:t>Atria – Sacculi - </a:t>
            </a:r>
            <a:r>
              <a:rPr lang="cs-CZ" altLang="cs-CZ" sz="1800" b="1" u="sng">
                <a:solidFill>
                  <a:srgbClr val="C00000"/>
                </a:solidFill>
                <a:cs typeface="Arial" panose="020B0604020202020204" pitchFamily="34" charset="0"/>
              </a:rPr>
              <a:t>Alveoli pulmonis </a:t>
            </a:r>
            <a:r>
              <a:rPr lang="cs-CZ" altLang="cs-CZ" sz="1800" b="1">
                <a:cs typeface="Arial" panose="020B0604020202020204" pitchFamily="34" charset="0"/>
              </a:rPr>
              <a:t>– výměna dýchacích plynů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u="sng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1750" name="Picture 13" descr="acinus">
            <a:extLst>
              <a:ext uri="{FF2B5EF4-FFF2-40B4-BE49-F238E27FC236}">
                <a16:creationId xmlns:a16="http://schemas.microsoft.com/office/drawing/2014/main" id="{BBB70CFD-A441-7828-C535-A01948CE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b="4918"/>
          <a:stretch>
            <a:fillRect/>
          </a:stretch>
        </p:blipFill>
        <p:spPr bwMode="auto">
          <a:xfrm>
            <a:off x="8472489" y="3887789"/>
            <a:ext cx="186848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C0A2D9-9001-224C-9124-9B9E2D8274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4B7CC8-54AC-1680-51A5-C8BCA75A76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7F148B-4F78-F891-90AC-40517D458E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373" y="232117"/>
            <a:ext cx="12114628" cy="5600358"/>
          </a:xfrm>
        </p:spPr>
        <p:txBody>
          <a:bodyPr/>
          <a:lstStyle/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</a:rPr>
              <a:t>p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licní oběh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je uskutečněn skrze plicní tepny (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arteria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pulmonalis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dextra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et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sinistra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), které přivádějí odkysličenou krev z pravé komory srdeční. Plicní žíly (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venae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pulmonales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 odvádějí okysličenou krev z plic do levé srdeční předsíně, odkud je přes levou komoru okysličená krev odváděna srdečnicí (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aorta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 do velkého tělního oběhu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p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ovrch plic kryje vazivová blána poplicnice (pleura </a:t>
            </a:r>
            <a:r>
              <a:rPr lang="cs-CZ" b="0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visceralis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 která přechází v blánu vystýlající hrudní dutinu, pohrudnici (pleura </a:t>
            </a:r>
            <a:r>
              <a:rPr lang="cs-CZ" b="0" i="0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parietalis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š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těrbina mezi nimi je vyplněna tekutinou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45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125284-A2E6-F869-767A-462E9131F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9C6103-2DB0-1CF6-36E3-9509FB356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A8592B-3319-67CA-DB46-F547B0EB18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963" y="190734"/>
            <a:ext cx="12111037" cy="5641741"/>
          </a:xfrm>
        </p:spPr>
        <p:txBody>
          <a:bodyPr/>
          <a:lstStyle/>
          <a:p>
            <a:pPr marL="72000" indent="0">
              <a:buNone/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Nosní dutina (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cavum 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nasi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začíná nosními dírkami a končí vnitřními nozdrami (choany), které ústí do nosohltanu</a:t>
            </a:r>
            <a:endParaRPr lang="cs-CZ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</a:rPr>
              <a:t>n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osní přepážka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(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septum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nasi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 rozděluje nosní dutinu na dvě poloviny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skořepy nosní (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conchae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 horizontálně rozdělují nosní dutinu na horní, střední a dolní průchod nosní</a:t>
            </a:r>
            <a:endParaRPr lang="cs-CZ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spojená s vedlejšími dutinami nosními (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sinus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paranasales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 v horní čelisti (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sinus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maxillaris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čelní kosti (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sinus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frontalis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čichové kosti (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cellulae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ethmoidales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klínové kosti (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sinus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sphenoidalis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</a:t>
            </a:r>
          </a:p>
          <a:p>
            <a:pPr marL="720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60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CA92A9-AD5A-F5FC-2BFE-4D4C9D0C9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ABBE23-D11A-B6BB-26B6-9AB16300BD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9FCE35-0937-9326-6D9E-42916B19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9360F8-9D33-C040-60C2-2810CF24E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Nervové zásobení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pohrudnice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intercostales</a:t>
            </a:r>
            <a:r>
              <a:rPr lang="cs-CZ" dirty="0"/>
              <a:t> (pleura </a:t>
            </a:r>
            <a:r>
              <a:rPr lang="cs-CZ" dirty="0" err="1"/>
              <a:t>costalis</a:t>
            </a:r>
            <a:r>
              <a:rPr lang="cs-CZ" dirty="0"/>
              <a:t> + periferní pleura </a:t>
            </a:r>
            <a:r>
              <a:rPr lang="cs-CZ" dirty="0" err="1"/>
              <a:t>diaphragmatica</a:t>
            </a:r>
            <a:r>
              <a:rPr lang="cs-CZ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n. </a:t>
            </a:r>
            <a:r>
              <a:rPr lang="cs-CZ" dirty="0" err="1"/>
              <a:t>phrenicus</a:t>
            </a:r>
            <a:r>
              <a:rPr lang="cs-CZ" dirty="0"/>
              <a:t> (pleura </a:t>
            </a:r>
            <a:r>
              <a:rPr lang="cs-CZ" dirty="0" err="1"/>
              <a:t>mediastinalis</a:t>
            </a:r>
            <a:r>
              <a:rPr lang="cs-CZ" dirty="0"/>
              <a:t> + centrální pleura </a:t>
            </a:r>
            <a:r>
              <a:rPr lang="cs-CZ" dirty="0" err="1"/>
              <a:t>diaphragmatica</a:t>
            </a:r>
            <a:r>
              <a:rPr lang="cs-CZ" dirty="0"/>
              <a:t>)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poplicnice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pouze autonomní podél </a:t>
            </a:r>
            <a:r>
              <a:rPr lang="cs-CZ" dirty="0" err="1"/>
              <a:t>cév,z</a:t>
            </a:r>
            <a:r>
              <a:rPr lang="cs-CZ" dirty="0"/>
              <a:t> n. vagus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poplicnice nebolí</a:t>
            </a:r>
          </a:p>
        </p:txBody>
      </p:sp>
    </p:spTree>
    <p:extLst>
      <p:ext uri="{BB962C8B-B14F-4D97-AF65-F5344CB8AC3E}">
        <p14:creationId xmlns:p14="http://schemas.microsoft.com/office/powerpoint/2010/main" val="195205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E896F5-924E-CF5B-C47C-E82BB5B66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F5ED39-75BA-E556-793E-47A8B01BF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9C30963-935C-4EEC-3518-BE58B97125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0253" y="77372"/>
            <a:ext cx="11931748" cy="5755103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Dýchací svaly </a:t>
            </a:r>
          </a:p>
          <a:p>
            <a:pPr marL="72000"/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vdechové (inspirační)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hlavní: </a:t>
            </a:r>
            <a:r>
              <a:rPr lang="cs-CZ" dirty="0" err="1"/>
              <a:t>diaphragma</a:t>
            </a:r>
            <a:r>
              <a:rPr lang="cs-CZ" dirty="0"/>
              <a:t>, mm. </a:t>
            </a:r>
            <a:r>
              <a:rPr lang="cs-CZ" dirty="0" err="1"/>
              <a:t>intercostales</a:t>
            </a:r>
            <a:r>
              <a:rPr lang="cs-CZ" dirty="0"/>
              <a:t> </a:t>
            </a:r>
            <a:r>
              <a:rPr lang="cs-CZ" dirty="0" err="1"/>
              <a:t>externi</a:t>
            </a:r>
            <a:r>
              <a:rPr lang="cs-CZ" dirty="0"/>
              <a:t>, (mm. </a:t>
            </a:r>
            <a:r>
              <a:rPr lang="cs-CZ" dirty="0" err="1"/>
              <a:t>scaleni</a:t>
            </a:r>
            <a:r>
              <a:rPr lang="cs-CZ" dirty="0"/>
              <a:t>, mm. </a:t>
            </a:r>
            <a:r>
              <a:rPr lang="cs-CZ" dirty="0" err="1"/>
              <a:t>levatores</a:t>
            </a:r>
            <a:r>
              <a:rPr lang="cs-CZ" dirty="0"/>
              <a:t> </a:t>
            </a:r>
            <a:r>
              <a:rPr lang="cs-CZ" dirty="0" err="1"/>
              <a:t>costarum</a:t>
            </a:r>
            <a:r>
              <a:rPr lang="cs-CZ" dirty="0"/>
              <a:t>)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pomocné (auxiliární): m. </a:t>
            </a:r>
            <a:r>
              <a:rPr lang="cs-CZ" dirty="0" err="1"/>
              <a:t>pectoralis</a:t>
            </a:r>
            <a:r>
              <a:rPr lang="cs-CZ" dirty="0"/>
              <a:t> major + minor, m. </a:t>
            </a:r>
            <a:r>
              <a:rPr lang="cs-CZ" dirty="0" err="1"/>
              <a:t>latissimus</a:t>
            </a:r>
            <a:r>
              <a:rPr lang="cs-CZ" dirty="0"/>
              <a:t> </a:t>
            </a:r>
            <a:r>
              <a:rPr lang="cs-CZ" dirty="0" err="1"/>
              <a:t>dorsi</a:t>
            </a:r>
            <a:r>
              <a:rPr lang="cs-CZ" dirty="0"/>
              <a:t>, m. </a:t>
            </a:r>
            <a:r>
              <a:rPr lang="cs-CZ" dirty="0" err="1"/>
              <a:t>serratus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+ post. sup. + </a:t>
            </a:r>
            <a:r>
              <a:rPr lang="cs-CZ" dirty="0" err="1"/>
              <a:t>inf</a:t>
            </a:r>
            <a:r>
              <a:rPr lang="cs-CZ" dirty="0"/>
              <a:t>., m. sternocleidomastoideus, m. </a:t>
            </a:r>
            <a:r>
              <a:rPr lang="cs-CZ" dirty="0" err="1"/>
              <a:t>subclavius</a:t>
            </a:r>
            <a:r>
              <a:rPr lang="cs-CZ" dirty="0"/>
              <a:t>, (m. </a:t>
            </a:r>
            <a:r>
              <a:rPr lang="cs-CZ" dirty="0" err="1"/>
              <a:t>sternothyroideus</a:t>
            </a:r>
            <a:r>
              <a:rPr lang="cs-CZ" dirty="0"/>
              <a:t>, m. </a:t>
            </a:r>
            <a:r>
              <a:rPr lang="cs-CZ" dirty="0" err="1"/>
              <a:t>sternohyoideus</a:t>
            </a:r>
            <a:r>
              <a:rPr lang="cs-CZ" dirty="0"/>
              <a:t>) – </a:t>
            </a:r>
            <a:r>
              <a:rPr lang="cs-CZ" dirty="0" err="1"/>
              <a:t>orthopnoická</a:t>
            </a:r>
            <a:r>
              <a:rPr lang="cs-CZ" dirty="0"/>
              <a:t> poloha </a:t>
            </a:r>
          </a:p>
          <a:p>
            <a:pPr marL="72000"/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výdechové (exspirační)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hlavní: mm. </a:t>
            </a:r>
            <a:r>
              <a:rPr lang="cs-CZ" dirty="0" err="1"/>
              <a:t>intercostales</a:t>
            </a:r>
            <a:r>
              <a:rPr lang="cs-CZ" dirty="0"/>
              <a:t> </a:t>
            </a:r>
            <a:r>
              <a:rPr lang="cs-CZ" dirty="0" err="1"/>
              <a:t>interni</a:t>
            </a:r>
            <a:r>
              <a:rPr lang="cs-CZ" dirty="0"/>
              <a:t> (+ </a:t>
            </a:r>
            <a:r>
              <a:rPr lang="cs-CZ" dirty="0" err="1"/>
              <a:t>intimi</a:t>
            </a:r>
            <a:r>
              <a:rPr lang="cs-CZ" dirty="0"/>
              <a:t>, m. </a:t>
            </a:r>
            <a:r>
              <a:rPr lang="cs-CZ" dirty="0" err="1"/>
              <a:t>subcostales</a:t>
            </a:r>
            <a:r>
              <a:rPr lang="cs-CZ" dirty="0"/>
              <a:t>)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pomocné (auxiliární): m. </a:t>
            </a:r>
            <a:r>
              <a:rPr lang="cs-CZ" dirty="0" err="1"/>
              <a:t>rectus</a:t>
            </a:r>
            <a:r>
              <a:rPr lang="cs-CZ" dirty="0"/>
              <a:t> </a:t>
            </a:r>
            <a:r>
              <a:rPr lang="cs-CZ" dirty="0" err="1"/>
              <a:t>abd</a:t>
            </a:r>
            <a:r>
              <a:rPr lang="cs-CZ" dirty="0"/>
              <a:t>., m. </a:t>
            </a:r>
            <a:r>
              <a:rPr lang="cs-CZ" dirty="0" err="1"/>
              <a:t>obliquus</a:t>
            </a:r>
            <a:r>
              <a:rPr lang="cs-CZ" dirty="0"/>
              <a:t> </a:t>
            </a:r>
            <a:r>
              <a:rPr lang="cs-CZ" dirty="0" err="1"/>
              <a:t>ext</a:t>
            </a:r>
            <a:r>
              <a:rPr lang="cs-CZ" dirty="0"/>
              <a:t>. </a:t>
            </a:r>
            <a:r>
              <a:rPr lang="cs-CZ" dirty="0" err="1"/>
              <a:t>abd</a:t>
            </a:r>
            <a:r>
              <a:rPr lang="cs-CZ" dirty="0"/>
              <a:t>. + </a:t>
            </a:r>
            <a:r>
              <a:rPr lang="cs-CZ" dirty="0" err="1"/>
              <a:t>int</a:t>
            </a:r>
            <a:r>
              <a:rPr lang="cs-CZ" dirty="0"/>
              <a:t>. </a:t>
            </a:r>
            <a:r>
              <a:rPr lang="cs-CZ" dirty="0" err="1"/>
              <a:t>abd</a:t>
            </a:r>
            <a:r>
              <a:rPr lang="cs-CZ" dirty="0"/>
              <a:t>., m. </a:t>
            </a:r>
            <a:r>
              <a:rPr lang="cs-CZ" dirty="0" err="1"/>
              <a:t>transversus</a:t>
            </a:r>
            <a:r>
              <a:rPr lang="cs-CZ" dirty="0"/>
              <a:t> </a:t>
            </a:r>
            <a:r>
              <a:rPr lang="cs-CZ" dirty="0" err="1"/>
              <a:t>abd</a:t>
            </a:r>
            <a:r>
              <a:rPr lang="cs-CZ" dirty="0"/>
              <a:t>., m. </a:t>
            </a:r>
            <a:r>
              <a:rPr lang="cs-CZ" dirty="0" err="1"/>
              <a:t>transversus</a:t>
            </a:r>
            <a:r>
              <a:rPr lang="cs-CZ" dirty="0"/>
              <a:t> </a:t>
            </a:r>
            <a:r>
              <a:rPr lang="cs-CZ" dirty="0" err="1"/>
              <a:t>thoracis</a:t>
            </a:r>
            <a:r>
              <a:rPr lang="cs-CZ" dirty="0"/>
              <a:t>, (m. </a:t>
            </a:r>
            <a:r>
              <a:rPr lang="cs-CZ" dirty="0" err="1"/>
              <a:t>quadratus</a:t>
            </a:r>
            <a:r>
              <a:rPr lang="cs-CZ" dirty="0"/>
              <a:t> </a:t>
            </a:r>
            <a:r>
              <a:rPr lang="cs-CZ" dirty="0" err="1"/>
              <a:t>lumborum</a:t>
            </a:r>
            <a:r>
              <a:rPr lang="cs-CZ" dirty="0"/>
              <a:t>), m. levator ani</a:t>
            </a:r>
          </a:p>
        </p:txBody>
      </p:sp>
    </p:spTree>
    <p:extLst>
      <p:ext uri="{BB962C8B-B14F-4D97-AF65-F5344CB8AC3E}">
        <p14:creationId xmlns:p14="http://schemas.microsoft.com/office/powerpoint/2010/main" val="99994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D13AF988-EB28-FF30-4624-1F6AB5C1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3"/>
          <a:stretch>
            <a:fillRect/>
          </a:stretch>
        </p:blipFill>
        <p:spPr bwMode="auto">
          <a:xfrm>
            <a:off x="1703389" y="1268413"/>
            <a:ext cx="386397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74338CA7-22C2-BC10-48FE-10ED7841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9" y="-39688"/>
            <a:ext cx="8752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MECHANISMUS dýchání – </a:t>
            </a: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změna objemů nitrohrudních prostorů</a:t>
            </a:r>
          </a:p>
          <a:p>
            <a:pPr eaLnBrk="1" hangingPunct="1">
              <a:defRPr/>
            </a:pPr>
            <a:r>
              <a:rPr lang="cs-CZ" sz="12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Dýchací pohyby jsou řízeny reflektoricky (dýchací centrum v míše) a humorálně (koncentrace O2 a CO2 v krvi) </a:t>
            </a:r>
          </a:p>
        </p:txBody>
      </p:sp>
      <p:sp>
        <p:nvSpPr>
          <p:cNvPr id="39940" name="Text Box 6">
            <a:extLst>
              <a:ext uri="{FF2B5EF4-FFF2-40B4-BE49-F238E27FC236}">
                <a16:creationId xmlns:a16="http://schemas.microsoft.com/office/drawing/2014/main" id="{C2B221C5-E802-02A2-B720-F91E586B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1028700"/>
            <a:ext cx="229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cs typeface="Arial" panose="020B0604020202020204" pitchFamily="34" charset="0"/>
              </a:rPr>
              <a:t>Inspirace (vdech)</a:t>
            </a:r>
          </a:p>
        </p:txBody>
      </p:sp>
      <p:pic>
        <p:nvPicPr>
          <p:cNvPr id="39941" name="Picture 7">
            <a:extLst>
              <a:ext uri="{FF2B5EF4-FFF2-40B4-BE49-F238E27FC236}">
                <a16:creationId xmlns:a16="http://schemas.microsoft.com/office/drawing/2014/main" id="{D685FC8D-E006-3B78-425F-C2648151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908050"/>
            <a:ext cx="29003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9">
            <a:extLst>
              <a:ext uri="{FF2B5EF4-FFF2-40B4-BE49-F238E27FC236}">
                <a16:creationId xmlns:a16="http://schemas.microsoft.com/office/drawing/2014/main" id="{04DFE3CA-17A4-2788-0E4D-03B8C6ADB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464" y="2495551"/>
            <a:ext cx="2200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Kontrakce bránice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43" name="Text Box 10">
            <a:extLst>
              <a:ext uri="{FF2B5EF4-FFF2-40B4-BE49-F238E27FC236}">
                <a16:creationId xmlns:a16="http://schemas.microsoft.com/office/drawing/2014/main" id="{06E54515-4CB9-5444-32D8-DB78D9E6D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4508501"/>
            <a:ext cx="2967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Kontrakce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mm. </a:t>
            </a:r>
            <a:r>
              <a:rPr lang="cs-CZ" altLang="cs-CZ" sz="1800" b="1" dirty="0" err="1">
                <a:cs typeface="Arial" panose="020B0604020202020204" pitchFamily="34" charset="0"/>
              </a:rPr>
              <a:t>intercostales</a:t>
            </a:r>
            <a:r>
              <a:rPr lang="cs-CZ" altLang="cs-CZ" sz="1800" b="1" dirty="0">
                <a:cs typeface="Arial" panose="020B0604020202020204" pitchFamily="34" charset="0"/>
              </a:rPr>
              <a:t> </a:t>
            </a:r>
            <a:r>
              <a:rPr lang="cs-CZ" altLang="cs-CZ" sz="1800" b="1" dirty="0" err="1">
                <a:cs typeface="Arial" panose="020B0604020202020204" pitchFamily="34" charset="0"/>
              </a:rPr>
              <a:t>externi</a:t>
            </a:r>
            <a:endParaRPr lang="cs-CZ" altLang="cs-CZ" sz="1800" b="1" dirty="0">
              <a:cs typeface="Arial" panose="020B0604020202020204" pitchFamily="34" charset="0"/>
            </a:endParaRPr>
          </a:p>
        </p:txBody>
      </p:sp>
      <p:pic>
        <p:nvPicPr>
          <p:cNvPr id="39944" name="Picture 11">
            <a:extLst>
              <a:ext uri="{FF2B5EF4-FFF2-40B4-BE49-F238E27FC236}">
                <a16:creationId xmlns:a16="http://schemas.microsoft.com/office/drawing/2014/main" id="{42B6B591-B8CB-9DB4-B1A4-4FB1F350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292600"/>
            <a:ext cx="14239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ovéPole 1">
            <a:extLst>
              <a:ext uri="{FF2B5EF4-FFF2-40B4-BE49-F238E27FC236}">
                <a16:creationId xmlns:a16="http://schemas.microsoft.com/office/drawing/2014/main" id="{324567AB-C198-E16C-2C2A-B3B31770D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6340476"/>
            <a:ext cx="4173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(abdominální a kostální typ dýchání)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9946" name="Picture 4" descr="sejmout">
            <a:extLst>
              <a:ext uri="{FF2B5EF4-FFF2-40B4-BE49-F238E27FC236}">
                <a16:creationId xmlns:a16="http://schemas.microsoft.com/office/drawing/2014/main" id="{82277195-F975-2D4E-7101-633C5F890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1" y="538163"/>
            <a:ext cx="22193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ovéPole 1">
            <a:extLst>
              <a:ext uri="{FF2B5EF4-FFF2-40B4-BE49-F238E27FC236}">
                <a16:creationId xmlns:a16="http://schemas.microsoft.com/office/drawing/2014/main" id="{BC7A7F5C-5730-03EB-5FD5-B327B8C58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4" y="5589588"/>
            <a:ext cx="105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synergie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6768118F-944E-6597-7A4D-CD7DD433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32"/>
          <a:stretch>
            <a:fillRect/>
          </a:stretch>
        </p:blipFill>
        <p:spPr bwMode="auto">
          <a:xfrm>
            <a:off x="1631951" y="1268413"/>
            <a:ext cx="3681413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5">
            <a:extLst>
              <a:ext uri="{FF2B5EF4-FFF2-40B4-BE49-F238E27FC236}">
                <a16:creationId xmlns:a16="http://schemas.microsoft.com/office/drawing/2014/main" id="{74DB0882-E88D-E9CF-663F-B0543682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9" y="642938"/>
            <a:ext cx="350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cs typeface="Arial" panose="020B0604020202020204" pitchFamily="34" charset="0"/>
              </a:rPr>
              <a:t>Exspirace (výdech)</a:t>
            </a:r>
          </a:p>
        </p:txBody>
      </p:sp>
      <p:sp>
        <p:nvSpPr>
          <p:cNvPr id="41988" name="Text Box 6">
            <a:extLst>
              <a:ext uri="{FF2B5EF4-FFF2-40B4-BE49-F238E27FC236}">
                <a16:creationId xmlns:a16="http://schemas.microsoft.com/office/drawing/2014/main" id="{764EC512-647B-BB94-D1AD-ED277D9B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4" y="1254125"/>
            <a:ext cx="51085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cs typeface="Arial" panose="020B0604020202020204" pitchFamily="34" charset="0"/>
              </a:rPr>
              <a:t>Zmenšení objemu hrudníku</a:t>
            </a:r>
            <a:r>
              <a:rPr lang="cs-CZ" altLang="cs-CZ" sz="1800" b="1"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cs typeface="Arial" panose="020B0604020202020204" pitchFamily="34" charset="0"/>
              </a:rPr>
              <a:t>Relaxace</a:t>
            </a:r>
            <a:r>
              <a:rPr lang="cs-CZ" altLang="cs-CZ" sz="1800" b="1">
                <a:cs typeface="Arial" panose="020B0604020202020204" pitchFamily="34" charset="0"/>
              </a:rPr>
              <a:t> bránice a mm. intercostales externi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cs typeface="Arial" panose="020B0604020202020204" pitchFamily="34" charset="0"/>
              </a:rPr>
              <a:t>Kontrakce</a:t>
            </a:r>
            <a:r>
              <a:rPr lang="cs-CZ" altLang="cs-CZ" sz="1800" b="1">
                <a:cs typeface="Arial" panose="020B0604020202020204" pitchFamily="34" charset="0"/>
              </a:rPr>
              <a:t> mm. intercostales interni a intimi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cs typeface="Arial" panose="020B0604020202020204" pitchFamily="34" charset="0"/>
              </a:rPr>
              <a:t>Hmotnost</a:t>
            </a:r>
            <a:r>
              <a:rPr lang="cs-CZ" altLang="cs-CZ" sz="1800" b="1">
                <a:cs typeface="Arial" panose="020B0604020202020204" pitchFamily="34" charset="0"/>
              </a:rPr>
              <a:t> hrudníku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cs typeface="Arial" panose="020B0604020202020204" pitchFamily="34" charset="0"/>
              </a:rPr>
              <a:t>Elasticita</a:t>
            </a:r>
            <a:r>
              <a:rPr lang="cs-CZ" altLang="cs-CZ" sz="1800" b="1">
                <a:cs typeface="Arial" panose="020B0604020202020204" pitchFamily="34" charset="0"/>
              </a:rPr>
              <a:t> žeberních chrupavek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Elasticita plicní tkáně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cs typeface="Arial" panose="020B0604020202020204" pitchFamily="34" charset="0"/>
              </a:rPr>
              <a:t>Tlak </a:t>
            </a:r>
            <a:r>
              <a:rPr lang="cs-CZ" altLang="cs-CZ" sz="1800" b="1">
                <a:cs typeface="Arial" panose="020B0604020202020204" pitchFamily="34" charset="0"/>
              </a:rPr>
              <a:t>břišních orgánů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Pomocné výdechové svaly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8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81CBA8-4119-6C4B-D90A-70610FC669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FE8AB1-2BA1-1F8B-C19C-52449C32C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811C0A-89E0-EDDB-F674-A3A9150E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9EFAE0-3536-3A57-A40B-922A3082E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Mezihrudí (Mediastinum)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anatomické dělení: </a:t>
            </a:r>
          </a:p>
          <a:p>
            <a:pPr marL="72000" indent="0">
              <a:buNone/>
            </a:pPr>
            <a:r>
              <a:rPr lang="cs-CZ" dirty="0"/>
              <a:t>– horní </a:t>
            </a:r>
          </a:p>
          <a:p>
            <a:pPr marL="72000" indent="0">
              <a:buNone/>
            </a:pPr>
            <a:r>
              <a:rPr lang="cs-CZ" dirty="0"/>
              <a:t>– dolní (přední, střední, zadní)</a:t>
            </a:r>
          </a:p>
        </p:txBody>
      </p:sp>
    </p:spTree>
    <p:extLst>
      <p:ext uri="{BB962C8B-B14F-4D97-AF65-F5344CB8AC3E}">
        <p14:creationId xmlns:p14="http://schemas.microsoft.com/office/powerpoint/2010/main" val="544453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>
            <a:extLst>
              <a:ext uri="{FF2B5EF4-FFF2-40B4-BE49-F238E27FC236}">
                <a16:creationId xmlns:a16="http://schemas.microsoft.com/office/drawing/2014/main" id="{E5F59622-D14E-6FE9-9AF1-D999516E7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2" y="233364"/>
            <a:ext cx="98539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MEDIASTINUM</a:t>
            </a:r>
            <a:r>
              <a:rPr lang="cs-CZ" sz="32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sz="1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- prostor mezi pleurálními dutinami</a:t>
            </a:r>
            <a:r>
              <a:rPr lang="cs-CZ" sz="1600" b="1" dirty="0">
                <a:cs typeface="Arial" panose="020B0604020202020204" pitchFamily="34" charset="0"/>
              </a:rPr>
              <a:t> (výplň: srdce v perikardu, </a:t>
            </a:r>
          </a:p>
          <a:p>
            <a:pPr eaLnBrk="1" hangingPunct="1">
              <a:defRPr/>
            </a:pPr>
            <a:r>
              <a:rPr lang="cs-CZ" sz="1600" b="1" dirty="0">
                <a:cs typeface="Arial" panose="020B0604020202020204" pitchFamily="34" charset="0"/>
              </a:rPr>
              <a:t>                                                      část jícnu, trachea, cévy, nervy, vazivo)</a:t>
            </a:r>
          </a:p>
          <a:p>
            <a:pPr eaLnBrk="1" hangingPunct="1">
              <a:defRPr/>
            </a:pPr>
            <a:r>
              <a:rPr lang="cs-CZ" sz="3600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8915" name="Rectangle 6">
            <a:extLst>
              <a:ext uri="{FF2B5EF4-FFF2-40B4-BE49-F238E27FC236}">
                <a16:creationId xmlns:a16="http://schemas.microsoft.com/office/drawing/2014/main" id="{103BC5D8-E616-CA15-BD97-46B5BD469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1341438"/>
            <a:ext cx="36718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cs typeface="Arial" panose="020B0604020202020204" pitchFamily="34" charset="0"/>
              </a:rPr>
              <a:t>Mediastinum superius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cs typeface="Arial" panose="020B0604020202020204" pitchFamily="34" charset="0"/>
              </a:rPr>
              <a:t>Mediastinum </a:t>
            </a:r>
            <a:r>
              <a:rPr lang="cs-CZ" altLang="cs-CZ" sz="1800" b="1">
                <a:cs typeface="Arial" panose="020B0604020202020204" pitchFamily="34" charset="0"/>
              </a:rPr>
              <a:t>inferius: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                                   anterius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                                   medium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cs typeface="Arial" panose="020B0604020202020204" pitchFamily="34" charset="0"/>
              </a:rPr>
              <a:t>                                   posterius</a:t>
            </a:r>
          </a:p>
        </p:txBody>
      </p:sp>
      <p:pic>
        <p:nvPicPr>
          <p:cNvPr id="38916" name="Picture 7" descr="mediastinum">
            <a:extLst>
              <a:ext uri="{FF2B5EF4-FFF2-40B4-BE49-F238E27FC236}">
                <a16:creationId xmlns:a16="http://schemas.microsoft.com/office/drawing/2014/main" id="{26BFC4AA-896E-C9ED-E3FC-3C437F11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81076"/>
            <a:ext cx="42846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sejmout0007">
            <a:extLst>
              <a:ext uri="{FF2B5EF4-FFF2-40B4-BE49-F238E27FC236}">
                <a16:creationId xmlns:a16="http://schemas.microsoft.com/office/drawing/2014/main" id="{943E8288-60B1-BCC6-2D7F-114387C3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12834" r="18047" b="12834"/>
          <a:stretch>
            <a:fillRect/>
          </a:stretch>
        </p:blipFill>
        <p:spPr bwMode="auto">
          <a:xfrm>
            <a:off x="7751764" y="3789363"/>
            <a:ext cx="26511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37F3C0-7B92-71C6-78A3-3C7B7A1DE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2D8A2F-329A-48B0-3F11-72CDAA0822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CD8A63-F3DD-1815-5B82-033D667B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yziologie dýchacího systému - ppt stáhnout">
            <a:extLst>
              <a:ext uri="{FF2B5EF4-FFF2-40B4-BE49-F238E27FC236}">
                <a16:creationId xmlns:a16="http://schemas.microsoft.com/office/drawing/2014/main" id="{38DFF4D8-60F9-FFF9-6E9A-E22E5EE00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49" y="1090246"/>
            <a:ext cx="8099890" cy="53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1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549336-5D50-ACEC-3D14-580661105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0DFC85-211D-EDDA-9EB8-20FD75834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473074-0051-61E6-938E-26DCE043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0AA0C8-A7F8-C52E-6BCD-E7F294B8D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respirační sliznice</a:t>
            </a: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 -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řasinkovým epitel s četnými hlenovými žlázkami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umožňuje zachycení nečistot</a:t>
            </a:r>
            <a:endParaRPr lang="cs-CZ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čichová část s čichovými buňkami. V podslizničním vazivu jsou rozsáhlé cévní pleteně, které slouží k ohřívání a zvlhčování vdechovaného vzduchu.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25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B536AE-FD00-4822-0482-A6507A5972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28C2FB-6C2E-12E3-B454-C41A538970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2A69F5-80FC-69BB-8732-851568049E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6949" y="745588"/>
            <a:ext cx="11995052" cy="5086887"/>
          </a:xfrm>
        </p:spPr>
        <p:txBody>
          <a:bodyPr/>
          <a:lstStyle/>
          <a:p>
            <a:pPr marL="72000" indent="0">
              <a:buNone/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Hltan (</a:t>
            </a:r>
            <a:r>
              <a:rPr lang="cs-CZ" b="1" i="1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pharynx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endParaRPr lang="cs-CZ" dirty="0">
              <a:solidFill>
                <a:srgbClr val="3A3A3A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effectLst/>
                <a:highlight>
                  <a:srgbClr val="FFFFFF"/>
                </a:highlight>
              </a:rPr>
              <a:t>součástí dýchací i trávicí soustavy a má délku 12 až 15 cm.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effectLst/>
                <a:highlight>
                  <a:srgbClr val="FFFFFF"/>
                </a:highlight>
              </a:rPr>
              <a:t>dělí se na nosohltan - spojený s nosní dutinou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effectLst/>
                <a:highlight>
                  <a:srgbClr val="FFFFFF"/>
                </a:highlight>
              </a:rPr>
              <a:t>vyústění Eustachovy trubice spojující nosohltan se středoušní dutinou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effectLst/>
                <a:highlight>
                  <a:srgbClr val="FFFFFF"/>
                </a:highlight>
              </a:rPr>
              <a:t>ústní část hltanu spojená s ústní dutinou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effectLst/>
                <a:highlight>
                  <a:srgbClr val="FFFFFF"/>
                </a:highlight>
              </a:rPr>
              <a:t>hrtanová část, spojenou s hrtanem - při polykání uzavírá hrtanová příklopka (</a:t>
            </a:r>
            <a:r>
              <a:rPr lang="cs-CZ" b="0" i="1" dirty="0">
                <a:effectLst/>
                <a:highlight>
                  <a:srgbClr val="FFFFFF"/>
                </a:highlight>
              </a:rPr>
              <a:t>epiglottis</a:t>
            </a:r>
            <a:r>
              <a:rPr lang="cs-CZ" b="0" i="0" dirty="0">
                <a:effectLst/>
                <a:highlight>
                  <a:srgbClr val="FFFFFF"/>
                </a:highlight>
              </a:rPr>
              <a:t>) - brání vdechnutí potravy do dýchacích cest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16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32AA7D-8EC6-FA81-649C-B2673559B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4895A7-C13D-0767-FE85-44F823CBF6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2F9563-918B-78E0-6F99-D70292B7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Hltan | Medicína, nemoci, studium na 1. LF UK">
            <a:extLst>
              <a:ext uri="{FF2B5EF4-FFF2-40B4-BE49-F238E27FC236}">
                <a16:creationId xmlns:a16="http://schemas.microsoft.com/office/drawing/2014/main" id="{B9730729-36E5-A1B2-F913-6AD17BD919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41" y="1797698"/>
            <a:ext cx="4764832" cy="363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0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779C96-DD91-219E-AC34-33F358F17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8223E0-A3FA-5FE7-511E-5D56F9ECB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F0EAC3-8C7D-CFCB-E9B1-5C4590F3C0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3983" y="225083"/>
            <a:ext cx="11988018" cy="5607392"/>
          </a:xfrm>
        </p:spPr>
        <p:txBody>
          <a:bodyPr/>
          <a:lstStyle/>
          <a:p>
            <a:pPr algn="l"/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Hrtan (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larynx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lna přední straně krku, před jícnem, zavěšený na jazylce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k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ostru tvoří hrtanové chrupavky- štítná, prstencová, dvě hlasivkové chrupavky a příklopka (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epiglottis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h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lasivkové vazy napjaté v hlasivkové štěrbině umožňují tvorbu tónu, na vzniku hlasu se podílejí kromě hlasivek hrtanová dutina a vedlejší dutiny nosní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d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robné svaly ležící na ventrální, laterální i dorsální straně hrtanu slouží k rozšiřování hlasivkové štěrbiny- udržují ji otevřenou pro dýchání (respirační poloha) – ve fonačním postavení svaly hrtanu hlasivkovou štěrbinu zužují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83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6944BF4-7D1D-49BC-11C0-846FAE30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95251"/>
            <a:ext cx="6448425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B. Dolní cesty dýchací</a:t>
            </a:r>
            <a:endParaRPr lang="cs-CZ" altLang="cs-CZ" sz="28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>
                <a:solidFill>
                  <a:srgbClr val="FF0000"/>
                </a:solidFill>
              </a:rPr>
              <a:t>1. </a:t>
            </a:r>
            <a:r>
              <a:rPr lang="cs-CZ" altLang="cs-CZ" sz="2800" b="1" dirty="0">
                <a:solidFill>
                  <a:srgbClr val="FF0000"/>
                </a:solidFill>
              </a:rPr>
              <a:t>Larynx</a:t>
            </a:r>
            <a:r>
              <a:rPr lang="cs-CZ" altLang="cs-CZ" sz="2800" dirty="0">
                <a:solidFill>
                  <a:srgbClr val="FF0000"/>
                </a:solidFill>
              </a:rPr>
              <a:t> - </a:t>
            </a:r>
            <a:r>
              <a:rPr lang="cs-CZ" altLang="cs-CZ" sz="1800" b="1" dirty="0">
                <a:cs typeface="Arial" panose="020B0604020202020204" pitchFamily="34" charset="0"/>
              </a:rPr>
              <a:t>C4-C6</a:t>
            </a:r>
          </a:p>
          <a:p>
            <a:pPr eaLnBrk="1" hangingPunct="1">
              <a:buFontTx/>
              <a:buNone/>
            </a:pPr>
            <a:r>
              <a:rPr lang="cs-CZ" altLang="cs-CZ" sz="1800" b="1" u="sng" dirty="0">
                <a:cs typeface="Arial" panose="020B0604020202020204" pitchFamily="34" charset="0"/>
              </a:rPr>
              <a:t>Funkce hrtanu:</a:t>
            </a:r>
            <a:r>
              <a:rPr lang="cs-CZ" altLang="cs-CZ" sz="1800" b="1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altLang="cs-CZ" sz="1800" b="1" dirty="0">
                <a:cs typeface="Arial" panose="020B0604020202020204" pitchFamily="34" charset="0"/>
              </a:rPr>
              <a:t>a) průchod vzduchu při dýchání </a:t>
            </a:r>
            <a:r>
              <a:rPr lang="cs-CZ" altLang="cs-CZ" sz="1200" dirty="0">
                <a:cs typeface="Arial" panose="020B0604020202020204" pitchFamily="34" charset="0"/>
              </a:rPr>
              <a:t>(respirační)</a:t>
            </a:r>
            <a:r>
              <a:rPr lang="cs-CZ" altLang="cs-CZ" sz="1800" b="1" dirty="0">
                <a:cs typeface="Arial" panose="020B0604020202020204" pitchFamily="34" charset="0"/>
              </a:rPr>
              <a:t>                                        b) vznik hlasu </a:t>
            </a:r>
            <a:r>
              <a:rPr lang="cs-CZ" altLang="cs-CZ" sz="1200" dirty="0">
                <a:cs typeface="Arial" panose="020B0604020202020204" pitchFamily="34" charset="0"/>
              </a:rPr>
              <a:t>(fonační)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381DB1CA-3C1A-2C26-2CA2-CB292424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492376"/>
            <a:ext cx="2328862" cy="41767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2F03CD4C-8664-D8B8-3545-166948D9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2492376"/>
            <a:ext cx="2955925" cy="41767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95C859CB-7A59-1A7D-CB1E-E4645D87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492376"/>
            <a:ext cx="2263775" cy="41767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ovéPole 1">
            <a:extLst>
              <a:ext uri="{FF2B5EF4-FFF2-40B4-BE49-F238E27FC236}">
                <a16:creationId xmlns:a16="http://schemas.microsoft.com/office/drawing/2014/main" id="{32600071-3F29-927D-14E1-95EA8D9F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1" y="760413"/>
            <a:ext cx="2378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Stavba: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1. Chrupavky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2. Vazy a membrány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3. Klouby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4. Svaly</a:t>
            </a:r>
            <a:endParaRPr lang="cs-CZ" altLang="cs-CZ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0010">
            <a:extLst>
              <a:ext uri="{FF2B5EF4-FFF2-40B4-BE49-F238E27FC236}">
                <a16:creationId xmlns:a16="http://schemas.microsoft.com/office/drawing/2014/main" id="{69680093-120B-2D44-0600-B2400C5D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/>
          <a:stretch>
            <a:fillRect/>
          </a:stretch>
        </p:blipFill>
        <p:spPr bwMode="auto">
          <a:xfrm>
            <a:off x="2798763" y="133350"/>
            <a:ext cx="59356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5F1B6674-AF80-F42A-8A31-F03A3D0FC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1"/>
            <a:ext cx="431800" cy="404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8" name="TextovéPole 1">
            <a:extLst>
              <a:ext uri="{FF2B5EF4-FFF2-40B4-BE49-F238E27FC236}">
                <a16:creationId xmlns:a16="http://schemas.microsoft.com/office/drawing/2014/main" id="{3443FB9D-5675-F4F2-4735-F2B712C7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9" y="1222375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epiglottis</a:t>
            </a:r>
          </a:p>
        </p:txBody>
      </p:sp>
      <p:sp>
        <p:nvSpPr>
          <p:cNvPr id="16389" name="TextovéPole 2">
            <a:extLst>
              <a:ext uri="{FF2B5EF4-FFF2-40B4-BE49-F238E27FC236}">
                <a16:creationId xmlns:a16="http://schemas.microsoft.com/office/drawing/2014/main" id="{ECD173C8-114C-BAD0-6747-9E0653E7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2522538"/>
            <a:ext cx="207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cartilago thyroidea</a:t>
            </a:r>
          </a:p>
        </p:txBody>
      </p:sp>
      <p:sp>
        <p:nvSpPr>
          <p:cNvPr id="16390" name="TextovéPole 3">
            <a:extLst>
              <a:ext uri="{FF2B5EF4-FFF2-40B4-BE49-F238E27FC236}">
                <a16:creationId xmlns:a16="http://schemas.microsoft.com/office/drawing/2014/main" id="{1A804064-B41D-1E0E-A662-790CB870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575" y="4144963"/>
            <a:ext cx="2325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cartilago arytenoidea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(chrupavka hlasivková)</a:t>
            </a:r>
          </a:p>
        </p:txBody>
      </p:sp>
      <p:sp>
        <p:nvSpPr>
          <p:cNvPr id="16391" name="TextovéPole 4">
            <a:extLst>
              <a:ext uri="{FF2B5EF4-FFF2-40B4-BE49-F238E27FC236}">
                <a16:creationId xmlns:a16="http://schemas.microsoft.com/office/drawing/2014/main" id="{F034049A-D3E5-ACB1-825B-6298577F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5445125"/>
            <a:ext cx="204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cartilago cricoidea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(chrupavka prsténčitá)</a:t>
            </a:r>
          </a:p>
        </p:txBody>
      </p:sp>
      <p:sp>
        <p:nvSpPr>
          <p:cNvPr id="16392" name="TextovéPole 5">
            <a:extLst>
              <a:ext uri="{FF2B5EF4-FFF2-40B4-BE49-F238E27FC236}">
                <a16:creationId xmlns:a16="http://schemas.microsoft.com/office/drawing/2014/main" id="{54C08993-715B-37E6-A1E4-104A5EA72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3717925"/>
            <a:ext cx="23256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(drobné cartt.cuneiformes,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corniculatum)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pic>
        <p:nvPicPr>
          <p:cNvPr id="16393" name="Picture 5">
            <a:extLst>
              <a:ext uri="{FF2B5EF4-FFF2-40B4-BE49-F238E27FC236}">
                <a16:creationId xmlns:a16="http://schemas.microsoft.com/office/drawing/2014/main" id="{5C9054DF-92E3-96F0-8ECE-23B3DC18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6" y="923926"/>
            <a:ext cx="8683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4">
            <a:extLst>
              <a:ext uri="{FF2B5EF4-FFF2-40B4-BE49-F238E27FC236}">
                <a16:creationId xmlns:a16="http://schemas.microsoft.com/office/drawing/2014/main" id="{B374B905-3113-BAAE-DEBB-85BFD199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592264"/>
            <a:ext cx="1001712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7">
            <a:extLst>
              <a:ext uri="{FF2B5EF4-FFF2-40B4-BE49-F238E27FC236}">
                <a16:creationId xmlns:a16="http://schemas.microsoft.com/office/drawing/2014/main" id="{A85946C1-65D9-B4CF-3753-2D961C16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4" y="150814"/>
            <a:ext cx="782637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2657</TotalTime>
  <Words>1262</Words>
  <Application>Microsoft Office PowerPoint</Application>
  <PresentationFormat>Širokoúhlá obrazovka</PresentationFormat>
  <Paragraphs>217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Open Sans</vt:lpstr>
      <vt:lpstr>Tahoma</vt:lpstr>
      <vt:lpstr>Times New Roman</vt:lpstr>
      <vt:lpstr>Wingdings</vt:lpstr>
      <vt:lpstr>Prezentace_MU_CZ</vt:lpstr>
      <vt:lpstr>DÝCHACÍ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Sabina Bartošová</dc:creator>
  <cp:lastModifiedBy>Sabina Bartošová</cp:lastModifiedBy>
  <cp:revision>6</cp:revision>
  <cp:lastPrinted>1601-01-01T00:00:00Z</cp:lastPrinted>
  <dcterms:created xsi:type="dcterms:W3CDTF">2024-02-01T13:01:39Z</dcterms:created>
  <dcterms:modified xsi:type="dcterms:W3CDTF">2024-05-02T06:06:00Z</dcterms:modified>
</cp:coreProperties>
</file>