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1" r:id="rId9"/>
    <p:sldId id="344" r:id="rId10"/>
    <p:sldId id="271" r:id="rId11"/>
    <p:sldId id="264" r:id="rId12"/>
    <p:sldId id="272" r:id="rId13"/>
    <p:sldId id="267" r:id="rId14"/>
    <p:sldId id="265" r:id="rId15"/>
    <p:sldId id="266" r:id="rId16"/>
    <p:sldId id="269" r:id="rId17"/>
    <p:sldId id="268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6" r:id="rId46"/>
    <p:sldId id="377" r:id="rId47"/>
    <p:sldId id="379" r:id="rId48"/>
    <p:sldId id="381" r:id="rId49"/>
    <p:sldId id="373" r:id="rId50"/>
    <p:sldId id="374" r:id="rId51"/>
    <p:sldId id="375" r:id="rId52"/>
    <p:sldId id="383" r:id="rId53"/>
    <p:sldId id="382" r:id="rId54"/>
    <p:sldId id="384" r:id="rId55"/>
    <p:sldId id="385" r:id="rId56"/>
    <p:sldId id="386" r:id="rId57"/>
    <p:sldId id="387" r:id="rId58"/>
    <p:sldId id="378" r:id="rId59"/>
    <p:sldId id="372" r:id="rId60"/>
    <p:sldId id="380" r:id="rId6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5" autoAdjust="0"/>
    <p:restoredTop sz="95768" autoAdjust="0"/>
  </p:normalViewPr>
  <p:slideViewPr>
    <p:cSldViewPr snapToGrid="0">
      <p:cViewPr>
        <p:scale>
          <a:sx n="78" d="100"/>
          <a:sy n="78" d="100"/>
        </p:scale>
        <p:origin x="906" y="27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01C5AF6-94C9-808A-83E2-8E89508FA7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C7252D5B-AC94-4788-8081-EA1C52C39816}" type="slidenum">
              <a:rPr lang="cs-CZ" altLang="cs-CZ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9</a:t>
            </a:fld>
            <a:endParaRPr lang="cs-CZ" alt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2A2E56A9-03D1-0673-A171-ABA0FE50F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CA6C04B-06B1-ADCC-A354-E99E3B7B5C0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0B3CDB-C395-B361-18DE-D1F8A5CC4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FDD89A-92DF-E0FA-07F8-E5733C692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F986FA-2DD6-5269-7170-D244E4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Oběhový systém , srdce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7405ECB-B440-A471-38AF-003E43665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7056" y="4482281"/>
            <a:ext cx="6117230" cy="332618"/>
          </a:xfrm>
        </p:spPr>
        <p:txBody>
          <a:bodyPr/>
          <a:lstStyle/>
          <a:p>
            <a:endParaRPr lang="cs-CZ"/>
          </a:p>
        </p:txBody>
      </p:sp>
      <p:pic>
        <p:nvPicPr>
          <p:cNvPr id="3074" name="Picture 2" descr="Srdce – císař lidského těla - Celostní medicína">
            <a:extLst>
              <a:ext uri="{FF2B5EF4-FFF2-40B4-BE49-F238E27FC236}">
                <a16:creationId xmlns:a16="http://schemas.microsoft.com/office/drawing/2014/main" id="{16F054CF-8BCD-A17A-4420-5AAF220D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28" y="3565070"/>
            <a:ext cx="4615543" cy="27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8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115060-0799-315D-99C5-6DEE21A3AF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0AE502-9696-03CF-7A5E-860321E9A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C47324-63B5-67CC-616D-7A500760B9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0E78095-1871-216B-C004-93974A62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3A0775E-ACCB-3524-084C-3581EBCD5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sz="2400" b="0" i="0" dirty="0">
                <a:solidFill>
                  <a:srgbClr val="0B2239"/>
                </a:solidFill>
                <a:effectLst/>
                <a:highlight>
                  <a:srgbClr val="FFFFFF"/>
                </a:highlight>
              </a:rPr>
              <a:t>Anatomicky se srdce nachází za hrudní kostí mezi plícemi v pouzdře z vazivové tkáně, tzv. </a:t>
            </a:r>
            <a:r>
              <a:rPr lang="cs-CZ" sz="2400" b="1" i="0" dirty="0">
                <a:solidFill>
                  <a:srgbClr val="0B2239"/>
                </a:solidFill>
                <a:effectLst/>
                <a:highlight>
                  <a:srgbClr val="FFFFFF"/>
                </a:highlight>
              </a:rPr>
              <a:t>perikardu</a:t>
            </a:r>
            <a:r>
              <a:rPr lang="cs-CZ" sz="2400" b="0" i="0" dirty="0">
                <a:solidFill>
                  <a:srgbClr val="0B2239"/>
                </a:solidFill>
                <a:effectLst/>
                <a:highlight>
                  <a:srgbClr val="FFFFFF"/>
                </a:highlight>
              </a:rPr>
              <a:t>. Na něm lze při bližším zkoumání rozlišit vnější vrstvu (fibrózní perikard) a vnitřní vrstvu (serózní perikard). Následující vrstva, </a:t>
            </a:r>
            <a:r>
              <a:rPr lang="cs-CZ" sz="2400" b="1" i="0" dirty="0">
                <a:solidFill>
                  <a:srgbClr val="0B2239"/>
                </a:solidFill>
                <a:effectLst/>
                <a:highlight>
                  <a:srgbClr val="FFFFFF"/>
                </a:highlight>
              </a:rPr>
              <a:t>epikard</a:t>
            </a:r>
            <a:r>
              <a:rPr lang="cs-CZ" sz="2400" b="0" i="0" dirty="0">
                <a:solidFill>
                  <a:srgbClr val="0B2239"/>
                </a:solidFill>
                <a:effectLst/>
                <a:highlight>
                  <a:srgbClr val="FFFFFF"/>
                </a:highlight>
              </a:rPr>
              <a:t>, již leží přímo na srdci. Mezi perikardem a epikardem je tzv. osrdečníková dutina – mezera vyplněná </a:t>
            </a:r>
            <a:r>
              <a:rPr lang="cs-CZ" sz="2400" b="0" i="0" dirty="0" err="1">
                <a:solidFill>
                  <a:srgbClr val="0B2239"/>
                </a:solidFill>
                <a:effectLst/>
                <a:highlight>
                  <a:srgbClr val="FFFFFF"/>
                </a:highlight>
              </a:rPr>
              <a:t>perikardiální</a:t>
            </a:r>
            <a:r>
              <a:rPr lang="cs-CZ" sz="2400" b="0" i="0" dirty="0">
                <a:solidFill>
                  <a:srgbClr val="0B2239"/>
                </a:solidFill>
                <a:effectLst/>
                <a:highlight>
                  <a:srgbClr val="FFFFFF"/>
                </a:highlight>
              </a:rPr>
              <a:t> tekutinou, což umožňuje pohyb srdce uvnitř perikardu s minimálním třením. Pod epikardem se nalézají koronární tepny uložené v ochranné vrstvě tuku. Následuje tkáň srdečního svalu (</a:t>
            </a:r>
            <a:r>
              <a:rPr lang="cs-CZ" sz="2400" b="1" i="0" dirty="0">
                <a:solidFill>
                  <a:srgbClr val="0B2239"/>
                </a:solidFill>
                <a:effectLst/>
                <a:highlight>
                  <a:srgbClr val="FFFFFF"/>
                </a:highlight>
              </a:rPr>
              <a:t>myokard</a:t>
            </a:r>
            <a:r>
              <a:rPr lang="cs-CZ" sz="2400" b="0" i="0" dirty="0">
                <a:solidFill>
                  <a:srgbClr val="0B2239"/>
                </a:solidFill>
                <a:effectLst/>
                <a:highlight>
                  <a:srgbClr val="FFFFFF"/>
                </a:highlight>
              </a:rPr>
              <a:t>) a nejvnitřnější vrstva srdce, tzv. </a:t>
            </a:r>
            <a:r>
              <a:rPr lang="cs-CZ" sz="2400" b="1" i="0" dirty="0">
                <a:solidFill>
                  <a:srgbClr val="0B2239"/>
                </a:solidFill>
                <a:effectLst/>
                <a:highlight>
                  <a:srgbClr val="FFFFFF"/>
                </a:highlight>
              </a:rPr>
              <a:t>endokard</a:t>
            </a:r>
            <a:r>
              <a:rPr lang="cs-CZ" sz="2400" b="0" i="0" dirty="0">
                <a:solidFill>
                  <a:srgbClr val="0B2239"/>
                </a:solidFill>
                <a:effectLst/>
                <a:highlight>
                  <a:srgbClr val="FFFFFF"/>
                </a:highlight>
              </a:rPr>
              <a:t>.</a:t>
            </a:r>
          </a:p>
          <a:p>
            <a:br>
              <a:rPr lang="cs-CZ" b="0" i="0" dirty="0">
                <a:solidFill>
                  <a:srgbClr val="0B2239"/>
                </a:solidFill>
                <a:effectLst/>
                <a:highlight>
                  <a:srgbClr val="FFFFFF"/>
                </a:highlight>
                <a:latin typeface="Public Sans Web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30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E1B477-4276-DD5F-4A0B-468A228830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4B141C-9EAD-90FF-0084-7BA605E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541E77E-0CF2-3B95-12BF-D9FB42BB58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472" y="167170"/>
            <a:ext cx="10585690" cy="5832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Do pravé předsíně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vstupuje 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horní a dolní dutá žíla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(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vena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cava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superior et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inferior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 a 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srdeční žilní splav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(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sinus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coronarius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cordis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), který sbírá odkysličenou krev ze srdce. 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 pravé komory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vychází 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plicní kmen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dělící se na tepny 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(</a:t>
            </a:r>
            <a:r>
              <a:rPr lang="cs-CZ" b="0" i="1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arteria</a:t>
            </a:r>
            <a:r>
              <a:rPr lang="cs-CZ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cs-CZ" b="0" i="1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pulmonalis</a:t>
            </a:r>
            <a:r>
              <a:rPr lang="cs-CZ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cs-CZ" b="0" i="1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dextra</a:t>
            </a:r>
            <a:r>
              <a:rPr lang="cs-CZ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et </a:t>
            </a:r>
            <a:r>
              <a:rPr lang="cs-CZ" b="0" i="1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sinistra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které přivádějí 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odkysličenou krev z pravé komory srdeční do plic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kde dochází k výměně 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dýchacích plynů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Plicní žíly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(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venae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pulmonales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 odvádějí 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okysličenou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krev z 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plic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do 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levé srdeční předsíně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odtud do 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levé komory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kde je 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okysličená krev 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odváděna 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srdečnicí (</a:t>
            </a:r>
            <a:r>
              <a:rPr lang="cs-CZ" b="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aorta</a:t>
            </a:r>
            <a:r>
              <a:rPr lang="cs-CZ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 do velkého tělního oběhu.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61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64B440-81C8-D494-F9F9-1BE165B66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075AF7-EA40-9893-6F2E-73F26DAE3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869C84-0598-9875-8628-B4B518D75F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3172"/>
            <a:ext cx="11209338" cy="6064211"/>
          </a:xfrm>
        </p:spPr>
        <p:txBody>
          <a:bodyPr/>
          <a:lstStyle/>
          <a:p>
            <a:pPr marL="72000" indent="0">
              <a:buNone/>
            </a:pP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Velký tělní oběh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cs-CZ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začíná srdečnicí (</a:t>
            </a:r>
            <a:r>
              <a:rPr lang="cs-CZ" b="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aorta</a:t>
            </a:r>
            <a:r>
              <a:rPr lang="cs-CZ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), která odstupuje z levé komory srdeční</a:t>
            </a:r>
          </a:p>
          <a:p>
            <a:pPr marL="72000" indent="0">
              <a:buNone/>
            </a:pPr>
            <a:r>
              <a:rPr lang="cs-CZ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Aortu dělíme na tři části: 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vzestupnou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 (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ascendens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)</a:t>
            </a:r>
            <a:r>
              <a:rPr lang="cs-CZ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, první část aorty, ze které odstupují věnčité tepny vyživující srdce</a:t>
            </a:r>
          </a:p>
          <a:p>
            <a:pPr marL="72000" indent="0">
              <a:buNone/>
            </a:pP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oblouk aorty (</a:t>
            </a:r>
            <a:r>
              <a:rPr lang="cs-CZ" b="0" i="0" dirty="0" err="1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arcus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0" dirty="0" err="1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aortae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), </a:t>
            </a:r>
            <a:r>
              <a:rPr lang="cs-CZ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ze kterého odstupuje vpravo hlavopažní tepna (</a:t>
            </a:r>
            <a:r>
              <a:rPr lang="cs-CZ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truncus</a:t>
            </a:r>
            <a:r>
              <a:rPr lang="cs-CZ" b="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brachiocephalicus</a:t>
            </a:r>
            <a:r>
              <a:rPr lang="cs-CZ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), vlevo levá krkavice (</a:t>
            </a:r>
            <a:r>
              <a:rPr lang="cs-CZ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arteria</a:t>
            </a:r>
            <a:r>
              <a:rPr lang="cs-CZ" b="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corotis</a:t>
            </a:r>
            <a:r>
              <a:rPr lang="cs-CZ" b="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communis</a:t>
            </a:r>
            <a:r>
              <a:rPr lang="cs-CZ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), která zásobuje hlavu, a levá podklíčková tepna (</a:t>
            </a:r>
            <a:r>
              <a:rPr lang="cs-CZ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arteria</a:t>
            </a:r>
            <a:r>
              <a:rPr lang="cs-CZ" b="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subclavia</a:t>
            </a:r>
            <a:r>
              <a:rPr lang="cs-CZ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), jejíž větve vyživují horní končetinu; a 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sestupnou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(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decendens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)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 aortu</a:t>
            </a:r>
            <a:r>
              <a:rPr lang="cs-CZ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, ta vydává řadu větví pro jednotlivé orgány v dutině hrudní a břišní a dělí se v úrovni čtvrtého bederního obratle na kyčelní tepny (</a:t>
            </a:r>
            <a:r>
              <a:rPr lang="cs-CZ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arteriae</a:t>
            </a:r>
            <a:r>
              <a:rPr lang="cs-CZ" b="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iliacae</a:t>
            </a:r>
            <a:r>
              <a:rPr lang="cs-CZ" b="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communes</a:t>
            </a:r>
            <a:r>
              <a:rPr lang="cs-CZ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), které zásobují krví oblast pánve a obě dolní končetiny.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0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C72A76-2E1D-B12F-0240-FDFEF9A7A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BD242E-80BA-ACD1-D29F-5C09C8DC5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A23544-96A4-34A1-D78E-615315B8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Lidské srdce - princip jeho fungování a zajímavosti | Rehabilitace.info">
            <a:extLst>
              <a:ext uri="{FF2B5EF4-FFF2-40B4-BE49-F238E27FC236}">
                <a16:creationId xmlns:a16="http://schemas.microsoft.com/office/drawing/2014/main" id="{31622F94-84F8-C7D4-7964-912EB84B43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225826"/>
            <a:ext cx="4403439" cy="45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9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9D53FA-020B-E0DB-59EA-26A9D4F5B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15A81E-0E8F-786E-3D9F-39D39BCEA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FE8FDD-E0D2-AFD1-3A2C-84499F86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01F52C-3134-A8B6-E59E-9EA7A6604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72243"/>
            <a:ext cx="10753200" cy="4759757"/>
          </a:xfrm>
        </p:spPr>
        <p:txBody>
          <a:bodyPr/>
          <a:lstStyle/>
          <a:p>
            <a:pPr marL="72000" indent="0">
              <a:buNone/>
            </a:pPr>
            <a:r>
              <a:rPr lang="cs-CZ" b="0" i="0" dirty="0">
                <a:effectLst/>
                <a:highlight>
                  <a:srgbClr val="FFFFFF"/>
                </a:highlight>
              </a:rPr>
              <a:t>Vnitřní výstelku srdce tvoří nitroblána srdeční </a:t>
            </a:r>
            <a:r>
              <a:rPr lang="cs-CZ" b="0" dirty="0">
                <a:effectLst/>
                <a:highlight>
                  <a:srgbClr val="FFFFFF"/>
                </a:highlight>
              </a:rPr>
              <a:t>(</a:t>
            </a:r>
            <a:r>
              <a:rPr lang="cs-CZ" b="0" dirty="0" err="1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endocardium,endokard</a:t>
            </a:r>
            <a:r>
              <a:rPr lang="cs-CZ" b="0" dirty="0">
                <a:effectLst/>
                <a:highlight>
                  <a:srgbClr val="FFFFFF"/>
                </a:highlight>
              </a:rPr>
              <a:t>), </a:t>
            </a:r>
            <a:r>
              <a:rPr lang="cs-CZ" b="0" i="0" dirty="0">
                <a:effectLst/>
                <a:highlight>
                  <a:srgbClr val="FFFFFF"/>
                </a:highlight>
              </a:rPr>
              <a:t>tenká blána podobná svojí stavbou endotelu cév. Střední vrstvu tvoří srdeční svalovina (</a:t>
            </a:r>
            <a:r>
              <a:rPr lang="cs-CZ" b="0" dirty="0" err="1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myocardium,myokard</a:t>
            </a:r>
            <a:r>
              <a:rPr lang="cs-CZ" b="0" i="0" dirty="0">
                <a:effectLst/>
                <a:highlight>
                  <a:srgbClr val="FFFFFF"/>
                </a:highlight>
              </a:rPr>
              <a:t>), který zabezpečuje stahy (systola) a relaxace (diastola) srdce</a:t>
            </a:r>
            <a:r>
              <a:rPr lang="cs-CZ" dirty="0">
                <a:highlight>
                  <a:srgbClr val="FFFFFF"/>
                </a:highlight>
              </a:rPr>
              <a:t>, (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epicardium,e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pikard</a:t>
            </a:r>
            <a:r>
              <a:rPr lang="cs-CZ" dirty="0"/>
              <a:t>) – vazivový obal srdce, který přechází v perikard – zevní obal srdce (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perikardium,perikard</a:t>
            </a:r>
            <a:r>
              <a:rPr lang="cs-CZ" dirty="0"/>
              <a:t>) dutina perikardu – prostor mezi epikardem a perikardem, kde je malé množství tekutiny → hladký a klouzavý pohyb obou vazivových listů a určitá míra ochrany</a:t>
            </a:r>
            <a:endParaRPr lang="cs-CZ" b="0" i="0" dirty="0">
              <a:effectLst/>
              <a:highlight>
                <a:srgbClr val="FFFFFF"/>
              </a:highlight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4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C42EAD-9AB6-EF4D-7278-8435539D17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171658-10B4-E7A2-1A77-0058C5B68E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03B538-8D2A-3037-1167-0D36F5CC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F6F9EA2-2A40-5F5E-8AAF-87D6735E5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převodní systém srdeční, jehož začátkem je síňový uzlík (</a:t>
            </a:r>
            <a:r>
              <a:rPr lang="cs-CZ" b="0" i="1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nodus </a:t>
            </a:r>
            <a:r>
              <a:rPr lang="cs-CZ" b="0" i="1" dirty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sinuatrialis</a:t>
            </a:r>
            <a:r>
              <a:rPr lang="cs-CZ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 uložený ve stěně pravé předsíně. Impulzy, které v něm vznikají přibližně o frekvenci 70/min, jsou předávány do síňokomorového uzlíku (</a:t>
            </a:r>
            <a:r>
              <a:rPr lang="cs-CZ" b="0" i="1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nodus </a:t>
            </a:r>
            <a:r>
              <a:rPr lang="cs-CZ" b="0" i="1" dirty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atrioventricularis</a:t>
            </a:r>
            <a:r>
              <a:rPr lang="cs-CZ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 a skrze </a:t>
            </a:r>
            <a:r>
              <a:rPr lang="cs-CZ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Hisův</a:t>
            </a:r>
            <a:r>
              <a:rPr lang="cs-CZ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můstek přechází ze svaloviny předsíní na svalovinu komor. </a:t>
            </a:r>
            <a:r>
              <a:rPr lang="cs-CZ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Hisův</a:t>
            </a:r>
            <a:r>
              <a:rPr lang="cs-CZ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můstek se dále dělí na </a:t>
            </a:r>
            <a:r>
              <a:rPr lang="cs-CZ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Tawarova</a:t>
            </a:r>
            <a:r>
              <a:rPr lang="cs-CZ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raménka, která se rozpadají na síť Purkyňových vláken vedoucích k buňkám srdce.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12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CBF14A-A84D-4D6E-2344-542A4B499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784112-97B1-1512-016D-4323B936C1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7BC498-9581-62F4-8BDB-20AC562C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převodní systém srdeční | Human body, Body, Human">
            <a:extLst>
              <a:ext uri="{FF2B5EF4-FFF2-40B4-BE49-F238E27FC236}">
                <a16:creationId xmlns:a16="http://schemas.microsoft.com/office/drawing/2014/main" id="{EA226D0E-B8DC-C0BE-35CF-E204604EBB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82" y="1334411"/>
            <a:ext cx="3136000" cy="40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21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0C6E98-0342-2678-C06D-5EBF08B568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BC404B-CC4C-DCDA-4F56-3D1844242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23AEB5-425D-8FE2-EAD2-1E92D129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24700"/>
            <a:ext cx="10753200" cy="451576"/>
          </a:xfrm>
        </p:spPr>
        <p:txBody>
          <a:bodyPr/>
          <a:lstStyle/>
          <a:p>
            <a:r>
              <a:rPr lang="cs-CZ" dirty="0"/>
              <a:t>Cévní zásobení srdce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0B992E-BE67-C21B-6064-AF4A87C51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" y="729343"/>
            <a:ext cx="11420699" cy="51026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tepny – 2 věnčité tepny – a. </a:t>
            </a:r>
            <a:r>
              <a:rPr lang="cs-CZ" dirty="0" err="1"/>
              <a:t>coronaria</a:t>
            </a:r>
            <a:r>
              <a:rPr lang="cs-CZ" dirty="0"/>
              <a:t> </a:t>
            </a:r>
            <a:r>
              <a:rPr lang="cs-CZ" dirty="0" err="1"/>
              <a:t>dx</a:t>
            </a:r>
            <a:r>
              <a:rPr lang="cs-CZ" dirty="0"/>
              <a:t>. (r. </a:t>
            </a:r>
            <a:r>
              <a:rPr lang="cs-CZ" dirty="0" err="1"/>
              <a:t>interventricularis</a:t>
            </a:r>
            <a:r>
              <a:rPr lang="cs-CZ" dirty="0"/>
              <a:t> post.) – a. </a:t>
            </a:r>
            <a:r>
              <a:rPr lang="cs-CZ" dirty="0" err="1"/>
              <a:t>coronaria</a:t>
            </a:r>
            <a:r>
              <a:rPr lang="cs-CZ" dirty="0"/>
              <a:t> sin. (r. </a:t>
            </a:r>
            <a:r>
              <a:rPr lang="cs-CZ" dirty="0" err="1"/>
              <a:t>interventricularis</a:t>
            </a:r>
            <a:r>
              <a:rPr lang="cs-CZ" dirty="0"/>
              <a:t> ant., r. </a:t>
            </a:r>
            <a:r>
              <a:rPr lang="cs-CZ" dirty="0" err="1"/>
              <a:t>circumflexum</a:t>
            </a:r>
            <a:r>
              <a:rPr lang="cs-CZ" dirty="0"/>
              <a:t>),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odstup z rozšířené části aorty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žíly – 3 soustavy, </a:t>
            </a:r>
            <a:r>
              <a:rPr lang="cs-CZ" dirty="0" err="1"/>
              <a:t>bezchlopňové</a:t>
            </a:r>
            <a:r>
              <a:rPr lang="cs-CZ" dirty="0"/>
              <a:t>,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sinus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</a:rPr>
              <a:t>coronarius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 odstupuje z pravé síně </a:t>
            </a:r>
            <a:r>
              <a:rPr lang="cs-CZ" dirty="0"/>
              <a:t>– v. </a:t>
            </a:r>
            <a:r>
              <a:rPr lang="cs-CZ" dirty="0" err="1"/>
              <a:t>cordis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, media, </a:t>
            </a:r>
            <a:r>
              <a:rPr lang="cs-CZ" dirty="0" err="1"/>
              <a:t>parva</a:t>
            </a:r>
            <a:r>
              <a:rPr lang="cs-CZ" dirty="0"/>
              <a:t> – </a:t>
            </a:r>
            <a:r>
              <a:rPr lang="cs-CZ" dirty="0" err="1"/>
              <a:t>vv</a:t>
            </a:r>
            <a:r>
              <a:rPr lang="cs-CZ" dirty="0"/>
              <a:t>. </a:t>
            </a:r>
            <a:r>
              <a:rPr lang="cs-CZ" dirty="0" err="1"/>
              <a:t>cordis</a:t>
            </a:r>
            <a:r>
              <a:rPr lang="cs-CZ" dirty="0"/>
              <a:t> </a:t>
            </a:r>
            <a:r>
              <a:rPr lang="cs-CZ" dirty="0" err="1"/>
              <a:t>anteriores</a:t>
            </a:r>
            <a:r>
              <a:rPr lang="cs-CZ" dirty="0"/>
              <a:t> – </a:t>
            </a:r>
            <a:r>
              <a:rPr lang="cs-CZ" dirty="0" err="1"/>
              <a:t>vv</a:t>
            </a:r>
            <a:r>
              <a:rPr lang="cs-CZ" dirty="0"/>
              <a:t>. </a:t>
            </a:r>
            <a:r>
              <a:rPr lang="cs-CZ" dirty="0" err="1"/>
              <a:t>cordis</a:t>
            </a:r>
            <a:r>
              <a:rPr lang="cs-CZ" dirty="0"/>
              <a:t> </a:t>
            </a:r>
            <a:r>
              <a:rPr lang="cs-CZ" dirty="0" err="1"/>
              <a:t>minimae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míza – 3 pleteně, 2 kmeny (pravý do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thoracicus</a:t>
            </a:r>
            <a:r>
              <a:rPr lang="cs-CZ" dirty="0"/>
              <a:t>, levý do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lymphaticus</a:t>
            </a:r>
            <a:r>
              <a:rPr lang="cs-CZ" dirty="0"/>
              <a:t> </a:t>
            </a:r>
            <a:r>
              <a:rPr lang="cs-CZ" dirty="0" err="1"/>
              <a:t>dexter</a:t>
            </a:r>
            <a:r>
              <a:rPr lang="cs-CZ" dirty="0"/>
              <a:t>!)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nervy – </a:t>
            </a:r>
            <a:r>
              <a:rPr lang="cs-CZ" dirty="0" err="1"/>
              <a:t>automacie</a:t>
            </a:r>
            <a:r>
              <a:rPr lang="cs-CZ" dirty="0"/>
              <a:t>, autonomní systém (sympatikus – zvýší akci srdeční, parasympatikus – snížení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Koronární cirkulace obstarává přísun kyslíku a živin srdci, především myokardu. Zásobování srdečního svalu zajišťují věnčité tepny odstupující z aorty nad </a:t>
            </a:r>
            <a:r>
              <a:rPr lang="cs-CZ" dirty="0" err="1"/>
              <a:t>valva</a:t>
            </a:r>
            <a:r>
              <a:rPr lang="cs-CZ" dirty="0"/>
              <a:t> </a:t>
            </a:r>
            <a:r>
              <a:rPr lang="cs-CZ" dirty="0" err="1"/>
              <a:t>aortae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920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206208-127F-5120-EEB6-BF7A55CA3C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9EDF26-CAF6-517D-4954-E7D19BB31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FE0F4F-2D0C-86B4-F372-2632338E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Cévní systém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1DA59E-4E48-DABF-45E1-91A62D7DB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1)tepny (</a:t>
            </a:r>
            <a:r>
              <a:rPr lang="cs-CZ" dirty="0" err="1"/>
              <a:t>arteriae</a:t>
            </a:r>
            <a:r>
              <a:rPr lang="cs-CZ" dirty="0"/>
              <a:t>) - drobné tepénky (</a:t>
            </a:r>
            <a:r>
              <a:rPr lang="cs-CZ" dirty="0" err="1"/>
              <a:t>arteriolae</a:t>
            </a:r>
            <a:r>
              <a:rPr lang="cs-CZ" dirty="0"/>
              <a:t>) </a:t>
            </a:r>
          </a:p>
          <a:p>
            <a:pPr marL="72000" indent="0">
              <a:buNone/>
            </a:pPr>
            <a:r>
              <a:rPr lang="cs-CZ" dirty="0"/>
              <a:t>2) žíly (</a:t>
            </a:r>
            <a:r>
              <a:rPr lang="cs-CZ" dirty="0" err="1"/>
              <a:t>venae</a:t>
            </a:r>
            <a:r>
              <a:rPr lang="cs-CZ" dirty="0"/>
              <a:t>)- žilek (</a:t>
            </a:r>
            <a:r>
              <a:rPr lang="cs-CZ" dirty="0" err="1"/>
              <a:t>venulae</a:t>
            </a:r>
            <a:r>
              <a:rPr lang="cs-CZ" dirty="0"/>
              <a:t>) </a:t>
            </a:r>
          </a:p>
          <a:p>
            <a:pPr marL="72000" indent="0">
              <a:buNone/>
            </a:pPr>
            <a:r>
              <a:rPr lang="cs-CZ" dirty="0"/>
              <a:t>3) vlásečnice (</a:t>
            </a:r>
            <a:r>
              <a:rPr lang="cs-CZ" dirty="0" err="1"/>
              <a:t>capillarae</a:t>
            </a:r>
            <a:r>
              <a:rPr lang="cs-CZ" dirty="0"/>
              <a:t>, </a:t>
            </a:r>
            <a:r>
              <a:rPr lang="cs-CZ" dirty="0" err="1"/>
              <a:t>vasa</a:t>
            </a:r>
            <a:r>
              <a:rPr lang="cs-CZ" dirty="0"/>
              <a:t> </a:t>
            </a:r>
            <a:r>
              <a:rPr lang="cs-CZ" dirty="0" err="1"/>
              <a:t>capillaria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71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9255F0-C9AF-2D32-9E29-59173FD02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56FA80-24ED-871E-20A5-19A9A5046A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0F4578-91C6-E339-6D6C-1B20BE12CF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20725"/>
            <a:ext cx="10753725" cy="4138613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Stěna tepen: je pevná a pružná tří vrstvy: </a:t>
            </a:r>
          </a:p>
          <a:p>
            <a:pPr marL="586350" indent="-514350">
              <a:buAutoNum type="arabicParenR"/>
            </a:pPr>
            <a:r>
              <a:rPr lang="cs-CZ" dirty="0"/>
              <a:t>tunica intima – endotel </a:t>
            </a:r>
          </a:p>
          <a:p>
            <a:pPr marL="586350" indent="-514350">
              <a:buAutoNum type="arabicParenR"/>
            </a:pPr>
            <a:r>
              <a:rPr lang="cs-CZ" dirty="0"/>
              <a:t>tunica media - obsahuje vazivo z elastických vláken a hladkou svalovinu - poměr závislý na průsvitu tepen a vzdálenosti od srdce (drobné tepénky jsou čistě svalové) </a:t>
            </a:r>
          </a:p>
          <a:p>
            <a:pPr marL="586350" indent="-514350">
              <a:buAutoNum type="arabicParenR"/>
            </a:pPr>
            <a:r>
              <a:rPr lang="cs-CZ" dirty="0"/>
              <a:t>tunica </a:t>
            </a:r>
            <a:r>
              <a:rPr lang="cs-CZ" dirty="0" err="1"/>
              <a:t>externa</a:t>
            </a:r>
            <a:r>
              <a:rPr lang="cs-CZ" dirty="0"/>
              <a:t> - je tvořena vazivem </a:t>
            </a:r>
          </a:p>
        </p:txBody>
      </p:sp>
      <p:pic>
        <p:nvPicPr>
          <p:cNvPr id="5122" name="Picture 2" descr="Tepna – Wikipedie">
            <a:extLst>
              <a:ext uri="{FF2B5EF4-FFF2-40B4-BE49-F238E27FC236}">
                <a16:creationId xmlns:a16="http://schemas.microsoft.com/office/drawing/2014/main" id="{384ED3FC-0D1D-E658-EBE1-3F19A710B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54" y="2606681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83C306-E428-5670-6B68-379F835BEF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E0A87B-03E0-5677-6FB7-672FD6BB90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7" name="Zástupný obsah 6" descr="Obsah obrázku kostra, text, kloub, skica&#10;&#10;Popis byl vytvořen automaticky">
            <a:extLst>
              <a:ext uri="{FF2B5EF4-FFF2-40B4-BE49-F238E27FC236}">
                <a16:creationId xmlns:a16="http://schemas.microsoft.com/office/drawing/2014/main" id="{7B7E2221-5D47-0AE8-AD65-0BF0A83324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6" y="431484"/>
            <a:ext cx="4754563" cy="5654675"/>
          </a:xfrm>
        </p:spPr>
      </p:pic>
    </p:spTree>
    <p:extLst>
      <p:ext uri="{BB962C8B-B14F-4D97-AF65-F5344CB8AC3E}">
        <p14:creationId xmlns:p14="http://schemas.microsoft.com/office/powerpoint/2010/main" val="408764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A42978-5F9C-046C-78C8-F3796BB7C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7DD0B9-F44C-6F65-E9FF-4F0DE14C3F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B227FA-5369-5A7A-764F-638DB953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BDF880-5B84-E6C0-2F84-BCC234516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73332"/>
            <a:ext cx="10753200" cy="3558667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Stěna žil: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tři vrstvy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není pružná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obsahuje méně svaloviny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chybí elastická vlákna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kapsovité chlopně </a:t>
            </a:r>
          </a:p>
          <a:p>
            <a:pPr marL="72000" indent="0">
              <a:buNone/>
            </a:pPr>
            <a:r>
              <a:rPr lang="cs-CZ" dirty="0"/>
              <a:t>Stěnu kapilár -  tvoří pouze jediná vrstva – endotel</a:t>
            </a:r>
          </a:p>
        </p:txBody>
      </p:sp>
      <p:pic>
        <p:nvPicPr>
          <p:cNvPr id="8194" name="Picture 2" descr="Žíly - obecné informace | Medicína, nemoci, studium na 1. LF UK">
            <a:extLst>
              <a:ext uri="{FF2B5EF4-FFF2-40B4-BE49-F238E27FC236}">
                <a16:creationId xmlns:a16="http://schemas.microsoft.com/office/drawing/2014/main" id="{1F48BCB7-6D55-3DEE-97D1-F8BB3208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60" y="589936"/>
            <a:ext cx="4004494" cy="37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70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6F7E1C-CB86-852B-E305-AAD7BB87D4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EECE41-485B-1900-A09B-FFADFA1DD4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1B4AEB-745A-9899-85DC-B55E9B36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TEPNY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89FA8B-89DF-7217-95B1-0BD1FF00C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Pulmonální systém: </a:t>
            </a:r>
          </a:p>
          <a:p>
            <a:pPr marL="72000" indent="0">
              <a:buNone/>
            </a:pPr>
            <a:r>
              <a:rPr lang="cs-CZ" dirty="0" err="1"/>
              <a:t>Truncus</a:t>
            </a:r>
            <a:r>
              <a:rPr lang="cs-CZ" dirty="0"/>
              <a:t> </a:t>
            </a:r>
            <a:r>
              <a:rPr lang="cs-CZ" dirty="0" err="1"/>
              <a:t>pulmonalis</a:t>
            </a:r>
            <a:r>
              <a:rPr lang="cs-CZ" dirty="0"/>
              <a:t>  - vystupuje z pravé komory srdeční a směřuje pod oblouk aorty - rozděluje na </a:t>
            </a: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pulmonalis</a:t>
            </a:r>
            <a:r>
              <a:rPr lang="cs-CZ" dirty="0"/>
              <a:t> </a:t>
            </a:r>
            <a:r>
              <a:rPr lang="cs-CZ" dirty="0" err="1"/>
              <a:t>dextra</a:t>
            </a:r>
            <a:r>
              <a:rPr lang="cs-CZ" dirty="0"/>
              <a:t> et </a:t>
            </a:r>
            <a:r>
              <a:rPr lang="cs-CZ" dirty="0" err="1"/>
              <a:t>sinistra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/>
              <a:t>V plicních hilech se větví </a:t>
            </a:r>
            <a:r>
              <a:rPr lang="cs-CZ" dirty="0" err="1"/>
              <a:t>arteriae</a:t>
            </a:r>
            <a:r>
              <a:rPr lang="cs-CZ" dirty="0"/>
              <a:t> </a:t>
            </a:r>
            <a:r>
              <a:rPr lang="cs-CZ" dirty="0" err="1"/>
              <a:t>pulmonales</a:t>
            </a:r>
            <a:r>
              <a:rPr lang="cs-CZ" dirty="0"/>
              <a:t> dále pak větví podél bronchů až k alveolů</a:t>
            </a:r>
          </a:p>
        </p:txBody>
      </p:sp>
    </p:spTree>
    <p:extLst>
      <p:ext uri="{BB962C8B-B14F-4D97-AF65-F5344CB8AC3E}">
        <p14:creationId xmlns:p14="http://schemas.microsoft.com/office/powerpoint/2010/main" val="2542696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EAC67F-ACBD-B2B5-70CB-01FB20A69E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CFF8BB-87E1-59A7-E3B0-68A13B83C3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63BE37-98C0-342F-2B10-B0178A45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TRUNCUS PULMONALIS</a:t>
            </a:r>
          </a:p>
        </p:txBody>
      </p:sp>
      <p:pic>
        <p:nvPicPr>
          <p:cNvPr id="9218" name="Picture 2" descr="Pulmonary trunk: Anatomy and function | Kenhub">
            <a:extLst>
              <a:ext uri="{FF2B5EF4-FFF2-40B4-BE49-F238E27FC236}">
                <a16:creationId xmlns:a16="http://schemas.microsoft.com/office/drawing/2014/main" id="{2F206D79-F4CD-06F5-BFED-51F5D629B1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66" y="1769806"/>
            <a:ext cx="4223165" cy="430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23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33AFB3-CC60-0FDE-7E95-85AE4E3E59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4ADC15-209E-155B-8461-3A70094FB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7A361C-A9FD-5604-2DA8-41F385FF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ŽÍLY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13ABA1-E81E-2748-2AFC-E3297C677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/>
              <a:t>Venae</a:t>
            </a:r>
            <a:r>
              <a:rPr lang="cs-CZ" dirty="0"/>
              <a:t> </a:t>
            </a:r>
            <a:r>
              <a:rPr lang="cs-CZ" dirty="0" err="1"/>
              <a:t>pulmonales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vznikají z drobných žil, z kapilární sítě po obvodu plicních alveolů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 plicích probíhají žíly ve vazivu mezi jednotlivými plicními segmenty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směřují k plicnímu hilu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 každé plíce dvě žíly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všechny čtyři (dvě </a:t>
            </a:r>
            <a:r>
              <a:rPr lang="cs-CZ" dirty="0" err="1"/>
              <a:t>venae</a:t>
            </a:r>
            <a:r>
              <a:rPr lang="cs-CZ" dirty="0"/>
              <a:t> </a:t>
            </a:r>
            <a:r>
              <a:rPr lang="cs-CZ" dirty="0" err="1"/>
              <a:t>pulmonales</a:t>
            </a:r>
            <a:r>
              <a:rPr lang="cs-CZ" dirty="0"/>
              <a:t> </a:t>
            </a:r>
            <a:r>
              <a:rPr lang="cs-CZ" dirty="0" err="1"/>
              <a:t>dextrae</a:t>
            </a:r>
            <a:r>
              <a:rPr lang="cs-CZ" dirty="0"/>
              <a:t> a dvě </a:t>
            </a:r>
            <a:r>
              <a:rPr lang="cs-CZ" dirty="0" err="1"/>
              <a:t>venae</a:t>
            </a:r>
            <a:r>
              <a:rPr lang="cs-CZ" dirty="0"/>
              <a:t> </a:t>
            </a:r>
            <a:r>
              <a:rPr lang="cs-CZ" dirty="0" err="1"/>
              <a:t>pulmonales</a:t>
            </a:r>
            <a:r>
              <a:rPr lang="cs-CZ" dirty="0"/>
              <a:t> </a:t>
            </a:r>
            <a:r>
              <a:rPr lang="cs-CZ" dirty="0" err="1"/>
              <a:t>sinistrae</a:t>
            </a:r>
            <a:r>
              <a:rPr lang="cs-CZ" dirty="0"/>
              <a:t>) se otevírají do levé předsíně</a:t>
            </a:r>
          </a:p>
        </p:txBody>
      </p:sp>
    </p:spTree>
    <p:extLst>
      <p:ext uri="{BB962C8B-B14F-4D97-AF65-F5344CB8AC3E}">
        <p14:creationId xmlns:p14="http://schemas.microsoft.com/office/powerpoint/2010/main" val="3641372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480AEC-D0A1-130A-E325-1F12ECC8E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D586EF-5CAE-77E4-99E4-7BA7EE72D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AE737C-9C1F-9CD2-40FD-D2845A8A6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OLI - Drawing Pulmonary bronchi, veins and arteries - English labels |  AnatomyTOOL">
            <a:extLst>
              <a:ext uri="{FF2B5EF4-FFF2-40B4-BE49-F238E27FC236}">
                <a16:creationId xmlns:a16="http://schemas.microsoft.com/office/drawing/2014/main" id="{B29E6FB8-E2C4-4ABF-936F-42A454754B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57" y="1451240"/>
            <a:ext cx="7920000" cy="47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058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8DBC24-D9AD-A340-5FFD-A43A4BBF05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4349FF-E844-912C-E85F-714791A007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D2955F-204F-877F-C0CD-A9BDA28C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F28642-7522-AB36-1258-84FB25A3E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Aortální systém: </a:t>
            </a:r>
          </a:p>
          <a:p>
            <a:pPr marL="72000" indent="0">
              <a:buNone/>
            </a:pPr>
            <a:r>
              <a:rPr lang="cs-CZ" dirty="0"/>
              <a:t>tři hlavní úseky: </a:t>
            </a:r>
          </a:p>
          <a:p>
            <a:pPr marL="72000" indent="0">
              <a:buNone/>
            </a:pPr>
            <a:r>
              <a:rPr lang="cs-CZ" dirty="0"/>
              <a:t>1) aorta </a:t>
            </a:r>
            <a:r>
              <a:rPr lang="cs-CZ" dirty="0" err="1"/>
              <a:t>ascendens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2) </a:t>
            </a:r>
            <a:r>
              <a:rPr lang="cs-CZ" dirty="0" err="1"/>
              <a:t>arcus</a:t>
            </a:r>
            <a:r>
              <a:rPr lang="cs-CZ" dirty="0"/>
              <a:t> </a:t>
            </a:r>
            <a:r>
              <a:rPr lang="cs-CZ" dirty="0" err="1"/>
              <a:t>aortae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3) aorta </a:t>
            </a:r>
            <a:r>
              <a:rPr lang="cs-CZ" dirty="0" err="1"/>
              <a:t>descendens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/>
              <a:t>Aorta </a:t>
            </a:r>
            <a:r>
              <a:rPr lang="cs-CZ" dirty="0" err="1"/>
              <a:t>ascendens</a:t>
            </a:r>
            <a:r>
              <a:rPr lang="cs-CZ" dirty="0"/>
              <a:t> -(3 až 5 cm) po výstupu z levé komory srdeční rozšířený v bulbus </a:t>
            </a:r>
            <a:r>
              <a:rPr lang="cs-CZ" dirty="0" err="1"/>
              <a:t>aortae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/>
              <a:t>odstupují v pravém a levém sinus </a:t>
            </a:r>
            <a:r>
              <a:rPr lang="cs-CZ" dirty="0" err="1"/>
              <a:t>aortae</a:t>
            </a:r>
            <a:r>
              <a:rPr lang="cs-CZ" dirty="0"/>
              <a:t> věnčité tepny – </a:t>
            </a: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coronaria</a:t>
            </a:r>
            <a:r>
              <a:rPr lang="cs-CZ" dirty="0"/>
              <a:t> </a:t>
            </a:r>
            <a:r>
              <a:rPr lang="cs-CZ" dirty="0" err="1"/>
              <a:t>cordis</a:t>
            </a:r>
            <a:r>
              <a:rPr lang="cs-CZ" dirty="0"/>
              <a:t> </a:t>
            </a:r>
            <a:r>
              <a:rPr lang="cs-CZ" dirty="0" err="1"/>
              <a:t>dextra</a:t>
            </a:r>
            <a:r>
              <a:rPr lang="cs-CZ" dirty="0"/>
              <a:t> a </a:t>
            </a: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coronaria</a:t>
            </a:r>
            <a:r>
              <a:rPr lang="cs-CZ" dirty="0"/>
              <a:t> </a:t>
            </a:r>
            <a:r>
              <a:rPr lang="cs-CZ" dirty="0" err="1"/>
              <a:t>cordis</a:t>
            </a:r>
            <a:r>
              <a:rPr lang="cs-CZ" dirty="0"/>
              <a:t> </a:t>
            </a:r>
            <a:r>
              <a:rPr lang="cs-CZ" dirty="0" err="1"/>
              <a:t>sinistr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605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E82CA6-0311-2442-9219-A823B05ED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82E80A-5A25-B010-CBE8-E7B8A4978E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B522D7-4006-4AF0-C30C-BB4B53B62C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7987" y="86934"/>
            <a:ext cx="10753725" cy="4140200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Aorta </a:t>
            </a:r>
            <a:r>
              <a:rPr lang="cs-CZ" dirty="0" err="1"/>
              <a:t>ascendens</a:t>
            </a:r>
            <a:r>
              <a:rPr lang="cs-CZ" dirty="0"/>
              <a:t> - (3 až 5 cm) po výstupu z levé komory srdeční rozšířený v bulbus </a:t>
            </a:r>
            <a:r>
              <a:rPr lang="cs-CZ" dirty="0" err="1"/>
              <a:t>aortae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/>
              <a:t>odstupují v pravém a levém sinus </a:t>
            </a:r>
            <a:r>
              <a:rPr lang="cs-CZ" dirty="0" err="1"/>
              <a:t>aortae</a:t>
            </a:r>
            <a:r>
              <a:rPr lang="cs-CZ" dirty="0"/>
              <a:t> věnčité tepny – </a:t>
            </a: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coronaria</a:t>
            </a:r>
            <a:r>
              <a:rPr lang="cs-CZ" dirty="0"/>
              <a:t> </a:t>
            </a:r>
            <a:r>
              <a:rPr lang="cs-CZ" dirty="0" err="1"/>
              <a:t>cordis</a:t>
            </a:r>
            <a:r>
              <a:rPr lang="cs-CZ" dirty="0"/>
              <a:t> </a:t>
            </a:r>
            <a:r>
              <a:rPr lang="cs-CZ" dirty="0" err="1"/>
              <a:t>dextra</a:t>
            </a:r>
            <a:r>
              <a:rPr lang="cs-CZ" dirty="0"/>
              <a:t> a </a:t>
            </a: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coronaria</a:t>
            </a:r>
            <a:r>
              <a:rPr lang="cs-CZ" dirty="0"/>
              <a:t> </a:t>
            </a:r>
            <a:r>
              <a:rPr lang="cs-CZ" dirty="0" err="1"/>
              <a:t>cordis</a:t>
            </a:r>
            <a:r>
              <a:rPr lang="cs-CZ" dirty="0"/>
              <a:t> </a:t>
            </a:r>
            <a:r>
              <a:rPr lang="cs-CZ" dirty="0" err="1"/>
              <a:t>sinistr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E8C2289-D664-5116-2160-9A9B75EF1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360" y="1704607"/>
            <a:ext cx="12096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scending aorta - Wikipedia">
            <a:extLst>
              <a:ext uri="{FF2B5EF4-FFF2-40B4-BE49-F238E27FC236}">
                <a16:creationId xmlns:a16="http://schemas.microsoft.com/office/drawing/2014/main" id="{D7187687-A375-08B4-AE81-D2CB94F8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02" y="2157572"/>
            <a:ext cx="3123023" cy="407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5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9A0D4A-71D2-2B52-3248-A966FE0A18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C5B3CD-87D4-B203-A693-BC3F26996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859C63-B801-69E2-D996-4A59F16E85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485" y="77184"/>
            <a:ext cx="12005625" cy="5553916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/>
              <a:t>Arcus</a:t>
            </a:r>
            <a:r>
              <a:rPr lang="cs-CZ" dirty="0"/>
              <a:t> </a:t>
            </a:r>
            <a:r>
              <a:rPr lang="cs-CZ" dirty="0" err="1"/>
              <a:t>aortae</a:t>
            </a:r>
            <a:r>
              <a:rPr lang="cs-CZ" dirty="0"/>
              <a:t>: - vytváří oblouk překračuje střední rovinu, probíhá šikmo dozadu k páteři </a:t>
            </a:r>
          </a:p>
          <a:p>
            <a:pPr marL="72000" indent="0">
              <a:buNone/>
            </a:pPr>
            <a:r>
              <a:rPr lang="cs-CZ" dirty="0"/>
              <a:t>u třetího hrudního obratle přechází do aorta </a:t>
            </a:r>
            <a:r>
              <a:rPr lang="cs-CZ" dirty="0" err="1"/>
              <a:t>descendens</a:t>
            </a:r>
            <a:r>
              <a:rPr lang="cs-CZ" dirty="0"/>
              <a:t>.</a:t>
            </a:r>
          </a:p>
          <a:p>
            <a:pPr marL="72000" indent="0">
              <a:buNone/>
            </a:pPr>
            <a:r>
              <a:rPr lang="cs-CZ" dirty="0"/>
              <a:t>oblouk je spojen s </a:t>
            </a:r>
            <a:r>
              <a:rPr lang="cs-CZ" dirty="0" err="1"/>
              <a:t>truncus</a:t>
            </a:r>
            <a:r>
              <a:rPr lang="cs-CZ" dirty="0"/>
              <a:t> </a:t>
            </a:r>
            <a:r>
              <a:rPr lang="cs-CZ" dirty="0" err="1"/>
              <a:t>pulmonalis</a:t>
            </a:r>
            <a:r>
              <a:rPr lang="cs-CZ" dirty="0"/>
              <a:t> pomocí </a:t>
            </a:r>
            <a:r>
              <a:rPr lang="cs-CZ" dirty="0" err="1"/>
              <a:t>ligamentum</a:t>
            </a:r>
            <a:r>
              <a:rPr lang="cs-CZ" dirty="0"/>
              <a:t> </a:t>
            </a:r>
            <a:r>
              <a:rPr lang="cs-CZ" dirty="0" err="1"/>
              <a:t>arteriosum</a:t>
            </a:r>
            <a:r>
              <a:rPr lang="cs-CZ" dirty="0"/>
              <a:t> (obliterovaný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arteriosus</a:t>
            </a:r>
            <a:r>
              <a:rPr lang="cs-CZ" dirty="0"/>
              <a:t>) </a:t>
            </a:r>
          </a:p>
          <a:p>
            <a:pPr marL="72000" indent="0">
              <a:buNone/>
            </a:pPr>
            <a:r>
              <a:rPr lang="cs-CZ" dirty="0"/>
              <a:t>Odstupuje zde: </a:t>
            </a:r>
          </a:p>
          <a:p>
            <a:pPr marL="72000"/>
            <a:r>
              <a:rPr lang="cs-CZ" dirty="0"/>
              <a:t>1) </a:t>
            </a:r>
            <a:r>
              <a:rPr lang="cs-CZ" dirty="0" err="1"/>
              <a:t>Truncus</a:t>
            </a:r>
            <a:r>
              <a:rPr lang="cs-CZ" dirty="0"/>
              <a:t> </a:t>
            </a:r>
            <a:r>
              <a:rPr lang="cs-CZ" dirty="0" err="1"/>
              <a:t>brachiocephalicus</a:t>
            </a:r>
            <a:r>
              <a:rPr lang="cs-CZ" dirty="0"/>
              <a:t> </a:t>
            </a:r>
          </a:p>
          <a:p>
            <a:pPr marL="72000"/>
            <a:r>
              <a:rPr lang="cs-CZ" dirty="0"/>
              <a:t>2) </a:t>
            </a: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carotis</a:t>
            </a:r>
            <a:r>
              <a:rPr lang="cs-CZ" dirty="0"/>
              <a:t> </a:t>
            </a:r>
            <a:r>
              <a:rPr lang="cs-CZ" dirty="0" err="1"/>
              <a:t>communis</a:t>
            </a:r>
            <a:r>
              <a:rPr lang="cs-CZ" dirty="0"/>
              <a:t> sin. </a:t>
            </a:r>
          </a:p>
          <a:p>
            <a:pPr marL="72000"/>
            <a:r>
              <a:rPr lang="cs-CZ" dirty="0"/>
              <a:t>3) </a:t>
            </a: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subclavia</a:t>
            </a:r>
            <a:r>
              <a:rPr lang="cs-CZ" dirty="0"/>
              <a:t> sin</a:t>
            </a:r>
          </a:p>
        </p:txBody>
      </p:sp>
      <p:pic>
        <p:nvPicPr>
          <p:cNvPr id="12290" name="Picture 2" descr="Variant anatomy of the aortic arch | Radiology Reference Article |  Radiopaedia.org">
            <a:extLst>
              <a:ext uri="{FF2B5EF4-FFF2-40B4-BE49-F238E27FC236}">
                <a16:creationId xmlns:a16="http://schemas.microsoft.com/office/drawing/2014/main" id="{4D456239-EC0C-00B2-D1A6-5A747FB06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44" y="2149748"/>
            <a:ext cx="5345765" cy="448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68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78AF36-94F4-A124-C48B-224D19CB7D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41E3B6-416D-FDED-8832-22B31925E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A2B97E-596D-A041-6459-19842DDCFE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4059" y="242226"/>
            <a:ext cx="11967942" cy="5590250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TRUNCUS BRACHIOCEPHALICUS</a:t>
            </a:r>
          </a:p>
          <a:p>
            <a:pPr marL="72000" indent="0">
              <a:buNone/>
            </a:pPr>
            <a:r>
              <a:rPr lang="cs-CZ" dirty="0"/>
              <a:t>Zásobuje: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pravou horní končetinu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pravou část hlavy a krku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Vystupuje -za </a:t>
            </a:r>
            <a:r>
              <a:rPr lang="cs-CZ" dirty="0" err="1"/>
              <a:t>manubrium</a:t>
            </a:r>
            <a:r>
              <a:rPr lang="cs-CZ" dirty="0"/>
              <a:t> </a:t>
            </a:r>
            <a:r>
              <a:rPr lang="cs-CZ" dirty="0" err="1"/>
              <a:t>sterni</a:t>
            </a:r>
            <a:r>
              <a:rPr lang="cs-CZ" dirty="0"/>
              <a:t>, za pravým </a:t>
            </a:r>
            <a:r>
              <a:rPr lang="cs-CZ" dirty="0" err="1"/>
              <a:t>sternoklavikulární</a:t>
            </a:r>
            <a:r>
              <a:rPr lang="cs-CZ" dirty="0"/>
              <a:t> kloub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rozděluje na dvě větve: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carotis</a:t>
            </a:r>
            <a:r>
              <a:rPr lang="cs-CZ" dirty="0"/>
              <a:t> </a:t>
            </a:r>
            <a:r>
              <a:rPr lang="cs-CZ" dirty="0" err="1"/>
              <a:t>communis</a:t>
            </a:r>
            <a:r>
              <a:rPr lang="cs-CZ" dirty="0"/>
              <a:t> </a:t>
            </a:r>
            <a:r>
              <a:rPr lang="cs-CZ" dirty="0" err="1"/>
              <a:t>dextra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subclavia</a:t>
            </a:r>
            <a:r>
              <a:rPr lang="cs-CZ" dirty="0"/>
              <a:t> </a:t>
            </a:r>
            <a:r>
              <a:rPr lang="cs-CZ" dirty="0" err="1"/>
              <a:t>dextra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6361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946822-7650-3F47-0DDE-1FDB4CC648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565231-64B5-56BE-6573-2B5FF666F0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EECB6D-1C7B-78C5-AB1A-D0D61531E3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9559" y="133224"/>
            <a:ext cx="12022442" cy="5699251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ARTERIA CAROTIS COMMUNIS: (DX., SIN.)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zásobující příslušnou stranu hlavy a krku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vystupuje po stranách průdušnice a hrtanu až k štítné chrupavce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dělí se na a. </a:t>
            </a:r>
            <a:r>
              <a:rPr lang="cs-CZ" dirty="0" err="1"/>
              <a:t>carotis</a:t>
            </a:r>
            <a:r>
              <a:rPr lang="cs-CZ" dirty="0"/>
              <a:t> </a:t>
            </a:r>
            <a:r>
              <a:rPr lang="cs-CZ" dirty="0" err="1"/>
              <a:t>externa</a:t>
            </a:r>
            <a:r>
              <a:rPr lang="cs-CZ" dirty="0"/>
              <a:t> a </a:t>
            </a:r>
            <a:r>
              <a:rPr lang="cs-CZ" dirty="0" err="1"/>
              <a:t>a</a:t>
            </a:r>
            <a:r>
              <a:rPr lang="cs-CZ" dirty="0"/>
              <a:t>. </a:t>
            </a:r>
            <a:r>
              <a:rPr lang="cs-CZ" dirty="0" err="1"/>
              <a:t>carotis</a:t>
            </a:r>
            <a:r>
              <a:rPr lang="cs-CZ" dirty="0"/>
              <a:t> interna</a:t>
            </a:r>
          </a:p>
          <a:p>
            <a:pPr marL="72000" indent="0">
              <a:buNone/>
            </a:pPr>
            <a:r>
              <a:rPr lang="cs-CZ" dirty="0"/>
              <a:t>A. </a:t>
            </a:r>
            <a:r>
              <a:rPr lang="cs-CZ" dirty="0" err="1"/>
              <a:t>carotis</a:t>
            </a:r>
            <a:r>
              <a:rPr lang="cs-CZ" dirty="0"/>
              <a:t> </a:t>
            </a:r>
            <a:r>
              <a:rPr lang="cs-CZ" dirty="0" err="1"/>
              <a:t>externa</a:t>
            </a:r>
            <a:r>
              <a:rPr lang="cs-CZ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zásobuje svaly a kůži krk a hlavu </a:t>
            </a:r>
          </a:p>
          <a:p>
            <a:pPr marL="72000" indent="0">
              <a:buNone/>
            </a:pP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carotis</a:t>
            </a:r>
            <a:r>
              <a:rPr lang="cs-CZ" dirty="0"/>
              <a:t> interna: 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zásobuje převážnou část mozku a obsah očnice vystupuje k bázi lební  Sinus </a:t>
            </a:r>
            <a:r>
              <a:rPr lang="cs-CZ" dirty="0" err="1"/>
              <a:t>caroticus</a:t>
            </a:r>
            <a:r>
              <a:rPr lang="cs-CZ" dirty="0"/>
              <a:t> je rozšířený začátek tepny, ve stěně receptory</a:t>
            </a:r>
          </a:p>
        </p:txBody>
      </p:sp>
    </p:spTree>
    <p:extLst>
      <p:ext uri="{BB962C8B-B14F-4D97-AF65-F5344CB8AC3E}">
        <p14:creationId xmlns:p14="http://schemas.microsoft.com/office/powerpoint/2010/main" val="16909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D58888-A6AA-8659-C132-28981A4759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37FE27-17D1-6D6D-F6F1-563830E12C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CDB3981-1C2B-ADF0-1EE0-32DEA6A1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513DC5-EE3F-31DB-DED7-2BDFA1E3F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Kardiovaskulární systém je uzavřenou transportní soustavou, která se podílí na přenosu látek (dýchacích plynů, živin, hormonů), propojuje všechny orgány v těle, účastní se imunitních reakcí a přispívá k udržování homeostázy (stálosti vnitřního prostředí). Skládá se z krevních cév a srdce.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Krevní cévy dělíme na tepny, vlásečnice a žíly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531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FB4029-9488-77AD-DB44-797C5B837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4CE8FB-191A-50FE-E54F-FFFA1665D6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70C1A9-A094-51DA-67FE-63CA0966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CBBD33-66C4-581C-342A-21F8F4CA8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ARTERIA SUBCLAVIA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vyživuje horní končetinu, část krku, přední a laterální stěnu hrudníku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probíhá obloukem nad </a:t>
            </a:r>
            <a:r>
              <a:rPr lang="cs-CZ" dirty="0" err="1"/>
              <a:t>cupula</a:t>
            </a:r>
            <a:r>
              <a:rPr lang="cs-CZ" dirty="0"/>
              <a:t> </a:t>
            </a:r>
            <a:r>
              <a:rPr lang="cs-CZ" dirty="0" err="1"/>
              <a:t>pleurae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prochází skrze štěrbinou mezi m. </a:t>
            </a:r>
            <a:r>
              <a:rPr lang="cs-CZ" dirty="0" err="1"/>
              <a:t>scalenus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et </a:t>
            </a:r>
            <a:r>
              <a:rPr lang="cs-CZ" dirty="0" err="1"/>
              <a:t>medius</a:t>
            </a:r>
            <a:r>
              <a:rPr lang="cs-CZ" dirty="0"/>
              <a:t> a klade se na první žebro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podbíhá klíček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pokračuje do podpažní jamky jako </a:t>
            </a: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axillari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jedna z větví </a:t>
            </a:r>
            <a:r>
              <a:rPr lang="cs-CZ" dirty="0" err="1"/>
              <a:t>a.vertebralis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890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1116FA-C623-1C8E-66DB-C81CB82E7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600BAC-7306-7DEC-B5B3-73977F811D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27936CBA-523D-B596-BA4C-4B92E5031C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E54CCD3B-E229-C081-34A1-0C79DD98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75E905-6A93-1635-F76E-A4019C4C7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AORTA DESCENDENS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navazuje na aortální oblouk ve výši Th3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sestupuje ke L4, kde je </a:t>
            </a:r>
            <a:r>
              <a:rPr lang="cs-CZ" dirty="0" err="1"/>
              <a:t>bifurcatio</a:t>
            </a:r>
            <a:r>
              <a:rPr lang="cs-CZ" dirty="0"/>
              <a:t> </a:t>
            </a:r>
            <a:r>
              <a:rPr lang="cs-CZ" dirty="0" err="1"/>
              <a:t>aortae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podle průběhu dělíme: </a:t>
            </a:r>
          </a:p>
          <a:p>
            <a:pPr marL="72000" indent="0">
              <a:buNone/>
            </a:pPr>
            <a:r>
              <a:rPr lang="cs-CZ" dirty="0"/>
              <a:t>– aorta </a:t>
            </a:r>
            <a:r>
              <a:rPr lang="cs-CZ" dirty="0" err="1"/>
              <a:t>thoracica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/>
              <a:t>– aorta </a:t>
            </a:r>
            <a:r>
              <a:rPr lang="cs-CZ" dirty="0" err="1"/>
              <a:t>abdominalis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5094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BAEDCB-B6D2-74C5-60A1-B76664E407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1355E7-1FCD-DBC4-7536-7A3ED3615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AC4EAE-7D87-1861-0E94-DA658F232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0450F8F-03F8-468F-1EEE-AA104115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CB1D0F4-B20D-CB26-A69D-7D0B41379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AORTA THORACICA: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Sestupuje kaudálně do výše Th11–12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prochází skrze </a:t>
            </a:r>
            <a:r>
              <a:rPr lang="cs-CZ" dirty="0" err="1"/>
              <a:t>hiatus</a:t>
            </a:r>
            <a:r>
              <a:rPr lang="cs-CZ" dirty="0"/>
              <a:t> </a:t>
            </a:r>
            <a:r>
              <a:rPr lang="cs-CZ" dirty="0" err="1"/>
              <a:t>aorticus</a:t>
            </a:r>
            <a:r>
              <a:rPr lang="cs-CZ" dirty="0"/>
              <a:t> do dutiny břišní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Nejprve leží vlevo od páteře a jícnu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Dole se přesouvá do střední roviny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sestupuje mezi páteří a jícnem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vydává větve pro stěnu hrudní a viscerální pro hrudní orgány</a:t>
            </a:r>
          </a:p>
        </p:txBody>
      </p:sp>
    </p:spTree>
    <p:extLst>
      <p:ext uri="{BB962C8B-B14F-4D97-AF65-F5344CB8AC3E}">
        <p14:creationId xmlns:p14="http://schemas.microsoft.com/office/powerpoint/2010/main" val="2259372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9CFFC8-94A0-1C5F-C1B9-F670C53964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5A01FC-A157-973B-1F76-791E2081DF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DF4611-2C7E-2D1B-FE57-143B678DB4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5E61DBA-CCC2-0F69-191A-F3333AF1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559171-EA3F-6710-45FE-43B4DAFDB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/>
              <a:t>Aa</a:t>
            </a:r>
            <a:r>
              <a:rPr lang="cs-CZ" dirty="0"/>
              <a:t>. </a:t>
            </a:r>
            <a:r>
              <a:rPr lang="cs-CZ" dirty="0" err="1"/>
              <a:t>intercostales</a:t>
            </a:r>
            <a:r>
              <a:rPr lang="cs-CZ" dirty="0"/>
              <a:t> </a:t>
            </a:r>
            <a:r>
              <a:rPr lang="cs-CZ" dirty="0" err="1"/>
              <a:t>posteriores</a:t>
            </a:r>
            <a:r>
              <a:rPr lang="cs-CZ" dirty="0"/>
              <a:t> - páteřní kanál, mezižeberní svaly, zádové svaly, kůži, u žen mléčnou žlázu</a:t>
            </a:r>
          </a:p>
          <a:p>
            <a:pPr marL="72000" indent="0">
              <a:buNone/>
            </a:pPr>
            <a:r>
              <a:rPr lang="cs-CZ" dirty="0" err="1"/>
              <a:t>Aa</a:t>
            </a:r>
            <a:r>
              <a:rPr lang="cs-CZ" dirty="0"/>
              <a:t>. </a:t>
            </a:r>
            <a:r>
              <a:rPr lang="cs-CZ" dirty="0" err="1"/>
              <a:t>phrenicae</a:t>
            </a:r>
            <a:r>
              <a:rPr lang="cs-CZ" dirty="0"/>
              <a:t> </a:t>
            </a:r>
            <a:r>
              <a:rPr lang="cs-CZ" dirty="0" err="1"/>
              <a:t>superiores</a:t>
            </a:r>
            <a:r>
              <a:rPr lang="cs-CZ" dirty="0"/>
              <a:t>- odstupují těsně nad bránicí -zásobují jí Rami </a:t>
            </a:r>
            <a:r>
              <a:rPr lang="cs-CZ" dirty="0" err="1"/>
              <a:t>bronchiales</a:t>
            </a:r>
            <a:r>
              <a:rPr lang="cs-CZ" dirty="0"/>
              <a:t> - jdou k bronchům - zajišťují nutritivní oběh v Rami </a:t>
            </a:r>
            <a:r>
              <a:rPr lang="cs-CZ" dirty="0" err="1"/>
              <a:t>oesophagei</a:t>
            </a:r>
            <a:r>
              <a:rPr lang="cs-CZ" dirty="0"/>
              <a:t> - větví ve stěně jícnu </a:t>
            </a:r>
          </a:p>
          <a:p>
            <a:pPr marL="72000" indent="0">
              <a:buNone/>
            </a:pPr>
            <a:r>
              <a:rPr lang="cs-CZ" dirty="0"/>
              <a:t>Rami </a:t>
            </a:r>
            <a:r>
              <a:rPr lang="cs-CZ" dirty="0" err="1"/>
              <a:t>pericardiaci</a:t>
            </a:r>
            <a:r>
              <a:rPr lang="cs-CZ" dirty="0"/>
              <a:t> zásobují zadní stěnu perikardu </a:t>
            </a:r>
          </a:p>
        </p:txBody>
      </p:sp>
    </p:spTree>
    <p:extLst>
      <p:ext uri="{BB962C8B-B14F-4D97-AF65-F5344CB8AC3E}">
        <p14:creationId xmlns:p14="http://schemas.microsoft.com/office/powerpoint/2010/main" val="3514728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DE5DD3C-FA15-6A96-23B4-9ECFC2B75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E6649B-2932-B839-4474-6DFB6D9C28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932723-B5C0-4AC3-41F6-651C2ADB7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0047EB6-61E1-207B-CED3-2159564B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E9AA4F9-F8F3-CCBC-1A63-3079C5C7B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AORTA ABDOMINALIS: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sestupuje ve střední rovině před páteří od bránice až k L4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err="1"/>
              <a:t>bifurcatio</a:t>
            </a:r>
            <a:r>
              <a:rPr lang="cs-CZ" dirty="0"/>
              <a:t> </a:t>
            </a:r>
            <a:r>
              <a:rPr lang="cs-CZ" dirty="0" err="1"/>
              <a:t>aortae</a:t>
            </a:r>
            <a:r>
              <a:rPr lang="cs-CZ" dirty="0"/>
              <a:t> na dvě </a:t>
            </a:r>
            <a:r>
              <a:rPr lang="cs-CZ" dirty="0" err="1"/>
              <a:t>aa</a:t>
            </a:r>
            <a:r>
              <a:rPr lang="cs-CZ" dirty="0"/>
              <a:t>. </a:t>
            </a:r>
            <a:r>
              <a:rPr lang="cs-CZ" dirty="0" err="1"/>
              <a:t>Iliacae</a:t>
            </a:r>
            <a:r>
              <a:rPr lang="cs-CZ" dirty="0"/>
              <a:t> </a:t>
            </a:r>
            <a:r>
              <a:rPr lang="cs-CZ" dirty="0" err="1"/>
              <a:t>communes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vydává větve  ke stěně dutiny břišní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větve viscerální k jednotlivým orgánům a větve konečné</a:t>
            </a:r>
          </a:p>
        </p:txBody>
      </p:sp>
    </p:spTree>
    <p:extLst>
      <p:ext uri="{BB962C8B-B14F-4D97-AF65-F5344CB8AC3E}">
        <p14:creationId xmlns:p14="http://schemas.microsoft.com/office/powerpoint/2010/main" val="200031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E009EF-C896-0A45-0117-D3664F2FD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0C138E-B5F5-4BA2-AFD6-FE161F260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578E265-BB68-B021-AF10-3360FCE3E2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0501" y="236220"/>
            <a:ext cx="12001500" cy="5596255"/>
          </a:xfrm>
        </p:spPr>
        <p:txBody>
          <a:bodyPr/>
          <a:lstStyle/>
          <a:p>
            <a:r>
              <a:rPr lang="cs-CZ" dirty="0"/>
              <a:t>Viscerální větve párové: – jsou uloženy </a:t>
            </a:r>
            <a:r>
              <a:rPr lang="cs-CZ" dirty="0" err="1"/>
              <a:t>retroperitoneálně</a:t>
            </a:r>
            <a:r>
              <a:rPr lang="cs-CZ" dirty="0"/>
              <a:t> </a:t>
            </a:r>
          </a:p>
          <a:p>
            <a:r>
              <a:rPr lang="cs-CZ" dirty="0" err="1"/>
              <a:t>Arteriae</a:t>
            </a:r>
            <a:r>
              <a:rPr lang="cs-CZ" dirty="0"/>
              <a:t> </a:t>
            </a:r>
            <a:r>
              <a:rPr lang="cs-CZ" dirty="0" err="1"/>
              <a:t>suprarenales</a:t>
            </a:r>
            <a:r>
              <a:rPr lang="cs-CZ" dirty="0"/>
              <a:t> </a:t>
            </a:r>
            <a:r>
              <a:rPr lang="cs-CZ" dirty="0" err="1"/>
              <a:t>mediae</a:t>
            </a:r>
            <a:endParaRPr lang="cs-CZ" dirty="0"/>
          </a:p>
          <a:p>
            <a:r>
              <a:rPr lang="cs-CZ" dirty="0" err="1"/>
              <a:t>Arteriae</a:t>
            </a:r>
            <a:r>
              <a:rPr lang="cs-CZ" dirty="0"/>
              <a:t> </a:t>
            </a:r>
            <a:r>
              <a:rPr lang="cs-CZ" dirty="0" err="1"/>
              <a:t>renales</a:t>
            </a:r>
            <a:r>
              <a:rPr lang="cs-CZ" dirty="0"/>
              <a:t>: </a:t>
            </a:r>
          </a:p>
          <a:p>
            <a:r>
              <a:rPr lang="cs-CZ" dirty="0" err="1"/>
              <a:t>Arteriae</a:t>
            </a:r>
            <a:r>
              <a:rPr lang="cs-CZ" dirty="0"/>
              <a:t> </a:t>
            </a:r>
            <a:r>
              <a:rPr lang="cs-CZ" dirty="0" err="1"/>
              <a:t>testiculares</a:t>
            </a:r>
            <a:r>
              <a:rPr lang="cs-CZ" dirty="0"/>
              <a:t> </a:t>
            </a:r>
          </a:p>
          <a:p>
            <a:r>
              <a:rPr lang="cs-CZ" dirty="0" err="1"/>
              <a:t>Arteriae</a:t>
            </a:r>
            <a:r>
              <a:rPr lang="cs-CZ" dirty="0"/>
              <a:t> </a:t>
            </a:r>
            <a:r>
              <a:rPr lang="cs-CZ" dirty="0" err="1"/>
              <a:t>ovaricae</a:t>
            </a:r>
            <a:endParaRPr lang="cs-CZ" dirty="0"/>
          </a:p>
          <a:p>
            <a:r>
              <a:rPr lang="cs-CZ" dirty="0"/>
              <a:t>Nepárové</a:t>
            </a:r>
          </a:p>
          <a:p>
            <a:r>
              <a:rPr lang="cs-CZ" dirty="0" err="1"/>
              <a:t>Truncus</a:t>
            </a:r>
            <a:r>
              <a:rPr lang="cs-CZ" dirty="0"/>
              <a:t> </a:t>
            </a:r>
            <a:r>
              <a:rPr lang="cs-CZ" dirty="0" err="1"/>
              <a:t>coeliacus</a:t>
            </a:r>
            <a:r>
              <a:rPr lang="cs-CZ" dirty="0"/>
              <a:t> – </a:t>
            </a:r>
            <a:r>
              <a:rPr lang="cs-CZ" dirty="0" err="1"/>
              <a:t>žaudek</a:t>
            </a:r>
            <a:r>
              <a:rPr lang="cs-CZ" dirty="0"/>
              <a:t>, játra, </a:t>
            </a:r>
            <a:r>
              <a:rPr lang="cs-CZ" dirty="0" err="1"/>
              <a:t>pancreas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5638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3B0DC1-1869-35B5-C372-381226AB6E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E7A21E-0EA6-F4F2-716A-6FED8FB018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AEE1F4-30C2-965E-E653-6B0364E370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853" y="314325"/>
            <a:ext cx="11978148" cy="5518150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mesenterica</a:t>
            </a:r>
            <a:r>
              <a:rPr lang="cs-CZ" dirty="0"/>
              <a:t> superior</a:t>
            </a:r>
          </a:p>
          <a:p>
            <a:pPr marL="72000" indent="0">
              <a:buNone/>
            </a:pP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mesenterica</a:t>
            </a:r>
            <a:r>
              <a:rPr lang="cs-CZ" dirty="0"/>
              <a:t> </a:t>
            </a:r>
            <a:r>
              <a:rPr lang="cs-CZ" dirty="0" err="1"/>
              <a:t>inferior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zásobují střeva</a:t>
            </a:r>
          </a:p>
          <a:p>
            <a:pPr marL="72000" indent="0">
              <a:buNone/>
            </a:pPr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 err="1"/>
              <a:t>iliaca</a:t>
            </a:r>
            <a:r>
              <a:rPr lang="cs-CZ" dirty="0"/>
              <a:t> </a:t>
            </a:r>
            <a:r>
              <a:rPr lang="cs-CZ" dirty="0" err="1"/>
              <a:t>communis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výše L4 (</a:t>
            </a:r>
            <a:r>
              <a:rPr lang="cs-CZ" dirty="0" err="1"/>
              <a:t>bifurcatio</a:t>
            </a:r>
            <a:r>
              <a:rPr lang="cs-CZ" dirty="0"/>
              <a:t> </a:t>
            </a:r>
            <a:r>
              <a:rPr lang="cs-CZ" dirty="0" err="1"/>
              <a:t>aortae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dělí se na a. </a:t>
            </a:r>
            <a:r>
              <a:rPr lang="cs-CZ" dirty="0" err="1"/>
              <a:t>iliaca</a:t>
            </a:r>
            <a:r>
              <a:rPr lang="cs-CZ" dirty="0"/>
              <a:t> interna -zásobuje stěnu a orgány malé pánve (močový měchýř, vnitřní pohlavní orgány a konečník)                           relativně tenká a krátká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její větve zásobují svaly stehna a kyčelního kl.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oblast konečníku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deferentis</a:t>
            </a:r>
            <a:r>
              <a:rPr lang="cs-CZ" dirty="0"/>
              <a:t>, </a:t>
            </a:r>
            <a:r>
              <a:rPr lang="cs-CZ" dirty="0" err="1"/>
              <a:t>uterina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496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3F743D-1BBB-6A9B-2F65-4A39C90E97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AFA8A0-BA54-22FC-415F-48244E894B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450148-804E-BC9D-F992-CC57B13D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287885-4108-7EED-98EE-26A8826A0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/>
              <a:t>Iliaca</a:t>
            </a:r>
            <a:r>
              <a:rPr lang="cs-CZ" dirty="0"/>
              <a:t> </a:t>
            </a:r>
            <a:r>
              <a:rPr lang="cs-CZ" dirty="0" err="1"/>
              <a:t>externa</a:t>
            </a:r>
            <a:endParaRPr lang="cs-CZ" dirty="0"/>
          </a:p>
          <a:p>
            <a:pPr marL="72000" indent="0">
              <a:buNone/>
            </a:pP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části předních a postranních svalů břišní stěny, část stěny velké pánve, u muže část </a:t>
            </a:r>
            <a:r>
              <a:rPr lang="cs-CZ" dirty="0">
                <a:highlight>
                  <a:srgbClr val="FFFFFF"/>
                </a:highlight>
              </a:rPr>
              <a:t>obalů varlete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, u ženy </a:t>
            </a:r>
            <a:r>
              <a:rPr lang="cs-CZ" dirty="0">
                <a:highlight>
                  <a:srgbClr val="FFFFFF"/>
                </a:highlight>
              </a:rPr>
              <a:t>lig. </a:t>
            </a:r>
            <a:r>
              <a:rPr lang="cs-CZ" dirty="0" err="1">
                <a:highlight>
                  <a:srgbClr val="FFFFFF"/>
                </a:highlight>
              </a:rPr>
              <a:t>teres</a:t>
            </a:r>
            <a:r>
              <a:rPr lang="cs-CZ" dirty="0">
                <a:highlight>
                  <a:srgbClr val="FFFFFF"/>
                </a:highlight>
              </a:rPr>
              <a:t> </a:t>
            </a:r>
            <a:r>
              <a:rPr lang="cs-CZ" dirty="0" err="1">
                <a:highlight>
                  <a:srgbClr val="FFFFFF"/>
                </a:highlight>
              </a:rPr>
              <a:t>uteri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, dále pak obě dolní končetiny</a:t>
            </a:r>
          </a:p>
          <a:p>
            <a:pPr marL="72000" indent="0">
              <a:buNone/>
            </a:pPr>
            <a:r>
              <a:rPr lang="pt-BR" dirty="0"/>
              <a:t>Arteria femoralis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pt-BR" dirty="0"/>
              <a:t>distálním pokračováním a. iliaca externa</a:t>
            </a:r>
            <a:endParaRPr lang="cs-CZ" dirty="0"/>
          </a:p>
          <a:p>
            <a:pPr marL="72000" indent="0">
              <a:buNone/>
            </a:pP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j-lt"/>
              </a:rPr>
              <a:t>ona a její větve zásobují kůži na přední dolní části břicha, přední oblast </a:t>
            </a:r>
            <a:r>
              <a:rPr lang="cs-CZ" dirty="0">
                <a:highlight>
                  <a:srgbClr val="FFFFFF"/>
                </a:highlight>
                <a:latin typeface="+mj-lt"/>
              </a:rPr>
              <a:t>skrota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+mj-lt"/>
              </a:rPr>
              <a:t> nebo stydkých pysků, všechny útvary stehna včetně kolenního kloubu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.</a:t>
            </a:r>
            <a:endParaRPr lang="cs-CZ" dirty="0">
              <a:solidFill>
                <a:srgbClr val="212529"/>
              </a:solidFill>
              <a:highlight>
                <a:srgbClr val="FFFFFF"/>
              </a:highlight>
              <a:latin typeface="system-ui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542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F25423-11DB-42C8-B84F-D20BD2DA6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BBA0CB-F7DB-4F5C-032E-AFBFE20C4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DA3ADA-41B3-0221-B51C-FE0D23DB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ŽÍLY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BF1A1A-80F8-C81E-2A8C-54B6BFB5D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Žíly (</a:t>
            </a:r>
            <a:r>
              <a:rPr lang="cs-CZ" dirty="0" err="1"/>
              <a:t>venae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Duté žíly: –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cava</a:t>
            </a:r>
            <a:r>
              <a:rPr lang="cs-CZ" dirty="0"/>
              <a:t> superior –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cava</a:t>
            </a:r>
            <a:r>
              <a:rPr lang="cs-CZ" dirty="0"/>
              <a:t> </a:t>
            </a:r>
            <a:r>
              <a:rPr lang="cs-CZ" dirty="0" err="1"/>
              <a:t>inferior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 levé předsíně směřují čtyři – </a:t>
            </a:r>
            <a:r>
              <a:rPr lang="cs-CZ" dirty="0" err="1"/>
              <a:t>venae</a:t>
            </a:r>
            <a:r>
              <a:rPr lang="cs-CZ" dirty="0"/>
              <a:t> </a:t>
            </a:r>
            <a:r>
              <a:rPr lang="cs-CZ" dirty="0" err="1"/>
              <a:t>pulmonale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HORNÍ DUTÁ ŽÍLA: (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cava</a:t>
            </a:r>
            <a:r>
              <a:rPr lang="cs-CZ" dirty="0"/>
              <a:t> superior) - krátký žilní kmen (asi 6 cm)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četné přítoky- extrakraniální a intrakraniální (sinus </a:t>
            </a:r>
            <a:r>
              <a:rPr lang="cs-CZ" dirty="0" err="1"/>
              <a:t>durae</a:t>
            </a:r>
            <a:r>
              <a:rPr lang="cs-CZ" dirty="0"/>
              <a:t> </a:t>
            </a:r>
            <a:r>
              <a:rPr lang="cs-CZ" dirty="0" err="1"/>
              <a:t>matris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Sbírá krev z oblasti hlavy a horních končetin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Otevírá se do pravé předsíně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42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45ABE4-CEDB-D0B6-EEFF-F1EB3BF457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5DEEE1-E90E-5DC8-E990-46A0D272F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180D65-D424-6F22-EFD8-75FB6A3F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4AD415-CE2C-9B43-1666-BB2BBF21A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/>
              <a:t>Venae</a:t>
            </a:r>
            <a:r>
              <a:rPr lang="cs-CZ" dirty="0"/>
              <a:t> </a:t>
            </a:r>
            <a:r>
              <a:rPr lang="cs-CZ" dirty="0" err="1"/>
              <a:t>brachiocephalicae</a:t>
            </a:r>
            <a:r>
              <a:rPr lang="cs-CZ" dirty="0"/>
              <a:t> – vzniká soutokem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jugularis</a:t>
            </a:r>
            <a:r>
              <a:rPr lang="cs-CZ" dirty="0"/>
              <a:t> interna a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subclavia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tento soutok se nachází za </a:t>
            </a:r>
            <a:r>
              <a:rPr lang="cs-CZ" dirty="0" err="1"/>
              <a:t>articulatio</a:t>
            </a:r>
            <a:r>
              <a:rPr lang="cs-CZ" dirty="0"/>
              <a:t> </a:t>
            </a:r>
            <a:r>
              <a:rPr lang="cs-CZ" dirty="0" err="1"/>
              <a:t>sternoclavicularis</a:t>
            </a:r>
            <a:r>
              <a:rPr lang="cs-CZ" dirty="0"/>
              <a:t>, je označován jako žilní úhel (</a:t>
            </a:r>
            <a:r>
              <a:rPr lang="cs-CZ" dirty="0" err="1"/>
              <a:t>angulus</a:t>
            </a:r>
            <a:r>
              <a:rPr lang="cs-CZ" dirty="0"/>
              <a:t> </a:t>
            </a:r>
            <a:r>
              <a:rPr lang="cs-CZ" dirty="0" err="1"/>
              <a:t>venosus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otevírají se zde i velké mízní kmeny</a:t>
            </a:r>
          </a:p>
          <a:p>
            <a:pPr marL="72000" indent="0">
              <a:buNone/>
            </a:pP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jugularis</a:t>
            </a:r>
            <a:r>
              <a:rPr lang="cs-CZ" dirty="0"/>
              <a:t> interna</a:t>
            </a:r>
          </a:p>
          <a:p>
            <a:pPr marL="72000" indent="0">
              <a:buNone/>
            </a:pPr>
            <a:r>
              <a:rPr lang="cs-CZ" dirty="0"/>
              <a:t>přivádí krev z dutiny lební do obličejových oblastí hlavy a krku</a:t>
            </a:r>
          </a:p>
          <a:p>
            <a:pPr marL="72000" indent="0">
              <a:buNone/>
            </a:pP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subclavia</a:t>
            </a:r>
            <a:r>
              <a:rPr lang="cs-CZ" dirty="0"/>
              <a:t>- pokračováním- </a:t>
            </a:r>
            <a:r>
              <a:rPr lang="cs-CZ" dirty="0" err="1"/>
              <a:t>v.axilaris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20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E76F9F-E7C2-17E3-FD1D-4C0FD4E6F5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6D1FD9-E75E-CD2F-640B-320FAD71D5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690C19-7DCB-993C-C1BD-C6C9DDE0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748040-16A8-E5DD-78D2-D156459AA4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87" y="1692275"/>
            <a:ext cx="4416213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92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116458-109A-2101-4118-E9D3A2FCC3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C5F5F5-6904-5B86-1365-FE58220B7C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85FFA5-4FD8-0925-92A9-D0C300D7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A9E900-AC25-62A2-0A15-A0D95431B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ŽÍLY HORNÍCH KONČETIN</a:t>
            </a:r>
          </a:p>
          <a:p>
            <a:pPr marL="72000" indent="0">
              <a:buNone/>
            </a:pPr>
            <a:r>
              <a:rPr lang="cs-CZ" dirty="0"/>
              <a:t>-povrchové  a hluboké</a:t>
            </a:r>
          </a:p>
        </p:txBody>
      </p:sp>
    </p:spTree>
    <p:extLst>
      <p:ext uri="{BB962C8B-B14F-4D97-AF65-F5344CB8AC3E}">
        <p14:creationId xmlns:p14="http://schemas.microsoft.com/office/powerpoint/2010/main" val="3153296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18DDA3-1323-9E95-6DFD-6AF01ECE9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371325-5ED0-07F5-71E3-3E41E0E7B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2F4B0D-41FB-022C-B116-B12F7B73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C60BD2A-E64F-8BD6-E849-9EE8276F8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DOLNÍ DUTÁ ŽÍLA: (VENA CAVA INFERIOR)</a:t>
            </a:r>
          </a:p>
          <a:p>
            <a:pPr marL="72000" indent="0">
              <a:buNone/>
            </a:pPr>
            <a:r>
              <a:rPr lang="cs-CZ" dirty="0"/>
              <a:t>z dolní části těla - Vzniká ve výši L4 - spojením v. </a:t>
            </a:r>
            <a:r>
              <a:rPr lang="cs-CZ" dirty="0" err="1"/>
              <a:t>iliaca</a:t>
            </a:r>
            <a:r>
              <a:rPr lang="cs-CZ" dirty="0"/>
              <a:t> </a:t>
            </a:r>
            <a:r>
              <a:rPr lang="cs-CZ" dirty="0" err="1"/>
              <a:t>communis</a:t>
            </a:r>
            <a:r>
              <a:rPr lang="cs-CZ" dirty="0"/>
              <a:t> </a:t>
            </a:r>
            <a:r>
              <a:rPr lang="cs-CZ" dirty="0" err="1"/>
              <a:t>dextra</a:t>
            </a:r>
            <a:r>
              <a:rPr lang="cs-CZ" dirty="0"/>
              <a:t> et </a:t>
            </a:r>
            <a:r>
              <a:rPr lang="cs-CZ" dirty="0" err="1"/>
              <a:t>sinistra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vpravo od aorty a vystupuje </a:t>
            </a:r>
            <a:r>
              <a:rPr lang="cs-CZ" dirty="0" err="1"/>
              <a:t>retroperitonea</a:t>
            </a:r>
            <a:r>
              <a:rPr lang="cs-CZ" dirty="0"/>
              <a:t> - přes bránici (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venae</a:t>
            </a:r>
            <a:r>
              <a:rPr lang="cs-CZ" dirty="0"/>
              <a:t> </a:t>
            </a:r>
            <a:r>
              <a:rPr lang="cs-CZ" dirty="0" err="1"/>
              <a:t>cavae</a:t>
            </a:r>
            <a:r>
              <a:rPr lang="cs-CZ" dirty="0"/>
              <a:t> </a:t>
            </a:r>
            <a:r>
              <a:rPr lang="cs-CZ" dirty="0" err="1"/>
              <a:t>inferioris</a:t>
            </a:r>
            <a:r>
              <a:rPr lang="cs-CZ" dirty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otevírá se do pravé předsíně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Venae</a:t>
            </a:r>
            <a:r>
              <a:rPr lang="cs-CZ" dirty="0"/>
              <a:t> </a:t>
            </a:r>
            <a:r>
              <a:rPr lang="cs-CZ" dirty="0" err="1"/>
              <a:t>iliacae</a:t>
            </a:r>
            <a:r>
              <a:rPr lang="cs-CZ" dirty="0"/>
              <a:t> </a:t>
            </a:r>
            <a:r>
              <a:rPr lang="cs-CZ" dirty="0" err="1"/>
              <a:t>communes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8080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25A2CE-268F-BACD-D0E7-CBE158567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963564-10C9-51BF-8837-FAF6A13597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0A2534-8062-4926-528C-4069E82D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56B85E-E58D-C54D-1251-7D4DE9805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Žíly dolní končetiny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dělíme na hluboké a povrchové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oba tyto systémy jsou navzájem propojeny četnými spojkami  Hluboké žíly: provázejí stejnojmenné tepny, většinou zdvojené až ztrojené (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femoralis</a:t>
            </a:r>
            <a:r>
              <a:rPr lang="cs-CZ" dirty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Povrchové žíly - podkožní venosní systém vytváří vzájemně propojené pleteně na chodidle i na hřbetu nohy (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saphena</a:t>
            </a:r>
            <a:r>
              <a:rPr lang="cs-CZ" dirty="0"/>
              <a:t> </a:t>
            </a:r>
            <a:r>
              <a:rPr lang="cs-CZ" dirty="0" err="1"/>
              <a:t>parva</a:t>
            </a:r>
            <a:r>
              <a:rPr lang="cs-CZ" dirty="0"/>
              <a:t> et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saphena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), (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saphena</a:t>
            </a:r>
            <a:r>
              <a:rPr lang="cs-CZ" dirty="0"/>
              <a:t> </a:t>
            </a:r>
            <a:r>
              <a:rPr lang="cs-CZ" dirty="0" err="1"/>
              <a:t>accessoria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438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59B027-8518-E95E-738C-432936D68E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BBF421-BE10-3B66-1C11-6C7659D8D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0BBFF5-46EB-B09A-F311-DC021C31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27D8C1-6997-EBB9-6396-627E66CD5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VRÁTNICOVÁ ŽÍLA (VENA PORTAE):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portae</a:t>
            </a:r>
            <a:r>
              <a:rPr lang="cs-CZ" dirty="0"/>
              <a:t> zajišťuje funkční jaterní oběh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vstřebanými látkami z nepárových orgánů dutiny břišní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dlouhá asi 8 cm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vzniká soutokem v. </a:t>
            </a:r>
            <a:r>
              <a:rPr lang="cs-CZ" dirty="0" err="1"/>
              <a:t>mesenterica</a:t>
            </a:r>
            <a:r>
              <a:rPr lang="cs-CZ" dirty="0"/>
              <a:t> superior a v. </a:t>
            </a:r>
            <a:r>
              <a:rPr lang="cs-CZ" dirty="0" err="1"/>
              <a:t>lienalis</a:t>
            </a:r>
            <a:r>
              <a:rPr lang="cs-CZ" dirty="0"/>
              <a:t> za </a:t>
            </a:r>
            <a:r>
              <a:rPr lang="cs-CZ" dirty="0" err="1"/>
              <a:t>caput</a:t>
            </a:r>
            <a:r>
              <a:rPr lang="cs-CZ" dirty="0"/>
              <a:t> </a:t>
            </a:r>
            <a:r>
              <a:rPr lang="cs-CZ" dirty="0" err="1"/>
              <a:t>pancreatis</a:t>
            </a:r>
            <a:r>
              <a:rPr lang="cs-CZ" dirty="0"/>
              <a:t> ve výši těla obratle L2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vstupují do pravého a levého jaterního laloku</a:t>
            </a:r>
          </a:p>
        </p:txBody>
      </p:sp>
    </p:spTree>
    <p:extLst>
      <p:ext uri="{BB962C8B-B14F-4D97-AF65-F5344CB8AC3E}">
        <p14:creationId xmlns:p14="http://schemas.microsoft.com/office/powerpoint/2010/main" val="738899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5DE1F4-6BB0-47B1-1681-52C7A40A90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26F2A6-A9FF-61F1-2553-D61DD02FD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05035A-D259-1963-5ADB-76D23FA60B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6051" y="378000"/>
            <a:ext cx="12045950" cy="5454475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Fetální krevní oběh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zajišťuje přísun kyslíku a živin plodu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krev přicházející z placenty nepárovou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umbilicalis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přes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venosus</a:t>
            </a:r>
            <a:r>
              <a:rPr lang="cs-CZ" dirty="0"/>
              <a:t> do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cava</a:t>
            </a:r>
            <a:r>
              <a:rPr lang="cs-CZ" dirty="0"/>
              <a:t> </a:t>
            </a:r>
            <a:r>
              <a:rPr lang="cs-CZ" dirty="0" err="1"/>
              <a:t>inferior</a:t>
            </a:r>
            <a:r>
              <a:rPr lang="cs-CZ" dirty="0"/>
              <a:t> mísí se s krví málo okysličenou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krev jde do pravé předsíně, kde je směrována pomocí </a:t>
            </a:r>
            <a:r>
              <a:rPr lang="cs-CZ" dirty="0" err="1"/>
              <a:t>valva</a:t>
            </a:r>
            <a:r>
              <a:rPr lang="cs-CZ" dirty="0"/>
              <a:t> </a:t>
            </a:r>
            <a:r>
              <a:rPr lang="cs-CZ" dirty="0" err="1"/>
              <a:t>venae</a:t>
            </a:r>
            <a:r>
              <a:rPr lang="cs-CZ" dirty="0"/>
              <a:t> </a:t>
            </a:r>
            <a:r>
              <a:rPr lang="cs-CZ" dirty="0" err="1"/>
              <a:t>cavae</a:t>
            </a:r>
            <a:r>
              <a:rPr lang="cs-CZ" dirty="0"/>
              <a:t> </a:t>
            </a:r>
            <a:r>
              <a:rPr lang="cs-CZ" dirty="0" err="1"/>
              <a:t>inferioris</a:t>
            </a:r>
            <a:r>
              <a:rPr lang="cs-CZ" dirty="0"/>
              <a:t> přes otevřené 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ovale</a:t>
            </a:r>
            <a:r>
              <a:rPr lang="cs-CZ" dirty="0"/>
              <a:t> do levé předsíně a přes levou komoru do aorty</a:t>
            </a:r>
          </a:p>
        </p:txBody>
      </p:sp>
    </p:spTree>
    <p:extLst>
      <p:ext uri="{BB962C8B-B14F-4D97-AF65-F5344CB8AC3E}">
        <p14:creationId xmlns:p14="http://schemas.microsoft.com/office/powerpoint/2010/main" val="4076761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67CFEF-46BF-B89A-5BBD-72B0350997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4B4729-4CA1-2F37-8B63-64E8D2731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B9B2A53-35C2-3E55-E205-0A61E9140C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717" y="331076"/>
            <a:ext cx="11971283" cy="5501399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MÍZNÍ PLETENĚ (plexus </a:t>
            </a:r>
            <a:r>
              <a:rPr lang="cs-CZ" dirty="0" err="1"/>
              <a:t>lymphatici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 nich pak mízní kmeny (</a:t>
            </a:r>
            <a:r>
              <a:rPr lang="cs-CZ" dirty="0" err="1"/>
              <a:t>trunci</a:t>
            </a:r>
            <a:r>
              <a:rPr lang="cs-CZ" dirty="0"/>
              <a:t> </a:t>
            </a:r>
            <a:r>
              <a:rPr lang="cs-CZ" dirty="0" err="1"/>
              <a:t>lymphatici</a:t>
            </a:r>
            <a:r>
              <a:rPr lang="cs-CZ" dirty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dva silné mízovody: –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lymphaticus</a:t>
            </a:r>
            <a:r>
              <a:rPr lang="cs-CZ" dirty="0"/>
              <a:t> </a:t>
            </a:r>
            <a:r>
              <a:rPr lang="cs-CZ" dirty="0" err="1"/>
              <a:t>dexter</a:t>
            </a:r>
            <a:r>
              <a:rPr lang="cs-CZ" dirty="0"/>
              <a:t> –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thoracicus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tři přítoky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truncus</a:t>
            </a:r>
            <a:r>
              <a:rPr lang="cs-CZ" dirty="0"/>
              <a:t> </a:t>
            </a:r>
            <a:r>
              <a:rPr lang="cs-CZ" dirty="0" err="1"/>
              <a:t>jugularis</a:t>
            </a:r>
            <a:r>
              <a:rPr lang="cs-CZ" dirty="0"/>
              <a:t> </a:t>
            </a:r>
            <a:r>
              <a:rPr lang="cs-CZ" dirty="0" err="1"/>
              <a:t>sinister</a:t>
            </a:r>
            <a:r>
              <a:rPr lang="cs-CZ" dirty="0"/>
              <a:t> et </a:t>
            </a:r>
            <a:r>
              <a:rPr lang="cs-CZ" dirty="0" err="1"/>
              <a:t>dx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truncus</a:t>
            </a:r>
            <a:r>
              <a:rPr lang="cs-CZ" dirty="0"/>
              <a:t> </a:t>
            </a:r>
            <a:r>
              <a:rPr lang="cs-CZ" dirty="0" err="1"/>
              <a:t>subclavius</a:t>
            </a:r>
            <a:r>
              <a:rPr lang="cs-CZ" dirty="0"/>
              <a:t> </a:t>
            </a:r>
            <a:r>
              <a:rPr lang="cs-CZ" dirty="0" err="1"/>
              <a:t>sinister</a:t>
            </a:r>
            <a:r>
              <a:rPr lang="cs-CZ" dirty="0"/>
              <a:t> et </a:t>
            </a:r>
            <a:r>
              <a:rPr lang="cs-CZ" dirty="0" err="1"/>
              <a:t>dx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truncus</a:t>
            </a:r>
            <a:r>
              <a:rPr lang="cs-CZ" dirty="0"/>
              <a:t> </a:t>
            </a:r>
            <a:r>
              <a:rPr lang="cs-CZ" dirty="0" err="1"/>
              <a:t>bronchomediastinalis</a:t>
            </a:r>
            <a:r>
              <a:rPr lang="cs-CZ" dirty="0"/>
              <a:t> </a:t>
            </a:r>
            <a:r>
              <a:rPr lang="cs-CZ" dirty="0" err="1"/>
              <a:t>sinister</a:t>
            </a:r>
            <a:r>
              <a:rPr lang="cs-CZ" dirty="0"/>
              <a:t> et </a:t>
            </a:r>
            <a:r>
              <a:rPr lang="cs-CZ" dirty="0" err="1"/>
              <a:t>dx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992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E8EFC5-1DC0-B2B4-450B-57EE17422A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D17B6C-AE18-5388-8A25-DAAD401049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897076-968F-38C4-4E1C-90C50184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Lymfatický systém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EB6841-F408-28CE-DC29-349C5003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8016"/>
            <a:ext cx="10753200" cy="45239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nepostradatelný pro imunitu a detoxikaci organismu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při jeho stagnaci dochází k otokům, až k lymfedémům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při městnání lymfy dochází i ke změně napětí měkkých tkání v okolí kloubů a tím k bolestivosti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lymfatický systém nemá vlastní pumpu (srdce a krevní oběh)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jednosměrný vždy směrem k srdci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tvořený mízními cévami a tkání</a:t>
            </a:r>
          </a:p>
        </p:txBody>
      </p:sp>
    </p:spTree>
    <p:extLst>
      <p:ext uri="{BB962C8B-B14F-4D97-AF65-F5344CB8AC3E}">
        <p14:creationId xmlns:p14="http://schemas.microsoft.com/office/powerpoint/2010/main" val="4175629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6BE676-2569-CBC9-3FB5-BB8B71720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60E530-2E0B-23DC-112F-EB64D31A3E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4CB13A-9FEB-F6FF-EE03-F25CAB0C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Lymfatický systém">
            <a:extLst>
              <a:ext uri="{FF2B5EF4-FFF2-40B4-BE49-F238E27FC236}">
                <a16:creationId xmlns:a16="http://schemas.microsoft.com/office/drawing/2014/main" id="{506FF033-E560-C6E3-E11D-6C7088099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1" y="1306286"/>
            <a:ext cx="4656896" cy="517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28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E343EF-FDD3-9AA0-2293-25AC33D528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815671-8B58-ED86-4ACB-CA4321F62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C4AEC64B-792F-927D-1FB2-46552FF476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6090813-35EA-8226-CEB7-C07B4094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47C1CA-E8B7-EFB0-1B40-2DF57B2538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32" y="1724025"/>
            <a:ext cx="3995112" cy="482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118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5E7D5B-5FA3-B877-79F0-3D9240EB5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A1CFED-F6DF-38A8-1D01-040571DB8F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EAF486-5611-2F8C-CC7D-B80FA533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91ED1C-E62D-B243-4DDA-283089170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660424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Mízní soustava: (</a:t>
            </a:r>
            <a:r>
              <a:rPr lang="cs-CZ" dirty="0" err="1"/>
              <a:t>systema</a:t>
            </a:r>
            <a:r>
              <a:rPr lang="cs-CZ" dirty="0"/>
              <a:t> </a:t>
            </a:r>
            <a:r>
              <a:rPr lang="cs-CZ" dirty="0" err="1"/>
              <a:t>lymphaticum</a:t>
            </a:r>
            <a:r>
              <a:rPr lang="cs-CZ" dirty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Míza (</a:t>
            </a:r>
            <a:r>
              <a:rPr lang="cs-CZ" dirty="0" err="1"/>
              <a:t>lympha</a:t>
            </a:r>
            <a:r>
              <a:rPr lang="cs-CZ" dirty="0"/>
              <a:t>): • bezbarvá až mléčně zbarvená tekutina • vyplňuje cévy mízního systému.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Obsahuje méně bílkovin než krevní plazma, má schopnost se srážet.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Vzniká z tkáňového moku, odkud je nasávána do mízních kapilár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Transportní a obranná funkce.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Denně vznikne asi 1,5 až 2 litry mízy.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Při průtoku mízními uzlinami je míza obohacována o lymfocyty a specifické protilátky</a:t>
            </a:r>
          </a:p>
        </p:txBody>
      </p:sp>
    </p:spTree>
    <p:extLst>
      <p:ext uri="{BB962C8B-B14F-4D97-AF65-F5344CB8AC3E}">
        <p14:creationId xmlns:p14="http://schemas.microsoft.com/office/powerpoint/2010/main" val="413030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BC38D5-C02F-733C-0387-E3AE7FF42D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34220"/>
            <a:ext cx="7920000" cy="252000"/>
          </a:xfrm>
        </p:spPr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859BD4-5A06-54DB-ACE1-1A0CA18958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3F14856-25B0-3F1A-78EB-812D01B593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B3E048C-4542-F772-1A21-E2337A94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CFC6AB6E-11BF-2D76-ECD5-091DA4497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Srdce (</a:t>
            </a:r>
            <a:r>
              <a:rPr lang="cs-CZ" b="1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cor</a:t>
            </a:r>
            <a:r>
              <a:rPr lang="cs-CZ" b="1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 je dutý svalnatý orgán o hmotnosti 270 až 320 g a velikosti pěsti dospělého člověka. </a:t>
            </a:r>
            <a:endParaRPr lang="cs-CZ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tvar kužele se základnou (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basis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cordis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 obrácenou nahoru a dozadu a hrotem (</a:t>
            </a:r>
            <a:r>
              <a:rPr lang="cs-CZ" b="0" i="1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apex </a:t>
            </a:r>
            <a:r>
              <a:rPr lang="cs-CZ" b="0" i="1" dirty="0" err="1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cordis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), který směřuje dopředu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uloženo v prostoru mezi plícemi, 1/3 vpravo, 2/3 vlevo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A3A3A"/>
                </a:solidFill>
                <a:highlight>
                  <a:srgbClr val="FFFFFF"/>
                </a:highlight>
              </a:rPr>
              <a:t>s</a:t>
            </a:r>
            <a:r>
              <a:rPr lang="cs-CZ" b="0" i="0" dirty="0">
                <a:solidFill>
                  <a:srgbClr val="3A3A3A"/>
                </a:solidFill>
                <a:effectLst/>
                <a:highlight>
                  <a:srgbClr val="FFFFFF"/>
                </a:highlight>
              </a:rPr>
              <a:t>rdeční hrot se promítá do výšky 5. mezižebří vlevo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velká část dolní stěny leží na bránici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přední stěna PK a část LK naléhá na hrudní stěnu </a:t>
            </a:r>
          </a:p>
        </p:txBody>
      </p:sp>
    </p:spTree>
    <p:extLst>
      <p:ext uri="{BB962C8B-B14F-4D97-AF65-F5344CB8AC3E}">
        <p14:creationId xmlns:p14="http://schemas.microsoft.com/office/powerpoint/2010/main" val="3628730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32FF65-F31E-15EF-EA42-626E1771F7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12CE37-4A1E-14FD-C8FC-A2C657CA97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2F5B98-4E31-E74E-7063-EEC89BF3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A9FD1B-E7D9-B528-E380-43219C6A8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Mízní cévy</a:t>
            </a:r>
          </a:p>
          <a:p>
            <a:pPr marL="72000" indent="0">
              <a:buNone/>
            </a:pPr>
            <a:r>
              <a:rPr lang="cs-CZ" dirty="0"/>
              <a:t>MÍZNÍ KAPILÁRY (</a:t>
            </a:r>
            <a:r>
              <a:rPr lang="cs-CZ" dirty="0" err="1"/>
              <a:t>vasa</a:t>
            </a:r>
            <a:r>
              <a:rPr lang="cs-CZ" dirty="0"/>
              <a:t> </a:t>
            </a:r>
            <a:r>
              <a:rPr lang="cs-CZ" dirty="0" err="1"/>
              <a:t>lymphocapillaria</a:t>
            </a:r>
            <a:r>
              <a:rPr lang="cs-CZ" dirty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Začínají slepě ve tkáních - jemné cévy s tenkou stěnou - tvořena pouze jednou vrstvou endotelových buněk - místy „štěrbiny“, bazální membrána na jejich povrchu je neúplná, to usnadňuje transport látek z tkáňového moku do mízy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2192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6DB279-F174-1F9F-73B2-3918CE8F6C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E2FB14-3167-8821-6CA1-5EC5F1092E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4CB256-1862-AAED-7D53-A905984D1E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0837" y="378000"/>
            <a:ext cx="12081164" cy="5454475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Mízní cévy </a:t>
            </a:r>
            <a:r>
              <a:rPr lang="cs-CZ" dirty="0"/>
              <a:t>(</a:t>
            </a:r>
            <a:r>
              <a:rPr lang="cs-CZ" dirty="0" err="1"/>
              <a:t>vasa</a:t>
            </a:r>
            <a:r>
              <a:rPr lang="cs-CZ" dirty="0"/>
              <a:t> </a:t>
            </a:r>
            <a:r>
              <a:rPr lang="cs-CZ" dirty="0" err="1"/>
              <a:t>lymphatica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 mízních kapilár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mají podobnou stavbu jako tenkostěnné žíly (včetně systému chlopní)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dělíme je na: – hluboké mízní cévy – povrchové mízní cévy</a:t>
            </a:r>
          </a:p>
          <a:p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povrchové provázejí v kůži povrchové žíly, hluboké z trupu a trávících orgánů vedou podél hlubokých tepen – sběrné </a:t>
            </a:r>
            <a:r>
              <a:rPr lang="cs-CZ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vasa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afferentia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- do lymfatických uzlin-z uzlin vychází jedna nebo dvě </a:t>
            </a:r>
            <a:r>
              <a:rPr lang="cs-CZ" dirty="0">
                <a:effectLst/>
                <a:highlight>
                  <a:srgbClr val="FFFFFF"/>
                </a:highlight>
              </a:rPr>
              <a:t>odvodné cévy – </a:t>
            </a:r>
            <a:r>
              <a:rPr lang="cs-CZ" dirty="0" err="1">
                <a:effectLst/>
                <a:highlight>
                  <a:srgbClr val="FFFFFF"/>
                </a:highlight>
              </a:rPr>
              <a:t>vasa</a:t>
            </a:r>
            <a:r>
              <a:rPr lang="cs-CZ" dirty="0">
                <a:effectLst/>
                <a:highlight>
                  <a:srgbClr val="FFFFFF"/>
                </a:highlight>
              </a:rPr>
              <a:t> </a:t>
            </a:r>
            <a:r>
              <a:rPr lang="cs-CZ" dirty="0" err="1">
                <a:effectLst/>
                <a:highlight>
                  <a:srgbClr val="FFFFFF"/>
                </a:highlight>
              </a:rPr>
              <a:t>efferentia</a:t>
            </a:r>
            <a:r>
              <a:rPr lang="cs-CZ" dirty="0">
                <a:effectLst/>
                <a:highlight>
                  <a:srgbClr val="FFFFFF"/>
                </a:highlight>
              </a:rPr>
              <a:t>. </a:t>
            </a:r>
          </a:p>
          <a:p>
            <a:pPr algn="just"/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 lymfa vlévá do dvou lymfatických kmenů:</a:t>
            </a:r>
          </a:p>
          <a:p>
            <a:pPr algn="just"/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A. </a:t>
            </a:r>
            <a:r>
              <a:rPr lang="cs-CZ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Hlavní hrudní mízovod – </a:t>
            </a:r>
            <a:r>
              <a:rPr lang="cs-CZ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ductus</a:t>
            </a:r>
            <a:r>
              <a:rPr lang="cs-CZ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</a:t>
            </a:r>
            <a:r>
              <a:rPr lang="cs-CZ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thoracicus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 vzniká ve výši L</a:t>
            </a:r>
            <a:r>
              <a:rPr lang="cs-CZ" b="0" i="0" baseline="-25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1-2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 soutokem tří lymfatických kmenů.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7586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FF693D-BF2D-1714-DA37-2D894CE34A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DD9C12-C4CD-7FE6-8F71-95DE8BD57C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B9DA36-66C2-59B3-70A5-CF3B654014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7765" y="-138545"/>
            <a:ext cx="12074236" cy="5971020"/>
          </a:xfrm>
        </p:spPr>
        <p:txBody>
          <a:bodyPr/>
          <a:lstStyle/>
          <a:p>
            <a:pPr algn="just"/>
            <a:endParaRPr lang="cs-CZ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lymfa se vlévá do dvou lymfatických kmenů: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Hlavní hrudní mízovod – </a:t>
            </a:r>
            <a:r>
              <a:rPr lang="cs-CZ" b="1" i="0" dirty="0" err="1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ductus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</a:t>
            </a:r>
            <a:r>
              <a:rPr lang="cs-CZ" b="1" i="0" dirty="0" err="1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thoracicus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 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vzniká ve výši L</a:t>
            </a:r>
            <a:r>
              <a:rPr lang="cs-CZ" b="0" i="0" baseline="-25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1-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 soutokem tří lymfatických kmenů-z párového </a:t>
            </a:r>
            <a:r>
              <a:rPr lang="cs-CZ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truncus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</a:t>
            </a:r>
            <a:r>
              <a:rPr lang="cs-CZ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lumbalis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a </a:t>
            </a:r>
            <a:r>
              <a:rPr lang="cs-CZ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tr.intestinalis</a:t>
            </a:r>
            <a:endParaRPr lang="cs-CZ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přivádí lymfu ze ¾ těla,</a:t>
            </a:r>
            <a:r>
              <a:rPr lang="cs-CZ" dirty="0">
                <a:solidFill>
                  <a:srgbClr val="333333"/>
                </a:solidFill>
                <a:highlight>
                  <a:srgbClr val="FFFFFF"/>
                </a:highlight>
                <a:latin typeface="Verdana" panose="020B0604030504040204" pitchFamily="34" charset="0"/>
              </a:rPr>
              <a:t> z dolní poloviny těla, z levé strany hlavy, 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 hrudníku, levé horní končetiny.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Pravostranný mízní kmen – </a:t>
            </a:r>
            <a:r>
              <a:rPr lang="cs-CZ" b="1" i="0" dirty="0" err="1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ductus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</a:t>
            </a:r>
            <a:r>
              <a:rPr lang="cs-CZ" b="1" i="0" dirty="0" err="1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lymphaticus</a:t>
            </a:r>
            <a:r>
              <a:rPr lang="cs-CZ" b="1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</a:t>
            </a:r>
            <a:r>
              <a:rPr lang="cs-CZ" b="1" i="0" dirty="0" err="1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dexter</a:t>
            </a:r>
            <a:r>
              <a:rPr lang="cs-CZ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 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odvádí lymfu z pravé ¼ těla: pravé poloviny hlavy, krku a hrudníku a pravé horní končetiny-vzniká soutokem </a:t>
            </a:r>
            <a:r>
              <a:rPr lang="cs-CZ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tr.jugularis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</a:t>
            </a:r>
            <a:r>
              <a:rPr lang="cs-CZ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dx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, </a:t>
            </a:r>
            <a:r>
              <a:rPr lang="cs-CZ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tr.subclavius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</a:t>
            </a:r>
            <a:r>
              <a:rPr lang="cs-CZ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dx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., </a:t>
            </a:r>
            <a:r>
              <a:rPr lang="cs-CZ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tr.bronchomedialis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</a:t>
            </a:r>
            <a:r>
              <a:rPr lang="cs-CZ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dx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6736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37E842-47C2-BCD2-3493-1536201060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91D9D2-14F9-A6CB-A7A5-08E07AE1F6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355757-D9CD-2C43-4FB0-9A93AB8E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Lymfatické cévy | Medicína, nemoci, studium na 1. LF UK">
            <a:extLst>
              <a:ext uri="{FF2B5EF4-FFF2-40B4-BE49-F238E27FC236}">
                <a16:creationId xmlns:a16="http://schemas.microsoft.com/office/drawing/2014/main" id="{46285710-C3BD-0E65-C252-DADBF2DBD3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98" y="1474109"/>
            <a:ext cx="3749654" cy="32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atomie a fyziologie">
            <a:extLst>
              <a:ext uri="{FF2B5EF4-FFF2-40B4-BE49-F238E27FC236}">
                <a16:creationId xmlns:a16="http://schemas.microsoft.com/office/drawing/2014/main" id="{81EBACB5-34FB-826E-35AC-33E69B603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18" y="1521681"/>
            <a:ext cx="3116708" cy="24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5154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1CD415-561D-8BB9-303D-50CF30A1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4D4E9D-6E6D-CB0D-1E13-7B42CF617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1F5CA8D-DE0C-A612-C01D-F0DEAAEA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C115BBC-67B0-0842-0853-B3F46DB55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Lymfatické buňky se tvoří 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v 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kostní dřeni, lymfatických uzlinách –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nodi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lymphatici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, v brzlíku – thymus, ve slezině –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lien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 a v lymfatické tkáni bronchů a trávícího traktu</a:t>
            </a:r>
            <a:r>
              <a:rPr lang="cs-CZ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. Tyto tkáně produkují lymfocyty, které se podle původu, funkce a zralosti dělí na lymfocyty B a T a tyto se dostávají do krve, extravaskulárních prostorů a do lymfatických cév.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200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E541C7-9936-02E8-0BBA-5CA1A359D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8C29AF-AB85-962A-CE0A-FEBCEAE579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05D552-7913-576B-48E2-23170844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5738"/>
            <a:ext cx="10753200" cy="578643"/>
          </a:xfrm>
        </p:spPr>
        <p:txBody>
          <a:bodyPr/>
          <a:lstStyle/>
          <a:p>
            <a:r>
              <a:rPr lang="cs-CZ" dirty="0"/>
              <a:t>THYMUS - brzlík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876E1F-D6ED-4E26-050A-1D734F1A7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764381"/>
            <a:ext cx="11167800" cy="51792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se nachází v oblasti horního</a:t>
            </a:r>
            <a:r>
              <a:rPr lang="cs-CZ" b="0" i="0" dirty="0">
                <a:effectLst/>
                <a:highlight>
                  <a:srgbClr val="FFFFFF"/>
                </a:highlight>
              </a:rPr>
              <a:t> </a:t>
            </a:r>
            <a:r>
              <a:rPr lang="cs-CZ" dirty="0">
                <a:highlight>
                  <a:srgbClr val="FFFFFF"/>
                </a:highlight>
              </a:rPr>
              <a:t>mediastina</a:t>
            </a:r>
            <a:r>
              <a:rPr lang="cs-CZ" b="0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. V dětství slouží ke zrání </a:t>
            </a:r>
            <a:r>
              <a:rPr lang="cs-CZ" dirty="0">
                <a:highlight>
                  <a:srgbClr val="FFFFFF"/>
                </a:highlight>
              </a:rPr>
              <a:t>T-lymfocytů</a:t>
            </a:r>
            <a:r>
              <a:rPr lang="cs-CZ" b="0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, poté postupně podléhá </a:t>
            </a:r>
            <a:r>
              <a:rPr lang="cs-CZ" dirty="0">
                <a:highlight>
                  <a:srgbClr val="FFFFFF"/>
                </a:highlight>
              </a:rPr>
              <a:t>involuci</a:t>
            </a:r>
            <a:r>
              <a:rPr lang="cs-CZ" b="0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 a je nahrazován tukovou tkání.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B3B3B"/>
                </a:solidFill>
                <a:highlight>
                  <a:srgbClr val="FFFFFF"/>
                </a:highlight>
              </a:rPr>
              <a:t>primární lymfatický orgán- T lymfocyty vytvoří se v dřeni a v brzlíku získávají imunokompetenci, dozrávají zde a následně osidlují i jiné orgány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B3B3B"/>
                </a:solidFill>
                <a:highlight>
                  <a:srgbClr val="FFFFFF"/>
                </a:highlight>
              </a:rPr>
              <a:t>T lymfocyty - j</a:t>
            </a:r>
            <a:r>
              <a:rPr lang="cs-CZ" dirty="0"/>
              <a:t>sou specializovány k rozpoznávání intracelulárních antigenů (zpravidla peptidů) – specifická - buněčná imunita</a:t>
            </a:r>
          </a:p>
        </p:txBody>
      </p:sp>
    </p:spTree>
    <p:extLst>
      <p:ext uri="{BB962C8B-B14F-4D97-AF65-F5344CB8AC3E}">
        <p14:creationId xmlns:p14="http://schemas.microsoft.com/office/powerpoint/2010/main" val="29144703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245497-46BF-7374-060F-363BE6AB29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385305-111F-E334-4F38-71E120E8C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BA393F-C294-64C1-9D77-D6345BB4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92881"/>
            <a:ext cx="10753200" cy="707451"/>
          </a:xfrm>
        </p:spPr>
        <p:txBody>
          <a:bodyPr/>
          <a:lstStyle/>
          <a:p>
            <a:r>
              <a:rPr lang="cs-CZ" dirty="0"/>
              <a:t>KOSTNÍ DŘEŇ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E34C18-CBFE-47F1-0231-175B17433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661182"/>
            <a:ext cx="11248117" cy="5170818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cs-CZ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červená </a:t>
            </a:r>
            <a:r>
              <a:rPr lang="cs-CZ" b="0" i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 </a:t>
            </a:r>
            <a:r>
              <a:rPr lang="cs-CZ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žlutá kostní dřeň</a:t>
            </a:r>
            <a:r>
              <a:rPr lang="cs-CZ" b="0" i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 červené kostní dřeni jsou ve vazivu uloženy zejména kmenové buňky, z nichž vznikají jednotlivé krevní elementy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B3B3B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k</a:t>
            </a:r>
            <a:r>
              <a:rPr lang="cs-CZ" b="0" i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romě nich lze v kostní dřeni najít i </a:t>
            </a:r>
            <a:r>
              <a:rPr lang="cs-CZ" dirty="0">
                <a:highlight>
                  <a:srgbClr val="FFFFFF"/>
                </a:highlight>
                <a:latin typeface="Open Sans" panose="020B0606030504020204" pitchFamily="34" charset="0"/>
              </a:rPr>
              <a:t>makrofágy</a:t>
            </a:r>
            <a:r>
              <a:rPr lang="cs-CZ" b="0" i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a tukové buňky.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B3B3B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b</a:t>
            </a:r>
            <a:r>
              <a:rPr lang="cs-CZ" b="0" i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ěhem stárnutí lidského jedince se v kostní dřeni postupně množí tukové buňky a krvetvorba ustává - vzniká tzv. žlutá kostní dřeň.</a:t>
            </a:r>
          </a:p>
          <a:p>
            <a:pPr marL="72000" indent="0" algn="l">
              <a:buNone/>
            </a:pPr>
            <a:r>
              <a:rPr lang="cs-CZ" dirty="0">
                <a:highlight>
                  <a:srgbClr val="FFFFFF"/>
                </a:highlight>
                <a:latin typeface="Open Sans" panose="020B0606030504020204" pitchFamily="34" charset="0"/>
              </a:rPr>
              <a:t>V </a:t>
            </a:r>
            <a:r>
              <a:rPr lang="cs-CZ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dospělém věku je aktivní červená kostní dřeň přítomna zejména v některých plochých </a:t>
            </a:r>
            <a:r>
              <a:rPr lang="cs-CZ" dirty="0">
                <a:highlight>
                  <a:srgbClr val="FFFFFF"/>
                </a:highlight>
                <a:latin typeface="Open Sans" panose="020B0606030504020204" pitchFamily="34" charset="0"/>
              </a:rPr>
              <a:t>kostech</a:t>
            </a:r>
            <a:r>
              <a:rPr lang="cs-CZ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jako jsou </a:t>
            </a:r>
            <a:r>
              <a:rPr lang="cs-CZ" dirty="0">
                <a:highlight>
                  <a:srgbClr val="FFFFFF"/>
                </a:highlight>
                <a:latin typeface="Open Sans" panose="020B0606030504020204" pitchFamily="34" charset="0"/>
              </a:rPr>
              <a:t>žebra</a:t>
            </a:r>
            <a:r>
              <a:rPr lang="cs-CZ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 </a:t>
            </a:r>
            <a:r>
              <a:rPr lang="cs-CZ" dirty="0">
                <a:highlight>
                  <a:srgbClr val="FFFFFF"/>
                </a:highlight>
                <a:latin typeface="Open Sans" panose="020B0606030504020204" pitchFamily="34" charset="0"/>
              </a:rPr>
              <a:t>kosti</a:t>
            </a:r>
            <a:r>
              <a:rPr lang="cs-CZ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lebky, </a:t>
            </a:r>
            <a:r>
              <a:rPr lang="cs-CZ" dirty="0">
                <a:highlight>
                  <a:srgbClr val="FFFFFF"/>
                </a:highlight>
                <a:latin typeface="Open Sans" panose="020B0606030504020204" pitchFamily="34" charset="0"/>
              </a:rPr>
              <a:t>obratle</a:t>
            </a:r>
            <a:r>
              <a:rPr lang="cs-CZ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 </a:t>
            </a:r>
            <a:r>
              <a:rPr lang="cs-CZ" dirty="0">
                <a:highlight>
                  <a:srgbClr val="FFFFFF"/>
                </a:highlight>
                <a:latin typeface="Open Sans" panose="020B0606030504020204" pitchFamily="34" charset="0"/>
              </a:rPr>
              <a:t>lopatky</a:t>
            </a:r>
            <a:r>
              <a:rPr lang="cs-CZ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 </a:t>
            </a:r>
            <a:r>
              <a:rPr lang="cs-CZ" dirty="0">
                <a:highlight>
                  <a:srgbClr val="FFFFFF"/>
                </a:highlight>
                <a:latin typeface="Open Sans" panose="020B0606030504020204" pitchFamily="34" charset="0"/>
              </a:rPr>
              <a:t>kosti pánevní</a:t>
            </a:r>
            <a:r>
              <a:rPr lang="cs-CZ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a </a:t>
            </a:r>
            <a:r>
              <a:rPr lang="cs-CZ" dirty="0">
                <a:highlight>
                  <a:srgbClr val="FFFFFF"/>
                </a:highlight>
                <a:latin typeface="Open Sans" panose="020B0606030504020204" pitchFamily="34" charset="0"/>
              </a:rPr>
              <a:t>hrudní kost</a:t>
            </a:r>
            <a:r>
              <a:rPr lang="cs-CZ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 </a:t>
            </a:r>
          </a:p>
          <a:p>
            <a:pPr marL="72000" indent="0" algn="l">
              <a:buNone/>
            </a:pPr>
            <a:r>
              <a:rPr lang="cs-CZ" b="0" i="0" dirty="0">
                <a:solidFill>
                  <a:srgbClr val="3B3B3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Lymfoidní kmenové buňky (lymfoblasty) dávají vznik </a:t>
            </a:r>
            <a:r>
              <a:rPr lang="cs-CZ" dirty="0">
                <a:highlight>
                  <a:srgbClr val="FFFFFF"/>
                </a:highlight>
                <a:latin typeface="Open Sans" panose="020B0606030504020204" pitchFamily="34" charset="0"/>
              </a:rPr>
              <a:t>lymfocytům</a:t>
            </a:r>
          </a:p>
          <a:p>
            <a:pPr marL="72000" indent="0" algn="l">
              <a:buNone/>
            </a:pPr>
            <a:r>
              <a:rPr lang="cs-CZ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 dřeni zůst</a:t>
            </a:r>
            <a:r>
              <a:rPr lang="cs-CZ" dirty="0">
                <a:highlight>
                  <a:srgbClr val="FFFFFF"/>
                </a:highlight>
                <a:latin typeface="Open Sans" panose="020B0606030504020204" pitchFamily="34" charset="0"/>
              </a:rPr>
              <a:t>ávají B- Lymfocyty-rychlá nespecifická imunita-tkáňová</a:t>
            </a:r>
            <a:endParaRPr lang="cs-CZ" b="0" i="0" dirty="0"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8867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02A788-09F7-00F9-09A3-CDA110073D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F1A597-CC53-3480-277A-ADD897F56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2DDA26-5915-99BA-5BE0-4401F3CE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MANDLE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DE2592-1283-4247-3BC7-D83085A87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cs-CZ" i="0" dirty="0"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j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sou nejjednoduššími lymfatickými orgány, které jsou seřazeny do kruhu kolem vstupu do hltanu</a:t>
            </a:r>
            <a:endParaRPr lang="cs-CZ" dirty="0">
              <a:solidFill>
                <a:srgbClr val="333333"/>
              </a:solidFill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 tvoří tzv. </a:t>
            </a:r>
            <a:r>
              <a:rPr lang="cs-CZ" b="1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Waldeyerův</a:t>
            </a: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 mízní okruh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cs-CZ" b="1" dirty="0">
              <a:solidFill>
                <a:schemeClr val="tx2">
                  <a:lumMod val="75000"/>
                </a:schemeClr>
              </a:solidFill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pPr marL="72000" indent="0" algn="l">
              <a:buNone/>
            </a:pPr>
            <a:r>
              <a:rPr lang="cs-CZ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SLIZNIČNÍ SYSTÉM 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cs-CZ" b="0" i="0" dirty="0">
              <a:solidFill>
                <a:schemeClr val="tx2">
                  <a:lumMod val="75000"/>
                </a:schemeClr>
              </a:solidFill>
              <a:effectLst/>
              <a:highlight>
                <a:srgbClr val="FFFFFF"/>
              </a:highlight>
              <a:latin typeface="Verdana" panose="020B0604030504040204" pitchFamily="34" charset="0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7657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EE1F76-0CE2-BE4F-EB25-092BC29B78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BAC712-0647-6582-BBED-2280835D1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3B669E-65AE-3BDA-E98B-B4F591B29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MÍZNÍ UZLINY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612866-45FD-CA9E-03FB-18D92A169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4204"/>
            <a:ext cx="10753200" cy="4567796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vloženy do průběhu mízních cév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filtrují mízu z určité oblasti (regionální uzliny)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tvar je rozmanitý (kulovitý, fazolovitý)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velikost kolísá od 2 do 30 mm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šedorůžové barvy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uzliny regionální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uzliny </a:t>
            </a:r>
            <a:r>
              <a:rPr lang="cs-CZ" dirty="0" err="1"/>
              <a:t>sentinelové</a:t>
            </a:r>
            <a:r>
              <a:rPr lang="cs-CZ" dirty="0"/>
              <a:t> -</a:t>
            </a:r>
            <a:r>
              <a:rPr lang="cs-CZ" b="0" i="0" dirty="0">
                <a:effectLst/>
                <a:highlight>
                  <a:srgbClr val="FEFEFE"/>
                </a:highlight>
                <a:latin typeface="Roboto" panose="02000000000000000000" pitchFamily="2" charset="0"/>
              </a:rPr>
              <a:t>první „splavná“ regionální uzlina -teoreticky jako první metastaticky postižena v případě </a:t>
            </a:r>
            <a:r>
              <a:rPr lang="cs-CZ" b="0" i="0" dirty="0" err="1">
                <a:effectLst/>
                <a:highlight>
                  <a:srgbClr val="FEFEFE"/>
                </a:highlight>
                <a:latin typeface="Roboto" panose="02000000000000000000" pitchFamily="2" charset="0"/>
              </a:rPr>
              <a:t>lymfogenní</a:t>
            </a:r>
            <a:r>
              <a:rPr lang="cs-CZ" b="0" i="0" dirty="0">
                <a:effectLst/>
                <a:highlight>
                  <a:srgbClr val="FEFEFE"/>
                </a:highlight>
                <a:latin typeface="Roboto" panose="02000000000000000000" pitchFamily="2" charset="0"/>
              </a:rPr>
              <a:t> propagace  tumoru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1582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628B42-69BB-BAC0-2B8E-175C756439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6A8449-097F-1A01-3143-1A86A7405A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2182B0-4624-A05B-A164-81BD6566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SLEZINA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9130E8-F57C-8449-5004-B8F305AFA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Slezina je orgánem cévního systému – krvetvorným orgánem – destruovány poškozené červené krvinky – rezervoár krve – imunitního systému- protáhlý tvar, podobá se kávovému zrnu, 12 cm - šedofialovou barvu a měkkou konsistenci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uložena pod levou klenbou brániční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podélná osa je rovnoběžná s 10. žebrem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zadní pól je asi 4 cm od páteře</a:t>
            </a:r>
          </a:p>
        </p:txBody>
      </p:sp>
    </p:spTree>
    <p:extLst>
      <p:ext uri="{BB962C8B-B14F-4D97-AF65-F5344CB8AC3E}">
        <p14:creationId xmlns:p14="http://schemas.microsoft.com/office/powerpoint/2010/main" val="354822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E2CB31-981C-F0A0-67A3-DEFE865952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BABD60-A4EE-5979-2CB9-1FF1C78A3C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E066271-7274-5B72-6808-D85A74220D4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00" y="1358900"/>
            <a:ext cx="43942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2D1A38A-AFFF-6EC7-236A-63655BA521CB}"/>
              </a:ext>
            </a:extLst>
          </p:cNvPr>
          <p:cNvSpPr txBox="1"/>
          <p:nvPr/>
        </p:nvSpPr>
        <p:spPr>
          <a:xfrm>
            <a:off x="414001" y="1522587"/>
            <a:ext cx="4767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 </a:t>
            </a:r>
            <a:r>
              <a:rPr lang="cs-CZ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1 – endokard</a:t>
            </a:r>
            <a:r>
              <a:rPr lang="cs-CZ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; </a:t>
            </a:r>
            <a:r>
              <a:rPr lang="cs-CZ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2 – myokard</a:t>
            </a:r>
            <a:r>
              <a:rPr lang="cs-CZ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; </a:t>
            </a:r>
            <a:r>
              <a:rPr lang="cs-CZ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3 – epikard</a:t>
            </a:r>
            <a:r>
              <a:rPr lang="cs-CZ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; 4 – perikard; 5 – srdeční dutiny; 6 – pravá síň; 7 – levá síň; 8 – pravá komora; 9 – levá komora; 10 – srdeční chlopně; 11 – mitrální chlopeň; 12 – aortální chlopeň; 13 – pulmonální chlopeň; 14 – trikuspidální chlopeň; 15 – oblouk aorty; 16 – pravá plicní tepna; 17 – pravé plicní žíly; 18 – horní dutá žíla; 19 – dolní dutá žíla; 20 – </a:t>
            </a:r>
            <a:r>
              <a:rPr lang="cs-CZ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síňo</a:t>
            </a:r>
            <a:r>
              <a:rPr lang="cs-CZ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system-ui"/>
              </a:rPr>
              <a:t>-komorové septum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4464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598E45-1A70-6D7F-889C-061DB6BBF1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078B4F-1479-6C14-CC36-C53A19513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2E6872-43F0-8AF4-4D04-1FC31626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9AB9DD-6D8A-7829-72DE-1ABC91458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1171576"/>
            <a:ext cx="11375229" cy="4660424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Sekundární lymfedém vzniká následkem obstrukce lymfatických cest nebo lymfatických uzlin. Vyvolán může být celou řadou příčin (infekce, trauma, maligní onemocnění, zánět, imobilita, venózní onemocnění, </a:t>
            </a:r>
            <a:r>
              <a:rPr lang="cs-CZ" dirty="0" err="1"/>
              <a:t>postradiační</a:t>
            </a:r>
            <a:r>
              <a:rPr lang="cs-CZ" dirty="0"/>
              <a:t> změny apod).Vzhledem k převládající lokalizaci primárního lymfedému distálně se někdy nazývá tento typ lymfedému jako distální a sekundární lymfedém – proximální</a:t>
            </a:r>
          </a:p>
          <a:p>
            <a:pPr marL="72000" indent="0">
              <a:buNone/>
            </a:pPr>
            <a:r>
              <a:rPr lang="cs-CZ" dirty="0"/>
              <a:t>U primárního lymfedému je podkladem vrozené postižení lymfatických cest.</a:t>
            </a:r>
          </a:p>
          <a:p>
            <a:pPr marL="72000" indent="0">
              <a:buNone/>
            </a:pPr>
            <a:r>
              <a:rPr lang="cs-CZ" dirty="0"/>
              <a:t>Terapie – kombinace, farmakologie, manuální nebo přístrojová drenáž.</a:t>
            </a:r>
          </a:p>
        </p:txBody>
      </p:sp>
    </p:spTree>
    <p:extLst>
      <p:ext uri="{BB962C8B-B14F-4D97-AF65-F5344CB8AC3E}">
        <p14:creationId xmlns:p14="http://schemas.microsoft.com/office/powerpoint/2010/main" val="132902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05A5AF-1927-1F5D-8100-ECC7AD6951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CE6E70-83D0-B013-FF46-612BD06C2E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1FC6E8-AB8D-70D5-F2D7-8A68E4BF9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7DA5ED5-7023-C1E4-7E68-F3B1AF58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E2012D3-2809-18CE-BE66-99075F45A5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23" y="1692275"/>
            <a:ext cx="5448341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4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E52793-C49E-ACE7-C63C-EA4AFB62C4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1B0BEF-140B-7E04-04A2-3E70BC87C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C81ABA-E754-BE47-1AE0-2C314E1213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EE121CB-C8CB-0F6A-B811-49A80725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E55BEE9-131B-8D78-EF72-3F9770E73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0" i="0" dirty="0">
                <a:effectLst/>
                <a:highlight>
                  <a:srgbClr val="FFFFFF"/>
                </a:highlight>
                <a:latin typeface="+mj-lt"/>
              </a:rPr>
              <a:t>uvnitř srdce dutina - rozdělená síňovou a komorovou přepážkou na pravou a levou polovin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highlight>
                  <a:srgbClr val="FFFFFF"/>
                </a:highlight>
                <a:latin typeface="+mj-lt"/>
              </a:rPr>
              <a:t>m</a:t>
            </a:r>
            <a:r>
              <a:rPr lang="cs-CZ" b="0" i="0" dirty="0">
                <a:effectLst/>
                <a:highlight>
                  <a:srgbClr val="FFFFFF"/>
                </a:highlight>
                <a:latin typeface="+mj-lt"/>
              </a:rPr>
              <a:t>ezi pravou předsíní (</a:t>
            </a:r>
            <a:r>
              <a:rPr lang="cs-CZ" b="0" i="1" dirty="0">
                <a:effectLst/>
                <a:highlight>
                  <a:srgbClr val="FFFFFF"/>
                </a:highlight>
                <a:latin typeface="+mj-lt"/>
              </a:rPr>
              <a:t>atrium </a:t>
            </a:r>
            <a:r>
              <a:rPr lang="cs-CZ" b="0" i="1" dirty="0" err="1">
                <a:effectLst/>
                <a:highlight>
                  <a:srgbClr val="FFFFFF"/>
                </a:highlight>
                <a:latin typeface="+mj-lt"/>
              </a:rPr>
              <a:t>dextrum</a:t>
            </a:r>
            <a:r>
              <a:rPr lang="cs-CZ" b="0" i="0" dirty="0">
                <a:effectLst/>
                <a:highlight>
                  <a:srgbClr val="FFFFFF"/>
                </a:highlight>
                <a:latin typeface="+mj-lt"/>
              </a:rPr>
              <a:t>) a pravou komorou (</a:t>
            </a:r>
            <a:r>
              <a:rPr lang="cs-CZ" b="0" i="1" dirty="0">
                <a:effectLst/>
                <a:highlight>
                  <a:srgbClr val="FFFFFF"/>
                </a:highlight>
                <a:latin typeface="+mj-lt"/>
              </a:rPr>
              <a:t>ventriculus </a:t>
            </a:r>
            <a:r>
              <a:rPr lang="cs-CZ" b="0" i="1" dirty="0" err="1">
                <a:effectLst/>
                <a:highlight>
                  <a:srgbClr val="FFFFFF"/>
                </a:highlight>
                <a:latin typeface="+mj-lt"/>
              </a:rPr>
              <a:t>dexter</a:t>
            </a:r>
            <a:r>
              <a:rPr lang="cs-CZ" b="0" i="0" dirty="0">
                <a:effectLst/>
                <a:highlight>
                  <a:srgbClr val="FFFFFF"/>
                </a:highlight>
                <a:latin typeface="+mj-lt"/>
              </a:rPr>
              <a:t>) se nachází trojcípá chlopeň (</a:t>
            </a:r>
            <a:r>
              <a:rPr lang="cs-CZ" b="0" i="1" dirty="0" err="1">
                <a:effectLst/>
                <a:highlight>
                  <a:srgbClr val="FFFFFF"/>
                </a:highlight>
                <a:latin typeface="+mj-lt"/>
              </a:rPr>
              <a:t>valva</a:t>
            </a:r>
            <a:r>
              <a:rPr lang="cs-CZ" b="0" i="1" dirty="0">
                <a:effectLst/>
                <a:highlight>
                  <a:srgbClr val="FFFFFF"/>
                </a:highlight>
                <a:latin typeface="+mj-lt"/>
              </a:rPr>
              <a:t> </a:t>
            </a:r>
            <a:r>
              <a:rPr lang="cs-CZ" b="0" i="1" dirty="0" err="1">
                <a:effectLst/>
                <a:highlight>
                  <a:srgbClr val="FFFFFF"/>
                </a:highlight>
                <a:latin typeface="+mj-lt"/>
              </a:rPr>
              <a:t>tricuspidalis</a:t>
            </a:r>
            <a:r>
              <a:rPr lang="cs-CZ" b="0" i="0" dirty="0">
                <a:effectLst/>
                <a:highlight>
                  <a:srgbClr val="FFFFFF"/>
                </a:highlight>
                <a:latin typeface="+mj-lt"/>
              </a:rPr>
              <a:t>), mezi levou předsíní (</a:t>
            </a:r>
            <a:r>
              <a:rPr lang="cs-CZ" b="0" i="1" dirty="0">
                <a:effectLst/>
                <a:highlight>
                  <a:srgbClr val="FFFFFF"/>
                </a:highlight>
                <a:latin typeface="+mj-lt"/>
              </a:rPr>
              <a:t>atrium </a:t>
            </a:r>
            <a:r>
              <a:rPr lang="cs-CZ" b="0" i="1" dirty="0" err="1">
                <a:effectLst/>
                <a:highlight>
                  <a:srgbClr val="FFFFFF"/>
                </a:highlight>
                <a:latin typeface="+mj-lt"/>
              </a:rPr>
              <a:t>sinistrum</a:t>
            </a:r>
            <a:r>
              <a:rPr lang="cs-CZ" b="0" i="0" dirty="0">
                <a:effectLst/>
                <a:highlight>
                  <a:srgbClr val="FFFFFF"/>
                </a:highlight>
                <a:latin typeface="+mj-lt"/>
              </a:rPr>
              <a:t>) a levou komorou (</a:t>
            </a:r>
            <a:r>
              <a:rPr lang="cs-CZ" b="0" i="1" dirty="0">
                <a:effectLst/>
                <a:highlight>
                  <a:srgbClr val="FFFFFF"/>
                </a:highlight>
                <a:latin typeface="+mj-lt"/>
              </a:rPr>
              <a:t>ventriculus </a:t>
            </a:r>
            <a:r>
              <a:rPr lang="cs-CZ" b="0" i="1" dirty="0" err="1">
                <a:effectLst/>
                <a:highlight>
                  <a:srgbClr val="FFFFFF"/>
                </a:highlight>
                <a:latin typeface="+mj-lt"/>
              </a:rPr>
              <a:t>sinister</a:t>
            </a:r>
            <a:r>
              <a:rPr lang="cs-CZ" b="0" i="0" dirty="0">
                <a:effectLst/>
                <a:highlight>
                  <a:srgbClr val="FFFFFF"/>
                </a:highlight>
                <a:latin typeface="+mj-lt"/>
              </a:rPr>
              <a:t>) se nachází dvojcípá chlopeň (</a:t>
            </a:r>
            <a:r>
              <a:rPr lang="cs-CZ" b="0" i="1" dirty="0" err="1">
                <a:effectLst/>
                <a:highlight>
                  <a:srgbClr val="FFFFFF"/>
                </a:highlight>
                <a:latin typeface="+mj-lt"/>
              </a:rPr>
              <a:t>valva</a:t>
            </a:r>
            <a:r>
              <a:rPr lang="cs-CZ" b="0" i="1" dirty="0">
                <a:effectLst/>
                <a:highlight>
                  <a:srgbClr val="FFFFFF"/>
                </a:highlight>
                <a:latin typeface="+mj-lt"/>
              </a:rPr>
              <a:t> </a:t>
            </a:r>
            <a:r>
              <a:rPr lang="cs-CZ" b="0" i="1" dirty="0" err="1">
                <a:effectLst/>
                <a:highlight>
                  <a:srgbClr val="FFFFFF"/>
                </a:highlight>
                <a:latin typeface="+mj-lt"/>
              </a:rPr>
              <a:t>bicuspidalis</a:t>
            </a:r>
            <a:r>
              <a:rPr lang="cs-CZ" b="0" i="0" dirty="0">
                <a:effectLst/>
                <a:highlight>
                  <a:srgbClr val="FFFFFF"/>
                </a:highlight>
                <a:latin typeface="+mj-lt"/>
              </a:rPr>
              <a:t>).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674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A7BAB004-5585-012C-187B-80A67A1D4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92150"/>
            <a:ext cx="5989638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2">
            <a:extLst>
              <a:ext uri="{FF2B5EF4-FFF2-40B4-BE49-F238E27FC236}">
                <a16:creationId xmlns:a16="http://schemas.microsoft.com/office/drawing/2014/main" id="{9160419A-0DFE-F6B0-E123-0F4877E9D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692150"/>
            <a:ext cx="6080809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Atrium </a:t>
            </a:r>
            <a:r>
              <a:rPr lang="cs-CZ" altLang="cs-CZ" sz="1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(předsíň)</a:t>
            </a: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Ventriculus </a:t>
            </a:r>
            <a:r>
              <a:rPr lang="cs-CZ" altLang="cs-CZ" sz="1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(komora)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Septum interatriale</a:t>
            </a:r>
            <a:r>
              <a:rPr lang="cs-CZ" altLang="cs-CZ" sz="1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 (mezipředsíňové septum)</a:t>
            </a: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Septum interventriculare </a:t>
            </a:r>
            <a:r>
              <a:rPr lang="cs-CZ" altLang="cs-CZ" sz="1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(mezikomorové septum)</a:t>
            </a: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8229</TotalTime>
  <Words>3153</Words>
  <Application>Microsoft Office PowerPoint</Application>
  <PresentationFormat>Širokoúhlá obrazovka</PresentationFormat>
  <Paragraphs>378</Paragraphs>
  <Slides>60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70" baseType="lpstr">
      <vt:lpstr>Arial</vt:lpstr>
      <vt:lpstr>Open Sans</vt:lpstr>
      <vt:lpstr>Public Sans Web</vt:lpstr>
      <vt:lpstr>Roboto</vt:lpstr>
      <vt:lpstr>system-ui</vt:lpstr>
      <vt:lpstr>Tahoma</vt:lpstr>
      <vt:lpstr>Times New Roman</vt:lpstr>
      <vt:lpstr>Verdana</vt:lpstr>
      <vt:lpstr>Wingdings</vt:lpstr>
      <vt:lpstr>Prezentace_MU_CZ</vt:lpstr>
      <vt:lpstr>Oběhový systém , srdce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Cévní zásobení srdce</vt:lpstr>
      <vt:lpstr>Cévní systém</vt:lpstr>
      <vt:lpstr>Prezentace aplikace PowerPoint</vt:lpstr>
      <vt:lpstr>Prezentace aplikace PowerPoint</vt:lpstr>
      <vt:lpstr>TEPNY</vt:lpstr>
      <vt:lpstr>TRUNCUS PULMONALIS</vt:lpstr>
      <vt:lpstr>ŽÍLY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ŽÍLY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Lymfatický systém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THYMUS - brzlík</vt:lpstr>
      <vt:lpstr>KOSTNÍ DŘEŇ </vt:lpstr>
      <vt:lpstr>MANDLE</vt:lpstr>
      <vt:lpstr>MÍZNÍ UZLINY</vt:lpstr>
      <vt:lpstr>SLEZINA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Sabina Bartošová</dc:creator>
  <cp:lastModifiedBy>Sabina Bartošová</cp:lastModifiedBy>
  <cp:revision>7</cp:revision>
  <cp:lastPrinted>1601-01-01T00:00:00Z</cp:lastPrinted>
  <dcterms:created xsi:type="dcterms:W3CDTF">2024-02-01T13:01:39Z</dcterms:created>
  <dcterms:modified xsi:type="dcterms:W3CDTF">2024-04-28T21:23:28Z</dcterms:modified>
</cp:coreProperties>
</file>