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4CE63C7-FFCA-4D1A-86BF-A080A586486A}" type="datetimeFigureOut">
              <a:rPr lang="cs-CZ" smtClean="0"/>
              <a:pPr/>
              <a:t>26. 3. 2018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63C7-FFCA-4D1A-86BF-A080A586486A}" type="datetimeFigureOut">
              <a:rPr lang="cs-CZ" smtClean="0"/>
              <a:pPr/>
              <a:t>26. 3. 2018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63C7-FFCA-4D1A-86BF-A080A586486A}" type="datetimeFigureOut">
              <a:rPr lang="cs-CZ" smtClean="0"/>
              <a:pPr/>
              <a:t>26. 3. 2018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63C7-FFCA-4D1A-86BF-A080A586486A}" type="datetimeFigureOut">
              <a:rPr lang="cs-CZ" smtClean="0"/>
              <a:pPr/>
              <a:t>26. 3. 2018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4CE63C7-FFCA-4D1A-86BF-A080A586486A}" type="datetimeFigureOut">
              <a:rPr lang="cs-CZ" smtClean="0"/>
              <a:pPr/>
              <a:t>26. 3. 2018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63C7-FFCA-4D1A-86BF-A080A586486A}" type="datetimeFigureOut">
              <a:rPr lang="cs-CZ" smtClean="0"/>
              <a:pPr/>
              <a:t>26. 3. 2018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63C7-FFCA-4D1A-86BF-A080A586486A}" type="datetimeFigureOut">
              <a:rPr lang="cs-CZ" smtClean="0"/>
              <a:pPr/>
              <a:t>26. 3. 2018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63C7-FFCA-4D1A-86BF-A080A586486A}" type="datetimeFigureOut">
              <a:rPr lang="cs-CZ" smtClean="0"/>
              <a:pPr/>
              <a:t>26. 3. 2018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63C7-FFCA-4D1A-86BF-A080A586486A}" type="datetimeFigureOut">
              <a:rPr lang="cs-CZ" smtClean="0"/>
              <a:pPr/>
              <a:t>26. 3. 2018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63C7-FFCA-4D1A-86BF-A080A586486A}" type="datetimeFigureOut">
              <a:rPr lang="cs-CZ" smtClean="0"/>
              <a:pPr/>
              <a:t>26. 3. 2018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63C7-FFCA-4D1A-86BF-A080A586486A}" type="datetimeFigureOut">
              <a:rPr lang="cs-CZ" smtClean="0"/>
              <a:pPr/>
              <a:t>26. 3. 2018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4CE63C7-FFCA-4D1A-86BF-A080A586486A}" type="datetimeFigureOut">
              <a:rPr lang="cs-CZ" smtClean="0"/>
              <a:pPr/>
              <a:t>26. 3. 2018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1766868-3BFE-4B33-8211-B1BAC033ED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Farmakologie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Léčba </a:t>
            </a:r>
            <a:r>
              <a:rPr lang="cs-CZ" dirty="0" err="1"/>
              <a:t>hypothyreózy</a:t>
            </a:r>
            <a:r>
              <a:rPr lang="cs-CZ" dirty="0"/>
              <a:t>, </a:t>
            </a:r>
            <a:r>
              <a:rPr lang="cs-CZ" dirty="0" err="1"/>
              <a:t>hyperthyreózy</a:t>
            </a:r>
            <a:r>
              <a:rPr lang="cs-CZ" dirty="0"/>
              <a:t>, </a:t>
            </a:r>
            <a:r>
              <a:rPr lang="cs-CZ" dirty="0" err="1"/>
              <a:t>venotonika</a:t>
            </a:r>
            <a:r>
              <a:rPr lang="cs-CZ" dirty="0"/>
              <a:t>, biologická léčba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Složení </a:t>
            </a:r>
            <a:r>
              <a:rPr lang="cs-CZ" dirty="0" err="1"/>
              <a:t>venotonik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Venotonika</a:t>
            </a:r>
            <a:r>
              <a:rPr lang="cs-CZ" dirty="0"/>
              <a:t> jsou přírodní látky, </a:t>
            </a:r>
            <a:r>
              <a:rPr lang="cs-CZ" dirty="0" err="1"/>
              <a:t>semipřírodní</a:t>
            </a:r>
            <a:r>
              <a:rPr lang="cs-CZ" dirty="0"/>
              <a:t> nebo jde o chemické substance</a:t>
            </a:r>
          </a:p>
          <a:p>
            <a:r>
              <a:rPr lang="cs-CZ" dirty="0"/>
              <a:t>kombinují v jedné tabletě více složek. </a:t>
            </a:r>
          </a:p>
          <a:p>
            <a:r>
              <a:rPr lang="cs-CZ" dirty="0" err="1"/>
              <a:t>Venofarmaka</a:t>
            </a:r>
            <a:r>
              <a:rPr lang="cs-CZ" dirty="0"/>
              <a:t> přírodního původu obsahují obvykle chemicky definované látky, méně často pak jejich směsi, u nichž je standardizován obsah nejúčinnější komponenty. </a:t>
            </a:r>
          </a:p>
          <a:p>
            <a:r>
              <a:rPr lang="cs-CZ" dirty="0"/>
              <a:t>K nejdůležitějším </a:t>
            </a:r>
            <a:r>
              <a:rPr lang="cs-CZ" i="1" dirty="0" err="1"/>
              <a:t>venofarmakům</a:t>
            </a:r>
            <a:r>
              <a:rPr lang="cs-CZ" i="1" dirty="0"/>
              <a:t> přírodního původu patří</a:t>
            </a:r>
          </a:p>
          <a:p>
            <a:pPr>
              <a:buNone/>
            </a:pPr>
            <a:r>
              <a:rPr lang="cs-CZ" dirty="0"/>
              <a:t>    (bio)</a:t>
            </a:r>
            <a:r>
              <a:rPr lang="cs-CZ" dirty="0" err="1"/>
              <a:t>flavonoidy</a:t>
            </a:r>
            <a:r>
              <a:rPr lang="cs-CZ" dirty="0"/>
              <a:t> a glykosidy, existuje pak řada dalších výtažků z rostlin (Ginkgo </a:t>
            </a:r>
            <a:r>
              <a:rPr lang="cs-CZ" dirty="0" err="1"/>
              <a:t>biloba</a:t>
            </a:r>
            <a:r>
              <a:rPr lang="cs-CZ" dirty="0"/>
              <a:t>,výtažky z listů hroznů, borůvek, grapefruitů,...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</a:t>
            </a:r>
            <a:r>
              <a:rPr lang="cs-CZ" dirty="0" err="1"/>
              <a:t>venotonik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Jedním z nejdéle užívaných je </a:t>
            </a:r>
            <a:r>
              <a:rPr lang="cs-CZ" b="1" i="1" dirty="0" err="1"/>
              <a:t>escin</a:t>
            </a:r>
            <a:endParaRPr lang="cs-CZ" b="1" i="1" dirty="0"/>
          </a:p>
          <a:p>
            <a:r>
              <a:rPr lang="cs-CZ" dirty="0"/>
              <a:t>směs látek izolovaných ze semen </a:t>
            </a:r>
            <a:r>
              <a:rPr lang="cs-CZ" dirty="0" err="1"/>
              <a:t>pakaštanu</a:t>
            </a:r>
            <a:r>
              <a:rPr lang="cs-CZ" dirty="0"/>
              <a:t> koňského, tvořených především částečně esterifikovanými </a:t>
            </a:r>
            <a:r>
              <a:rPr lang="cs-CZ" dirty="0" err="1"/>
              <a:t>triterpenickými</a:t>
            </a:r>
            <a:r>
              <a:rPr lang="cs-CZ" dirty="0"/>
              <a:t> glykosidy. Má protizánětlivé a </a:t>
            </a:r>
            <a:r>
              <a:rPr lang="cs-CZ" dirty="0" err="1"/>
              <a:t>protiedémové</a:t>
            </a:r>
            <a:r>
              <a:rPr lang="cs-CZ" dirty="0"/>
              <a:t> účinky</a:t>
            </a:r>
          </a:p>
          <a:p>
            <a:r>
              <a:rPr lang="cs-CZ" dirty="0"/>
              <a:t>snižuje propustnost kapilár, někdy se tato kombinace označuje jako </a:t>
            </a:r>
            <a:r>
              <a:rPr lang="cs-CZ" dirty="0" err="1"/>
              <a:t>venoprotektivní</a:t>
            </a:r>
            <a:r>
              <a:rPr lang="cs-CZ" dirty="0"/>
              <a:t> efekt. </a:t>
            </a:r>
          </a:p>
          <a:p>
            <a:r>
              <a:rPr lang="cs-CZ" dirty="0" err="1"/>
              <a:t>Escin</a:t>
            </a:r>
            <a:r>
              <a:rPr lang="cs-CZ" dirty="0"/>
              <a:t> obsahují například přípravky </a:t>
            </a:r>
            <a:r>
              <a:rPr lang="cs-CZ" dirty="0" err="1"/>
              <a:t>Aescin</a:t>
            </a:r>
            <a:r>
              <a:rPr lang="cs-CZ" dirty="0"/>
              <a:t>-</a:t>
            </a:r>
            <a:r>
              <a:rPr lang="cs-CZ" dirty="0" err="1"/>
              <a:t>Teva</a:t>
            </a:r>
            <a:r>
              <a:rPr lang="cs-CZ" dirty="0"/>
              <a:t>, </a:t>
            </a:r>
            <a:r>
              <a:rPr lang="cs-CZ" dirty="0" err="1"/>
              <a:t>Reparil</a:t>
            </a:r>
            <a:r>
              <a:rPr lang="cs-CZ" dirty="0"/>
              <a:t>, </a:t>
            </a:r>
            <a:r>
              <a:rPr lang="cs-CZ" dirty="0" err="1"/>
              <a:t>Yellon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</a:t>
            </a:r>
            <a:r>
              <a:rPr lang="cs-CZ" dirty="0" err="1"/>
              <a:t>venotonik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i="1" dirty="0" err="1"/>
              <a:t>rutosid</a:t>
            </a:r>
            <a:r>
              <a:rPr lang="cs-CZ" b="1" i="1" dirty="0"/>
              <a:t> (rutin) je </a:t>
            </a:r>
            <a:r>
              <a:rPr lang="cs-CZ" b="1" i="1" dirty="0" err="1"/>
              <a:t>flavonoid</a:t>
            </a:r>
            <a:r>
              <a:rPr lang="cs-CZ" b="1" i="1" dirty="0"/>
              <a:t> s </a:t>
            </a:r>
            <a:r>
              <a:rPr lang="cs-CZ" b="1" i="1" dirty="0" err="1"/>
              <a:t>protiedémovým</a:t>
            </a:r>
            <a:r>
              <a:rPr lang="cs-CZ" b="1" i="1" dirty="0"/>
              <a:t> a protizánětlivým účinkem</a:t>
            </a:r>
            <a:r>
              <a:rPr lang="cs-CZ" i="1" dirty="0"/>
              <a:t>.</a:t>
            </a:r>
          </a:p>
          <a:p>
            <a:r>
              <a:rPr lang="cs-CZ" i="1" dirty="0" err="1"/>
              <a:t>Rutosid</a:t>
            </a:r>
            <a:r>
              <a:rPr lang="cs-CZ" i="1" dirty="0"/>
              <a:t> </a:t>
            </a:r>
            <a:r>
              <a:rPr lang="cs-CZ" dirty="0"/>
              <a:t>obsahují přípravky </a:t>
            </a:r>
            <a:r>
              <a:rPr lang="cs-CZ" dirty="0" err="1"/>
              <a:t>Anavenol</a:t>
            </a:r>
            <a:r>
              <a:rPr lang="cs-CZ" dirty="0"/>
              <a:t> (spolu s </a:t>
            </a:r>
            <a:r>
              <a:rPr lang="cs-CZ" dirty="0" err="1"/>
              <a:t>dihydroergokristinem</a:t>
            </a:r>
            <a:r>
              <a:rPr lang="cs-CZ" dirty="0"/>
              <a:t>) a </a:t>
            </a:r>
            <a:r>
              <a:rPr lang="cs-CZ" dirty="0" err="1"/>
              <a:t>Ascorutin</a:t>
            </a:r>
            <a:r>
              <a:rPr lang="cs-CZ" dirty="0"/>
              <a:t>. </a:t>
            </a:r>
          </a:p>
          <a:p>
            <a:r>
              <a:rPr lang="cs-CZ" b="1" dirty="0"/>
              <a:t>K novějším </a:t>
            </a:r>
            <a:r>
              <a:rPr lang="cs-CZ" b="1" dirty="0" err="1"/>
              <a:t>flavonoidům</a:t>
            </a:r>
            <a:r>
              <a:rPr lang="cs-CZ" b="1" dirty="0"/>
              <a:t> patří </a:t>
            </a:r>
            <a:r>
              <a:rPr lang="cs-CZ" b="1" i="1" dirty="0" err="1"/>
              <a:t>diosmin</a:t>
            </a:r>
            <a:r>
              <a:rPr lang="cs-CZ" b="1" i="1" dirty="0"/>
              <a:t> </a:t>
            </a:r>
            <a:r>
              <a:rPr lang="cs-CZ" i="1" dirty="0"/>
              <a:t>s dobře doloženým protizánětlivým a </a:t>
            </a:r>
            <a:r>
              <a:rPr lang="cs-CZ" i="1" dirty="0" err="1"/>
              <a:t>antiedematózním</a:t>
            </a:r>
            <a:r>
              <a:rPr lang="cs-CZ" i="1" dirty="0"/>
              <a:t> </a:t>
            </a:r>
            <a:r>
              <a:rPr lang="cs-CZ" dirty="0"/>
              <a:t>účinkem. </a:t>
            </a:r>
          </a:p>
          <a:p>
            <a:r>
              <a:rPr lang="cs-CZ" dirty="0"/>
              <a:t>Podobný účinek má </a:t>
            </a:r>
            <a:r>
              <a:rPr lang="cs-CZ" i="1" dirty="0"/>
              <a:t>hesperidin. </a:t>
            </a:r>
          </a:p>
          <a:p>
            <a:r>
              <a:rPr lang="cs-CZ" b="1" i="1" dirty="0"/>
              <a:t>Kombinovaným přípravkem obsahujícím </a:t>
            </a:r>
            <a:r>
              <a:rPr lang="cs-CZ" b="1" dirty="0" err="1"/>
              <a:t>diosmin</a:t>
            </a:r>
            <a:r>
              <a:rPr lang="cs-CZ" b="1" dirty="0"/>
              <a:t> s hesperidinem je </a:t>
            </a:r>
            <a:r>
              <a:rPr lang="cs-CZ" b="1" dirty="0" err="1"/>
              <a:t>Detralex</a:t>
            </a:r>
            <a:r>
              <a:rPr lang="cs-CZ" dirty="0"/>
              <a:t>. </a:t>
            </a:r>
          </a:p>
          <a:p>
            <a:r>
              <a:rPr lang="cs-CZ" dirty="0"/>
              <a:t>V přípravku </a:t>
            </a:r>
            <a:r>
              <a:rPr lang="cs-CZ" dirty="0" err="1"/>
              <a:t>Cyclo</a:t>
            </a:r>
            <a:r>
              <a:rPr lang="cs-CZ" dirty="0"/>
              <a:t> 3 </a:t>
            </a:r>
            <a:r>
              <a:rPr lang="cs-CZ" dirty="0" err="1"/>
              <a:t>Fort</a:t>
            </a:r>
            <a:r>
              <a:rPr lang="cs-CZ" dirty="0"/>
              <a:t> je hesperidin doplněn extraktem z </a:t>
            </a:r>
            <a:r>
              <a:rPr lang="cs-CZ" dirty="0" err="1"/>
              <a:t>Ruscus</a:t>
            </a:r>
            <a:r>
              <a:rPr lang="cs-CZ" dirty="0"/>
              <a:t> </a:t>
            </a:r>
            <a:r>
              <a:rPr lang="cs-CZ" dirty="0" err="1"/>
              <a:t>aculeatus</a:t>
            </a:r>
            <a:r>
              <a:rPr lang="cs-CZ" dirty="0"/>
              <a:t> a kyselinou askorbovou. V</a:t>
            </a:r>
          </a:p>
          <a:p>
            <a:r>
              <a:rPr lang="cs-CZ" b="1" dirty="0"/>
              <a:t>Obdobný účinek, tj. protizánětlivě-</a:t>
            </a:r>
            <a:r>
              <a:rPr lang="cs-CZ" b="1" dirty="0" err="1"/>
              <a:t>antiedematózní</a:t>
            </a:r>
            <a:r>
              <a:rPr lang="cs-CZ" b="1" dirty="0"/>
              <a:t> mají i </a:t>
            </a:r>
            <a:r>
              <a:rPr lang="cs-CZ" b="1" dirty="0" err="1"/>
              <a:t>s</a:t>
            </a:r>
            <a:r>
              <a:rPr lang="cs-CZ" b="1" i="1" dirty="0" err="1"/>
              <a:t>emisyntetická</a:t>
            </a:r>
            <a:r>
              <a:rPr lang="cs-CZ" b="1" i="1" dirty="0"/>
              <a:t> </a:t>
            </a:r>
            <a:r>
              <a:rPr lang="cs-CZ" b="1" i="1" dirty="0" err="1"/>
              <a:t>venofarmaka</a:t>
            </a:r>
            <a:endParaRPr lang="cs-CZ" b="1" i="1" dirty="0"/>
          </a:p>
          <a:p>
            <a:r>
              <a:rPr lang="cs-CZ" dirty="0"/>
              <a:t>ze skupiny </a:t>
            </a:r>
            <a:r>
              <a:rPr lang="cs-CZ" dirty="0" err="1"/>
              <a:t>flavonoidů</a:t>
            </a:r>
            <a:r>
              <a:rPr lang="cs-CZ" dirty="0"/>
              <a:t>. Tato skupina obsahuje chemicky modifikované látky</a:t>
            </a:r>
          </a:p>
          <a:p>
            <a:pPr>
              <a:buNone/>
            </a:pPr>
            <a:r>
              <a:rPr lang="cs-CZ" dirty="0"/>
              <a:t>        přírodního původu př.  </a:t>
            </a:r>
            <a:r>
              <a:rPr lang="cs-CZ" dirty="0" err="1"/>
              <a:t>Glyvenol</a:t>
            </a:r>
            <a:r>
              <a:rPr lang="cs-CZ" dirty="0"/>
              <a:t>. </a:t>
            </a:r>
            <a:r>
              <a:rPr lang="cs-CZ" dirty="0" err="1"/>
              <a:t>Cilkanol</a:t>
            </a:r>
            <a:r>
              <a:rPr lang="cs-CZ" dirty="0"/>
              <a:t>, </a:t>
            </a:r>
            <a:r>
              <a:rPr lang="cs-CZ" dirty="0" err="1"/>
              <a:t>Troxevasin</a:t>
            </a:r>
            <a:r>
              <a:rPr lang="cs-CZ" dirty="0"/>
              <a:t>, </a:t>
            </a:r>
            <a:r>
              <a:rPr lang="cs-CZ" dirty="0" err="1"/>
              <a:t>Venoruton</a:t>
            </a:r>
            <a:r>
              <a:rPr lang="cs-CZ" dirty="0"/>
              <a:t>.</a:t>
            </a:r>
          </a:p>
          <a:p>
            <a:r>
              <a:rPr lang="cs-CZ" dirty="0"/>
              <a:t>Kombinovaným přípravkem je </a:t>
            </a:r>
            <a:r>
              <a:rPr lang="cs-CZ" dirty="0" err="1"/>
              <a:t>Ginkor</a:t>
            </a:r>
            <a:r>
              <a:rPr lang="cs-CZ" dirty="0"/>
              <a:t> </a:t>
            </a:r>
            <a:r>
              <a:rPr lang="cs-CZ" dirty="0" err="1"/>
              <a:t>Fort</a:t>
            </a:r>
            <a:r>
              <a:rPr lang="cs-CZ" dirty="0"/>
              <a:t>, který kromě </a:t>
            </a:r>
            <a:r>
              <a:rPr lang="cs-CZ" dirty="0" err="1"/>
              <a:t>troxerutinu</a:t>
            </a:r>
            <a:r>
              <a:rPr lang="cs-CZ" dirty="0"/>
              <a:t> obsahuje</a:t>
            </a:r>
          </a:p>
          <a:p>
            <a:pPr>
              <a:buNone/>
            </a:pPr>
            <a:r>
              <a:rPr lang="cs-CZ" dirty="0"/>
              <a:t>       </a:t>
            </a:r>
            <a:r>
              <a:rPr lang="cs-CZ" dirty="0" err="1"/>
              <a:t>heptaminol</a:t>
            </a:r>
            <a:r>
              <a:rPr lang="cs-CZ" dirty="0"/>
              <a:t> a extrakt ze stromu Ginkgo </a:t>
            </a:r>
            <a:r>
              <a:rPr lang="cs-CZ" dirty="0" err="1"/>
              <a:t>biloba</a:t>
            </a:r>
            <a:r>
              <a:rPr lang="cs-CZ" dirty="0"/>
              <a:t>, které </a:t>
            </a:r>
            <a:r>
              <a:rPr lang="cs-CZ" dirty="0" err="1"/>
              <a:t>protizávětlivý</a:t>
            </a:r>
            <a:r>
              <a:rPr lang="cs-CZ" dirty="0"/>
              <a:t> a </a:t>
            </a:r>
            <a:r>
              <a:rPr lang="cs-CZ" dirty="0" err="1"/>
              <a:t>antiedematózní</a:t>
            </a:r>
            <a:r>
              <a:rPr lang="cs-CZ" dirty="0"/>
              <a:t> účinek potencují.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biologická léčba?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využívá obranyschopnosti organismu k boji proti rakovině či některým autoimunitním chorobám díky tomu, že jsou v současné době lépe známé struktury a pochody na povrchu i uvnitř buňky. Na základě toho vědci nacházejí takové molekuly a pochody, které jsou typické pouze pro buňky spojené s nádorovým nebo autoimunitním onemocněním (revmatoidní artritida, Crohnova choroba atd.), a v buňkách normálních tkání se buď nevyskytují vůbec, nebo jen v malé míře.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Léčiva v rámci této cílené biologické léčby působí pouze na tyto molekuly a pochody, zlepšují či opravují schopnost sebeobrany organismu, a přestože je doprovází rovněž řada nežádoucích účinků, ve srovnání s klasickou léčbou je jich daleko méně a méně významných.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Látky používané v biologické léčbě se nazývají </a:t>
            </a:r>
            <a:r>
              <a:rPr lang="cs-CZ" b="1" dirty="0"/>
              <a:t>modifikátory imunitní odpovědi</a:t>
            </a:r>
            <a:r>
              <a:rPr lang="cs-CZ" dirty="0"/>
              <a:t>. Většinou jsou to látky, které lidské tělo normálně vyrábí. Pro účely cílené léčby nádorů a autoimunitních chorob jsou však tyto látky vyrobeny v laboratoři a tělu dodávány. Některé typy biologické léčby se naopak podávají ke snížení nežádoucích účinků, které mohou nastat po použití jiných typů </a:t>
            </a:r>
            <a:r>
              <a:rPr lang="cs-CZ" dirty="0" err="1"/>
              <a:t>protinádorové</a:t>
            </a:r>
            <a:r>
              <a:rPr lang="cs-CZ" dirty="0"/>
              <a:t> terapie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Biologická léčba, jeden z moderních způsobů léčby, je známa už 35 let. Prvním </a:t>
            </a:r>
            <a:r>
              <a:rPr lang="cs-CZ" dirty="0" err="1"/>
              <a:t>biologikem</a:t>
            </a:r>
            <a:r>
              <a:rPr lang="cs-CZ" dirty="0"/>
              <a:t> zavedeným v praxi byl lidský inzulin určený k léčbě pacientů s cukrovkou, který byl poprvé použit v roce 1978. </a:t>
            </a:r>
          </a:p>
          <a:p>
            <a:r>
              <a:rPr lang="cs-CZ" dirty="0"/>
              <a:t>V současné době je biologická terapie často využívána například v onkologii, kardiologii, revmatologii či hematologii. Její možnosti ale nejsou zdaleka vyčerpány.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Biologika</a:t>
            </a:r>
            <a:r>
              <a:rPr lang="cs-CZ" dirty="0"/>
              <a:t> jsou velké, složité bílkovinné molekuly, jejichž struktura je velmi podobná nebo shodná s molekulami lidského těla. Z naprosté většiny  jde o protilátky.</a:t>
            </a:r>
          </a:p>
          <a:p>
            <a:r>
              <a:rPr lang="cs-CZ" dirty="0"/>
              <a:t>Na rozdíl od klasických léčiv vyráběných chemickou syntézou jsou biologické léky připravovány pomocí živých organismů (buněk), do nichž byla </a:t>
            </a:r>
            <a:r>
              <a:rPr lang="cs-CZ" dirty="0" err="1"/>
              <a:t>řízeně</a:t>
            </a:r>
            <a:r>
              <a:rPr lang="cs-CZ" dirty="0"/>
              <a:t> vložena konkrétní genetická informace uložená v DNA. </a:t>
            </a:r>
          </a:p>
          <a:p>
            <a:r>
              <a:rPr lang="cs-CZ" dirty="0"/>
              <a:t>Celý tento složitý proces musí být přesně kontrolován a řízen. Deset až patnáct let uplyne od okamžiku, kdy látka poprvé v laboratoři ukázala slibný účinek, až do doby, kdy ji lékař poprvé předepíše pacientovi. Vývoj </a:t>
            </a:r>
            <a:r>
              <a:rPr lang="cs-CZ" dirty="0" err="1"/>
              <a:t>biologik</a:t>
            </a:r>
            <a:r>
              <a:rPr lang="cs-CZ" dirty="0"/>
              <a:t> je dlouhý a náročný, i proto je cena vysoká. Celý tento proces vyjde zhruba na 30 miliard korun.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 předností biologických přípravků je schopnost vázat se na konkrétní místo v těle (např. nádorovou buňku). To umožňuje přesné zacílení léčby, lepší účinek terapie a menší pravděpodobnost vedlejších účinků. </a:t>
            </a:r>
          </a:p>
          <a:p>
            <a:r>
              <a:rPr lang="cs-CZ" dirty="0"/>
              <a:t>"</a:t>
            </a:r>
            <a:r>
              <a:rPr lang="cs-CZ" dirty="0" err="1"/>
              <a:t>Biologika</a:t>
            </a:r>
            <a:r>
              <a:rPr lang="cs-CZ" dirty="0"/>
              <a:t> </a:t>
            </a:r>
            <a:r>
              <a:rPr lang="cs-CZ" dirty="0" err="1"/>
              <a:t>dokáží</a:t>
            </a:r>
            <a:r>
              <a:rPr lang="cs-CZ" dirty="0"/>
              <a:t> například ´označit´ rakovinotvorné buňky, které pak zničí imunitní systém pacienta,"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jiné přípravky umí zase zabránit růstu a množení buněk, které onemocnění způsobují, blokovat růst cév nebo tlumit imunitní systém. V neposlední řadě se mohou stát nosičem jiných léků (např. chemoterapie). To může zásadním způsobem zvýšit účinnost léčby.</a:t>
            </a:r>
          </a:p>
          <a:p>
            <a:r>
              <a:rPr lang="cs-CZ" dirty="0"/>
              <a:t>Biologická léčba je každému pacientovi ušita na míru. Před zahájením léčby musí nemocný absolvovat celou řadu molekulárně biologických a genetických vyšetření, která stanoví, zda je pro danou léčbu vhodný.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Příčiny </a:t>
            </a:r>
            <a:r>
              <a:rPr lang="cs-CZ" dirty="0" err="1"/>
              <a:t>hypothyreózy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důsledkem nedostatku </a:t>
            </a:r>
            <a:r>
              <a:rPr lang="cs-CZ" dirty="0" err="1"/>
              <a:t>thyreoidálních</a:t>
            </a:r>
            <a:r>
              <a:rPr lang="cs-CZ" dirty="0"/>
              <a:t> hormonů a neléčená má závažné dopady na celý organismus</a:t>
            </a:r>
          </a:p>
          <a:p>
            <a:r>
              <a:rPr lang="cs-CZ" dirty="0"/>
              <a:t>diagnózu snadno a rychle potvrdit nebo vyloučit pomocí vyšetření TSH. </a:t>
            </a:r>
          </a:p>
          <a:p>
            <a:r>
              <a:rPr lang="cs-CZ" dirty="0"/>
              <a:t> vyskytuje se častěji u žen než u mužů ( 8:2)</a:t>
            </a:r>
          </a:p>
          <a:p>
            <a:r>
              <a:rPr lang="cs-CZ" dirty="0"/>
              <a:t>nejčastější příčinou onemocnění v oblastech s dostatečným přísunem jodu je chronická </a:t>
            </a:r>
            <a:r>
              <a:rPr lang="cs-CZ" dirty="0" err="1"/>
              <a:t>lymfocytární</a:t>
            </a:r>
            <a:r>
              <a:rPr lang="cs-CZ" dirty="0"/>
              <a:t> </a:t>
            </a:r>
            <a:r>
              <a:rPr lang="cs-CZ" dirty="0" err="1"/>
              <a:t>thyreoiditida</a:t>
            </a:r>
            <a:r>
              <a:rPr lang="cs-CZ" dirty="0"/>
              <a:t> (CLT). Na druhé straně v některých oblastech světa dosud vyvolává </a:t>
            </a:r>
            <a:r>
              <a:rPr lang="cs-CZ" dirty="0" err="1"/>
              <a:t>hypothyreózu</a:t>
            </a:r>
            <a:r>
              <a:rPr lang="cs-CZ" dirty="0"/>
              <a:t> deficit jodu.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Biologické přípravky se podávají takřka výhradně injekčně, a to buď zdravotníky v daném specializovaném centru, nebo si je pacienti aplikují sami, podobně jako si miliony pacientů s cukrovkou aplikují již zmiňovaný inzulin </a:t>
            </a:r>
          </a:p>
          <a:p>
            <a:r>
              <a:rPr lang="cs-CZ" dirty="0"/>
              <a:t>Biologická léčba se od té klasické liší i finanční nákladností. Zatímco měsíc léčby kyselinou acetylsalicylovou, běžným lékem snižujícím srážlivost krevních destiček, stojí několik desítek korun, léčba revmatoidní artritidy pomocí </a:t>
            </a:r>
            <a:r>
              <a:rPr lang="cs-CZ" dirty="0" err="1"/>
              <a:t>biologika</a:t>
            </a:r>
            <a:r>
              <a:rPr lang="cs-CZ" dirty="0"/>
              <a:t> může stát až několik desítek tisíc korun.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pomáhá biologická 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dirty="0"/>
          </a:p>
          <a:p>
            <a:r>
              <a:rPr lang="cs-CZ" b="1" dirty="0"/>
              <a:t>Onkologie</a:t>
            </a:r>
            <a:r>
              <a:rPr lang="cs-CZ" dirty="0"/>
              <a:t> - nádor tlustého střeva a konečníku, prsu, krku, plic, prostaty, ledvin, kůže atp.</a:t>
            </a:r>
          </a:p>
          <a:p>
            <a:r>
              <a:rPr lang="cs-CZ" b="1" dirty="0"/>
              <a:t>Hematologie</a:t>
            </a:r>
            <a:r>
              <a:rPr lang="cs-CZ" dirty="0"/>
              <a:t> - poruchy krevní srážlivosti, mozková mrtvice, infarkt, plicní embolie</a:t>
            </a:r>
          </a:p>
          <a:p>
            <a:r>
              <a:rPr lang="cs-CZ" b="1" dirty="0"/>
              <a:t>Plicní lékařství</a:t>
            </a:r>
            <a:r>
              <a:rPr lang="cs-CZ" dirty="0"/>
              <a:t> - alergické astma, cystická fibróza</a:t>
            </a:r>
          </a:p>
          <a:p>
            <a:r>
              <a:rPr lang="cs-CZ" b="1" dirty="0"/>
              <a:t>Kardiologie</a:t>
            </a:r>
            <a:r>
              <a:rPr lang="cs-CZ" dirty="0"/>
              <a:t> - srdeční infarkt</a:t>
            </a:r>
          </a:p>
          <a:p>
            <a:r>
              <a:rPr lang="cs-CZ" b="1" dirty="0"/>
              <a:t>Dětské lékařství</a:t>
            </a:r>
            <a:r>
              <a:rPr lang="cs-CZ" dirty="0"/>
              <a:t> - poruchy růstu, střevní choroby u dětí, zánětlivá kloubní onemocnění</a:t>
            </a:r>
          </a:p>
          <a:p>
            <a:r>
              <a:rPr lang="cs-CZ" b="1" dirty="0"/>
              <a:t>Transplantační medicína </a:t>
            </a:r>
            <a:r>
              <a:rPr lang="cs-CZ" dirty="0"/>
              <a:t>- hojení nového orgánu v těle pacienta</a:t>
            </a:r>
          </a:p>
          <a:p>
            <a:r>
              <a:rPr lang="cs-CZ" b="1" dirty="0"/>
              <a:t>Neurologie </a:t>
            </a:r>
            <a:r>
              <a:rPr lang="cs-CZ" dirty="0"/>
              <a:t>- roztroušená skleróza</a:t>
            </a:r>
          </a:p>
          <a:p>
            <a:r>
              <a:rPr lang="cs-CZ" b="1" dirty="0"/>
              <a:t>Revmatologie </a:t>
            </a:r>
            <a:r>
              <a:rPr lang="cs-CZ" dirty="0"/>
              <a:t>- </a:t>
            </a:r>
            <a:r>
              <a:rPr lang="cs-CZ" dirty="0" err="1"/>
              <a:t>Bechtěrevova</a:t>
            </a:r>
            <a:r>
              <a:rPr lang="cs-CZ" dirty="0"/>
              <a:t> nemoc, revmatoidní artritida</a:t>
            </a:r>
          </a:p>
          <a:p>
            <a:r>
              <a:rPr lang="cs-CZ" b="1" dirty="0"/>
              <a:t>Oční lékařství</a:t>
            </a:r>
            <a:r>
              <a:rPr lang="cs-CZ" dirty="0"/>
              <a:t> - věkem podmíněná degenerace sítnice, diabetický </a:t>
            </a:r>
            <a:r>
              <a:rPr lang="cs-CZ" dirty="0" err="1"/>
              <a:t>makulární</a:t>
            </a:r>
            <a:r>
              <a:rPr lang="cs-CZ" dirty="0"/>
              <a:t> otok</a:t>
            </a:r>
          </a:p>
          <a:p>
            <a:r>
              <a:rPr lang="cs-CZ" b="1" dirty="0"/>
              <a:t>Gastroenterologie</a:t>
            </a:r>
            <a:r>
              <a:rPr lang="cs-CZ" dirty="0"/>
              <a:t> - Crohnova choroba, ulcerózní kolitida</a:t>
            </a:r>
          </a:p>
          <a:p>
            <a:r>
              <a:rPr lang="cs-CZ" b="1" dirty="0"/>
              <a:t>Kožní lékařství</a:t>
            </a:r>
            <a:r>
              <a:rPr lang="cs-CZ" dirty="0"/>
              <a:t> - lupénka</a:t>
            </a:r>
          </a:p>
          <a:p>
            <a:r>
              <a:rPr lang="cs-CZ" b="1" dirty="0"/>
              <a:t>Vzácná onemocnění </a:t>
            </a:r>
            <a:r>
              <a:rPr lang="cs-CZ" dirty="0"/>
              <a:t>- </a:t>
            </a:r>
            <a:r>
              <a:rPr lang="cs-CZ" dirty="0" err="1"/>
              <a:t>Gaucherova</a:t>
            </a:r>
            <a:r>
              <a:rPr lang="cs-CZ" dirty="0"/>
              <a:t> choroba, CAPS syndrom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 </a:t>
            </a:r>
            <a:r>
              <a:rPr lang="cs-CZ" dirty="0" err="1"/>
              <a:t>hypothyreózy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základem je nahrazení chybějících hormonů (substituce) </a:t>
            </a:r>
            <a:r>
              <a:rPr lang="cs-CZ" dirty="0" err="1"/>
              <a:t>levothyroxinem</a:t>
            </a:r>
            <a:r>
              <a:rPr lang="cs-CZ" dirty="0"/>
              <a:t> (</a:t>
            </a:r>
            <a:r>
              <a:rPr lang="cs-CZ" dirty="0" err="1"/>
              <a:t>př.Euthyrox</a:t>
            </a:r>
            <a:r>
              <a:rPr lang="cs-CZ" dirty="0"/>
              <a:t>) </a:t>
            </a:r>
          </a:p>
          <a:p>
            <a:r>
              <a:rPr lang="cs-CZ" dirty="0"/>
              <a:t>onemocnění je většinou celoživotní, odezva na léčbu je ale dobrá </a:t>
            </a:r>
          </a:p>
          <a:p>
            <a:pPr>
              <a:buNone/>
            </a:pPr>
            <a:r>
              <a:rPr lang="cs-CZ" dirty="0"/>
              <a:t>Nedostupné </a:t>
            </a:r>
          </a:p>
          <a:p>
            <a:r>
              <a:rPr lang="cs-CZ" dirty="0" err="1"/>
              <a:t>Cytomel</a:t>
            </a:r>
            <a:r>
              <a:rPr lang="cs-CZ" dirty="0"/>
              <a:t> je T3 forma hormonů štítné žlázy  </a:t>
            </a:r>
          </a:p>
          <a:p>
            <a:r>
              <a:rPr lang="cs-CZ" dirty="0" err="1"/>
              <a:t>Thyreotom</a:t>
            </a:r>
            <a:r>
              <a:rPr lang="cs-CZ" dirty="0"/>
              <a:t>, který je kombinací obou forem T4 a T3.</a:t>
            </a:r>
          </a:p>
          <a:p>
            <a:r>
              <a:rPr lang="cs-CZ" dirty="0"/>
              <a:t>T4 forma (která je v přípravku </a:t>
            </a:r>
            <a:r>
              <a:rPr lang="cs-CZ" dirty="0" err="1"/>
              <a:t>Letrox</a:t>
            </a:r>
            <a:r>
              <a:rPr lang="cs-CZ" dirty="0"/>
              <a:t> či </a:t>
            </a:r>
            <a:r>
              <a:rPr lang="cs-CZ" dirty="0" err="1"/>
              <a:t>Euthyrox</a:t>
            </a:r>
            <a:r>
              <a:rPr lang="cs-CZ" dirty="0"/>
              <a:t>) se v organismu mění na T3, který je pak účinný ve tkáních a tedy T3 formu léku dáváme pouze v případě, že tato konverze ve tkáních je porušena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levothyroxin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Levotyroxin</a:t>
            </a:r>
            <a:r>
              <a:rPr lang="cs-CZ" dirty="0"/>
              <a:t> v preparátu je synteticky vyrobený hormon štítné žlázy. V organizmu se přeměňuje na aktivní formu a účinkuje přesně jako hormon, který by se ve štítné žláze za normálních okolností vytvořil.</a:t>
            </a:r>
          </a:p>
          <a:p>
            <a:pPr>
              <a:buNone/>
            </a:pPr>
            <a:endParaRPr lang="cs-CZ" dirty="0"/>
          </a:p>
          <a:p>
            <a:r>
              <a:rPr lang="cs-CZ" b="1" u="sng" dirty="0"/>
              <a:t>Využití</a:t>
            </a:r>
            <a:r>
              <a:rPr lang="cs-CZ" dirty="0"/>
              <a:t>:  v situacích, kdy je hormonů štítné žlázy nedostatek, tj. u stavů s n</a:t>
            </a:r>
            <a:r>
              <a:rPr lang="cs-CZ" b="1" dirty="0"/>
              <a:t>edostatečnou funkcí štítné žlázy</a:t>
            </a:r>
            <a:r>
              <a:rPr lang="cs-CZ" dirty="0"/>
              <a:t>. Také se může podávat k léčbě některých typů </a:t>
            </a:r>
            <a:r>
              <a:rPr lang="cs-CZ" b="1" dirty="0"/>
              <a:t>strumy</a:t>
            </a:r>
            <a:r>
              <a:rPr lang="cs-CZ" dirty="0"/>
              <a:t> a jako součást léčby </a:t>
            </a:r>
            <a:r>
              <a:rPr lang="cs-CZ" b="1" dirty="0"/>
              <a:t>rakoviny štítné žlázy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Dávkování </a:t>
            </a:r>
            <a:r>
              <a:rPr lang="cs-CZ" dirty="0" err="1"/>
              <a:t>levothyroxinu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přísně individuální, záleží na konkrétním pacientovi a předepisujícím lékaři. </a:t>
            </a:r>
          </a:p>
          <a:p>
            <a:r>
              <a:rPr lang="cs-CZ" dirty="0"/>
              <a:t>Běžná dávka u dospělého pacienta se pohybuje mezi 25-100 mikrogramy denně ve formě jedné tablety. V určitých případech mohou být dávky nicméně i vyšší.</a:t>
            </a:r>
          </a:p>
          <a:p>
            <a:r>
              <a:rPr lang="cs-CZ" dirty="0"/>
              <a:t>Užívá se nalačno, minimálně 30 min před snídaní</a:t>
            </a:r>
          </a:p>
          <a:p>
            <a:r>
              <a:rPr lang="cs-CZ" dirty="0"/>
              <a:t>Předávkování preparátem vyvolá příznaky stejné příznaky, jaké najdeme u </a:t>
            </a:r>
            <a:r>
              <a:rPr lang="cs-CZ" b="1" dirty="0"/>
              <a:t>zvýšené funkce štítné žlázy</a:t>
            </a:r>
            <a:r>
              <a:rPr lang="cs-CZ" dirty="0"/>
              <a:t>, tj. </a:t>
            </a:r>
            <a:r>
              <a:rPr lang="cs-CZ" b="1" dirty="0"/>
              <a:t>třes rukou</a:t>
            </a:r>
            <a:r>
              <a:rPr lang="cs-CZ" dirty="0"/>
              <a:t>, </a:t>
            </a:r>
            <a:r>
              <a:rPr lang="cs-CZ" b="1" dirty="0"/>
              <a:t>bušení srdce</a:t>
            </a:r>
            <a:r>
              <a:rPr lang="cs-CZ" dirty="0"/>
              <a:t> a </a:t>
            </a:r>
            <a:r>
              <a:rPr lang="cs-CZ" b="1" dirty="0"/>
              <a:t>návaly horka</a:t>
            </a:r>
          </a:p>
          <a:p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hyperthyreóza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štítná žláza produkuje větší množství hormonů</a:t>
            </a:r>
            <a:r>
              <a:rPr lang="cs-CZ" dirty="0"/>
              <a:t> (</a:t>
            </a:r>
            <a:r>
              <a:rPr lang="cs-CZ" i="1" dirty="0"/>
              <a:t>tyroxinu</a:t>
            </a:r>
            <a:r>
              <a:rPr lang="cs-CZ" dirty="0"/>
              <a:t> a </a:t>
            </a:r>
            <a:r>
              <a:rPr lang="cs-CZ" i="1" dirty="0" err="1"/>
              <a:t>trijodtyroxinu</a:t>
            </a:r>
            <a:r>
              <a:rPr lang="cs-CZ" dirty="0"/>
              <a:t>), než organismus potřebuje</a:t>
            </a:r>
          </a:p>
          <a:p>
            <a:r>
              <a:rPr lang="cs-CZ" dirty="0"/>
              <a:t>Onemocnění postihuje, zhruba 2% dospělé populace a </a:t>
            </a:r>
            <a:r>
              <a:rPr lang="cs-CZ" b="1" dirty="0"/>
              <a:t>více ženy</a:t>
            </a:r>
            <a:r>
              <a:rPr lang="cs-CZ" dirty="0"/>
              <a:t>, než muže</a:t>
            </a:r>
          </a:p>
          <a:p>
            <a:r>
              <a:rPr lang="cs-CZ" dirty="0"/>
              <a:t>Při této chorobě bývá ve většině případů </a:t>
            </a:r>
            <a:r>
              <a:rPr lang="cs-CZ" b="1" dirty="0"/>
              <a:t>nápadné zvětšení</a:t>
            </a:r>
            <a:r>
              <a:rPr lang="cs-CZ" dirty="0"/>
              <a:t> štítné žlázy. Jestliže dojde k náhlému prohloubení projevů choroby, stav se označuje jako </a:t>
            </a:r>
            <a:r>
              <a:rPr lang="cs-CZ" b="1" dirty="0" err="1"/>
              <a:t>tyreotoxická</a:t>
            </a:r>
            <a:r>
              <a:rPr lang="cs-CZ" b="1" dirty="0"/>
              <a:t> krize</a:t>
            </a:r>
            <a:r>
              <a:rPr lang="cs-CZ" dirty="0"/>
              <a:t>. Příčin hypertyreózy může být několik a ovlivňují tak i závažnost nemoci a její léčbu.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 </a:t>
            </a:r>
            <a:r>
              <a:rPr lang="cs-CZ" dirty="0" err="1"/>
              <a:t>hyperthyreózy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klidová terapie</a:t>
            </a:r>
            <a:r>
              <a:rPr lang="cs-CZ" dirty="0"/>
              <a:t>, nemocný se vyhýbá zvýšené psychické i fyzické námaze. Nedoporučuje se pití alkoholu, černé kávy, parní lázně a opalování.</a:t>
            </a:r>
          </a:p>
          <a:p>
            <a:r>
              <a:rPr lang="cs-CZ" dirty="0"/>
              <a:t>Jestliže je příčinnou nemoci </a:t>
            </a:r>
            <a:r>
              <a:rPr lang="cs-CZ" b="1" dirty="0" err="1"/>
              <a:t>Basedowova</a:t>
            </a:r>
            <a:r>
              <a:rPr lang="cs-CZ" b="1" dirty="0"/>
              <a:t> choroba</a:t>
            </a:r>
            <a:r>
              <a:rPr lang="cs-CZ" dirty="0"/>
              <a:t>, je farmakologická léčba nezbytná.Léčba se zahajuje vyššími dávkami </a:t>
            </a:r>
            <a:r>
              <a:rPr lang="cs-CZ" b="1" dirty="0" err="1"/>
              <a:t>tyreostatických</a:t>
            </a:r>
            <a:r>
              <a:rPr lang="cs-CZ" b="1" dirty="0"/>
              <a:t> léků</a:t>
            </a:r>
            <a:r>
              <a:rPr lang="cs-CZ" dirty="0"/>
              <a:t>, které se postupně snižují, dle stavu pacienta a laboratorních vyšetření. Dle potřeby se zpočátku přidávají i léky nazývané </a:t>
            </a:r>
            <a:r>
              <a:rPr lang="cs-CZ" b="1" dirty="0" err="1"/>
              <a:t>betablokátory</a:t>
            </a:r>
            <a:r>
              <a:rPr lang="cs-CZ" dirty="0"/>
              <a:t>. Normalizaci funkce štítné žlázy lze očekávat za 2–3 měsíce. Léčbu je však nutné dodržovat po dobu minimálně 12–18 měsíců.</a:t>
            </a:r>
          </a:p>
          <a:p>
            <a:r>
              <a:rPr lang="cs-CZ" dirty="0"/>
              <a:t>Nepodaří-li se nemoc zvládnout pouze pomocí léků, je třeba přistoupit k </a:t>
            </a:r>
            <a:r>
              <a:rPr lang="cs-CZ" b="1" dirty="0"/>
              <a:t>chirurgickému řešení</a:t>
            </a:r>
            <a:r>
              <a:rPr lang="cs-CZ" dirty="0"/>
              <a:t>, spočívajícím v odstranění štítné žlázy (</a:t>
            </a:r>
            <a:r>
              <a:rPr lang="cs-CZ" b="1" dirty="0" err="1"/>
              <a:t>tyreoidektomie</a:t>
            </a:r>
            <a:r>
              <a:rPr lang="cs-CZ" dirty="0"/>
              <a:t>). Po tomto výkonu zcela chybí hormony štítné žlázy a je nutné jej pak celoživotně nahrazovat.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thyreostatika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Iniciální</a:t>
            </a:r>
            <a:r>
              <a:rPr lang="cs-CZ" dirty="0"/>
              <a:t> (útočná): </a:t>
            </a:r>
          </a:p>
          <a:p>
            <a:pPr lvl="1"/>
            <a:r>
              <a:rPr lang="cs-CZ" dirty="0"/>
              <a:t>tyreostatika (blokují syntézu T</a:t>
            </a:r>
            <a:r>
              <a:rPr lang="cs-CZ" baseline="-25000" dirty="0"/>
              <a:t>3</a:t>
            </a:r>
            <a:r>
              <a:rPr lang="cs-CZ" dirty="0"/>
              <a:t> a T</a:t>
            </a:r>
            <a:r>
              <a:rPr lang="cs-CZ" baseline="-25000" dirty="0"/>
              <a:t>4</a:t>
            </a:r>
            <a:r>
              <a:rPr lang="cs-CZ" dirty="0"/>
              <a:t>) </a:t>
            </a:r>
            <a:r>
              <a:rPr lang="cs-CZ" dirty="0" err="1"/>
              <a:t>thiamazol</a:t>
            </a:r>
            <a:r>
              <a:rPr lang="cs-CZ" dirty="0"/>
              <a:t> (</a:t>
            </a:r>
            <a:r>
              <a:rPr lang="cs-CZ" dirty="0" err="1"/>
              <a:t>Thyrozol</a:t>
            </a:r>
            <a:r>
              <a:rPr lang="cs-CZ" dirty="0"/>
              <a:t>) nebo </a:t>
            </a:r>
            <a:r>
              <a:rPr lang="cs-CZ" dirty="0" err="1"/>
              <a:t>propylthiouracil</a:t>
            </a:r>
            <a:r>
              <a:rPr lang="cs-CZ" dirty="0"/>
              <a:t>; </a:t>
            </a:r>
          </a:p>
          <a:p>
            <a:pPr lvl="1"/>
            <a:r>
              <a:rPr lang="cs-CZ" dirty="0" err="1"/>
              <a:t>betablokátory</a:t>
            </a:r>
            <a:r>
              <a:rPr lang="cs-CZ" dirty="0"/>
              <a:t> (stabilizace tachykardie). </a:t>
            </a:r>
          </a:p>
          <a:p>
            <a:r>
              <a:rPr lang="cs-CZ" b="1" dirty="0"/>
              <a:t>Definitivní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dlouhodobá léčba tyreostatiky; </a:t>
            </a:r>
          </a:p>
          <a:p>
            <a:pPr lvl="1"/>
            <a:r>
              <a:rPr lang="cs-CZ" dirty="0"/>
              <a:t>chirurgická léčba (po opakovaných recidivách po vysazeni tyreostatik); </a:t>
            </a:r>
          </a:p>
          <a:p>
            <a:pPr lvl="1"/>
            <a:r>
              <a:rPr lang="cs-CZ" dirty="0"/>
              <a:t>léčba </a:t>
            </a:r>
            <a:r>
              <a:rPr lang="cs-CZ" dirty="0" err="1"/>
              <a:t>radiojódem</a:t>
            </a:r>
            <a:r>
              <a:rPr lang="cs-CZ" dirty="0"/>
              <a:t> (při KI chirurgické léčby, preferovaná v USA). </a:t>
            </a:r>
          </a:p>
          <a:p>
            <a:r>
              <a:rPr lang="cs-CZ" dirty="0"/>
              <a:t>Po TTE (totální </a:t>
            </a:r>
            <a:r>
              <a:rPr lang="cs-CZ" dirty="0" err="1"/>
              <a:t>tyroidektomii</a:t>
            </a:r>
            <a:r>
              <a:rPr lang="cs-CZ" dirty="0"/>
              <a:t>) či destrukci žlázy radioaktivním jódem pacient většinou postupně přechází do hypotyreózy s doživotní nutností substituční léčby </a:t>
            </a:r>
            <a:r>
              <a:rPr lang="cs-CZ" dirty="0" err="1"/>
              <a:t>levothyroxinem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Venotonika</a:t>
            </a:r>
            <a:br>
              <a:rPr lang="cs-CZ" dirty="0"/>
            </a:br>
            <a:r>
              <a:rPr lang="cs-CZ" dirty="0"/>
              <a:t>léčba chronické žilní insuficience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Režimová opatření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Farmakoterapie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Mechanismus účinku </a:t>
            </a:r>
            <a:r>
              <a:rPr lang="cs-CZ" dirty="0" err="1"/>
              <a:t>venotonik</a:t>
            </a:r>
            <a:r>
              <a:rPr lang="cs-CZ" dirty="0"/>
              <a:t> je komplexní a zdaleka není objasněn</a:t>
            </a:r>
          </a:p>
          <a:p>
            <a:r>
              <a:rPr lang="cs-CZ" dirty="0"/>
              <a:t>společnou vlastností je zlepšení žilního návratu a lymfatické drenáže </a:t>
            </a:r>
          </a:p>
          <a:p>
            <a:r>
              <a:rPr lang="cs-CZ" dirty="0"/>
              <a:t>jedná pouze o předpoklad, u řady látek chybí průkaz efektu</a:t>
            </a:r>
          </a:p>
          <a:p>
            <a:r>
              <a:rPr lang="cs-CZ" dirty="0"/>
              <a:t>Nejčastěji uváděné účinky </a:t>
            </a:r>
            <a:r>
              <a:rPr lang="cs-CZ" dirty="0" err="1"/>
              <a:t>venotonik</a:t>
            </a:r>
            <a:r>
              <a:rPr lang="cs-CZ" dirty="0"/>
              <a:t> jsou: </a:t>
            </a:r>
            <a:r>
              <a:rPr lang="cs-CZ" i="1" dirty="0"/>
              <a:t>zvýšení žilního tonu, zvýšení kapilární rezistence </a:t>
            </a:r>
          </a:p>
          <a:p>
            <a:r>
              <a:rPr lang="cs-CZ" i="1" dirty="0"/>
              <a:t>snížení kapilární permeability, působení na fibrinové </a:t>
            </a:r>
            <a:r>
              <a:rPr lang="cs-CZ" i="1" dirty="0" err="1"/>
              <a:t>perikapilární</a:t>
            </a:r>
            <a:r>
              <a:rPr lang="cs-CZ" i="1" dirty="0"/>
              <a:t> manžety, zvýšení </a:t>
            </a:r>
            <a:r>
              <a:rPr lang="cs-CZ" i="1" dirty="0" err="1"/>
              <a:t>fibrinolýzy</a:t>
            </a:r>
            <a:r>
              <a:rPr lang="cs-CZ" i="1" dirty="0"/>
              <a:t>, snížení hladiny </a:t>
            </a:r>
            <a:r>
              <a:rPr lang="cs-CZ" i="1" dirty="0" err="1"/>
              <a:t>plazminogenu</a:t>
            </a:r>
            <a:r>
              <a:rPr lang="cs-CZ" i="1" dirty="0"/>
              <a:t>, potlačení aktivace leukocytů a zvýšení lymfatické drenáže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238</TotalTime>
  <Words>1096</Words>
  <Application>Microsoft Office PowerPoint</Application>
  <PresentationFormat>Předvádění na obrazovce (4:3)</PresentationFormat>
  <Paragraphs>105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Bookman Old Style</vt:lpstr>
      <vt:lpstr>Gill Sans MT</vt:lpstr>
      <vt:lpstr>Wingdings</vt:lpstr>
      <vt:lpstr>Wingdings 3</vt:lpstr>
      <vt:lpstr>Původ</vt:lpstr>
      <vt:lpstr>Farmakologie</vt:lpstr>
      <vt:lpstr>Příčiny hypothyreózy</vt:lpstr>
      <vt:lpstr>Léčba hypothyreózy</vt:lpstr>
      <vt:lpstr>levothyroxin</vt:lpstr>
      <vt:lpstr>Dávkování levothyroxinu</vt:lpstr>
      <vt:lpstr>hyperthyreóza</vt:lpstr>
      <vt:lpstr>Léčba hyperthyreózy</vt:lpstr>
      <vt:lpstr>thyreostatika</vt:lpstr>
      <vt:lpstr>Venotonika léčba chronické žilní insuficience</vt:lpstr>
      <vt:lpstr>Složení venotonik</vt:lpstr>
      <vt:lpstr>Příklady venotonik</vt:lpstr>
      <vt:lpstr>Příklady venotonik</vt:lpstr>
      <vt:lpstr>Co je biologická léčba?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Kde pomáhá biologická léčba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Léčba hypothyreózy</dc:title>
  <dc:creator>SurGal</dc:creator>
  <cp:lastModifiedBy>Iva Tomášková</cp:lastModifiedBy>
  <cp:revision>30</cp:revision>
  <dcterms:created xsi:type="dcterms:W3CDTF">2015-04-02T07:27:21Z</dcterms:created>
  <dcterms:modified xsi:type="dcterms:W3CDTF">2018-03-26T07:44:14Z</dcterms:modified>
</cp:coreProperties>
</file>