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6C7DD6-B0D5-4FE3-AE9A-B0817DEC93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3F28025-A341-4B1D-BCE3-78076CA0CE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EEFCFF-BF41-44E0-8BA2-E0A88269A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2DDF-C11C-4E02-B6D6-3B940319C6D5}" type="datetimeFigureOut">
              <a:rPr lang="cs-CZ" smtClean="0"/>
              <a:t>27. 3. 2023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449936-2BE9-44AA-80FC-6860E971D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08CE2E-5782-4AB2-ABD6-EEFBAFE1F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382CA-FCCA-4046-ACB3-94B284ABC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0493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00A1A4-1317-46AF-A793-389DFBD9B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A58C993-87BF-470E-B3E4-942DBB4698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917F101-487A-447C-97E2-E3C75C657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2DDF-C11C-4E02-B6D6-3B940319C6D5}" type="datetimeFigureOut">
              <a:rPr lang="cs-CZ" smtClean="0"/>
              <a:t>27. 3. 2023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AF2A47-3D20-4399-B853-7F8383FDA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75736AD-B3B4-4AC4-879B-D0594C6D8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382CA-FCCA-4046-ACB3-94B284ABC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3792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6697AF2-5278-4A7F-A208-B8686A4257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F85BEC0-C5DE-4BE7-B0E4-F3AC88EFF1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5C9986-8393-4049-8E3E-AB1E3B665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2DDF-C11C-4E02-B6D6-3B940319C6D5}" type="datetimeFigureOut">
              <a:rPr lang="cs-CZ" smtClean="0"/>
              <a:t>27. 3. 2023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88B522-AC71-4FBD-B030-FFC8D84D0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09FF72D-F592-4CD2-AC0B-1162BD9DE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382CA-FCCA-4046-ACB3-94B284ABC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3728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A4E560-0F30-4D93-9A71-DFFCF60F9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64217C-59A2-4E37-AFE7-0EBD8D89E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718027-FABC-46BE-A0DF-25190966B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2DDF-C11C-4E02-B6D6-3B940319C6D5}" type="datetimeFigureOut">
              <a:rPr lang="cs-CZ" smtClean="0"/>
              <a:t>27. 3. 2023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54F972-A2EA-47F3-97E9-065552A75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5029CA-BC69-4028-923A-8DEBDF2DF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382CA-FCCA-4046-ACB3-94B284ABC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987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7C8703-45B3-405E-A63C-94014316A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C1E897E-1EEE-4306-AC88-BC0DCD18E2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371EB8-0C5F-474E-9644-3A23A3CC5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2DDF-C11C-4E02-B6D6-3B940319C6D5}" type="datetimeFigureOut">
              <a:rPr lang="cs-CZ" smtClean="0"/>
              <a:t>27. 3. 2023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A47D16-5702-43F9-B52A-0771D0591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4380269-0794-4013-9208-6E5F472A5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382CA-FCCA-4046-ACB3-94B284ABC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970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957372-133E-4405-8EC6-A2F3FED36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31FCC8-C9DF-4DFE-85D5-1CA188E1F0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16DAF14-89A0-4524-9AF1-5E1C1B2B72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C70354C-67A9-4DB1-8E02-E1073F5A4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2DDF-C11C-4E02-B6D6-3B940319C6D5}" type="datetimeFigureOut">
              <a:rPr lang="cs-CZ" smtClean="0"/>
              <a:t>27. 3. 2023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AD17AF2-47A0-4A20-8336-2A8D87960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F59AFCF-FA7C-47C8-ABB3-A24DCEB12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382CA-FCCA-4046-ACB3-94B284ABC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9439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97BB25-F717-4DCC-A06B-3BED96F05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D179B42-5B79-4A87-952B-B603595C7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7C5C74C-4362-4D3A-B8C5-DC8D8C3356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CDB2B41-9952-4A2D-BBD4-0D3EE00533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D7D5196-CA3A-4E2A-BE19-E88F85E27E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0A8E180-09BD-4B54-A46A-8C799C035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2DDF-C11C-4E02-B6D6-3B940319C6D5}" type="datetimeFigureOut">
              <a:rPr lang="cs-CZ" smtClean="0"/>
              <a:t>27. 3. 2023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A0D3F7D-0D78-4D09-AD37-2B9BF5B55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954BCDE-3E5A-4B06-904E-6A22748FF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382CA-FCCA-4046-ACB3-94B284ABC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63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041A2B-0E2A-4968-9A42-28882B1AC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77EFD26-2BD4-48D0-8DCD-217C51EE9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2DDF-C11C-4E02-B6D6-3B940319C6D5}" type="datetimeFigureOut">
              <a:rPr lang="cs-CZ" smtClean="0"/>
              <a:t>27. 3. 2023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BC3FB02-FCCD-423D-8E32-DB3EC3EB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2E339BC-DBC3-48F1-8AAE-14A5DF221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382CA-FCCA-4046-ACB3-94B284ABC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3071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B03C4AE-A177-474F-849A-63F38ACD2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2DDF-C11C-4E02-B6D6-3B940319C6D5}" type="datetimeFigureOut">
              <a:rPr lang="cs-CZ" smtClean="0"/>
              <a:t>27. 3. 2023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670AA3F-6F82-412E-928B-ED63BA61D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47C7DE9-9007-4408-8434-613176B4F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382CA-FCCA-4046-ACB3-94B284ABC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988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35ED4-4E2C-45DE-8BAA-DF60C01B2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8AFB57-10AF-4551-A3B1-B3F91DCC6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3CC6E08-72FF-4BF4-BACD-2F66E86506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424965D-0BCE-41BC-9AFD-1D72A6EE9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2DDF-C11C-4E02-B6D6-3B940319C6D5}" type="datetimeFigureOut">
              <a:rPr lang="cs-CZ" smtClean="0"/>
              <a:t>27. 3. 2023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20DACA4-27CD-4794-A14C-65F571602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60381AF-9EE0-4A88-B944-3A1C45900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382CA-FCCA-4046-ACB3-94B284ABC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0762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A77720-13AA-4CE1-A60B-F9B0AE0CE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86FE65B-7B08-4DD5-906C-AFB19EA5E0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70987FA-F68E-44E8-91C0-7A254ADF52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2C4E394-DA28-4C94-A7E0-87EE55C8B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2DDF-C11C-4E02-B6D6-3B940319C6D5}" type="datetimeFigureOut">
              <a:rPr lang="cs-CZ" smtClean="0"/>
              <a:t>27. 3. 2023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4D173A4-48F2-4BDA-AC3F-7FE4B3B12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7845193-05B6-4B80-A650-46B71B13E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382CA-FCCA-4046-ACB3-94B284ABC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4753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8E30BD6-92D9-40C9-8EF8-EC5241268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77B85D5-DF4B-4ED0-A2FB-0696005187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F8DC39-7874-4D5E-9D96-15F463685C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72DDF-C11C-4E02-B6D6-3B940319C6D5}" type="datetimeFigureOut">
              <a:rPr lang="cs-CZ" smtClean="0"/>
              <a:t>27. 3. 2023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5E6F2E-FBD0-46D7-8365-04EDC731E6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D979E2-644C-4526-96AF-98F06316A5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382CA-FCCA-4046-ACB3-94B284ABC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464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BB25DF-F3DC-4E61-AA5A-B776566AC9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Antidepresiva, anxiolytika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2188F89-2085-4788-AF14-58B7AF8909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Iva Tomášková</a:t>
            </a:r>
          </a:p>
        </p:txBody>
      </p:sp>
    </p:spTree>
    <p:extLst>
      <p:ext uri="{BB962C8B-B14F-4D97-AF65-F5344CB8AC3E}">
        <p14:creationId xmlns:p14="http://schemas.microsoft.com/office/powerpoint/2010/main" val="3041357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B296FE-D79E-4D5A-AB25-AB4A29A59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Mechanismus působení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CFBD33-F110-4E65-946F-86D853BABE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Antidepresiva upravují aktivitu přenašečů serotoninu, noradrenalinu a dopaminu. Pomáhají tedy vytvořit neurohormonální rovnováhu na těch neuronech v mozku, kde je u dlouhodobého stresu, úzkosti nebo deprese nedostatek těchto látek.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Antidepresiva přímo nedodávají chybějící přenašeče, ale regulují jejich porušenou rovnováhu, </a:t>
            </a:r>
            <a:r>
              <a:rPr lang="cs-CZ" b="1" dirty="0"/>
              <a:t>jejich efekt není okamžitý</a:t>
            </a:r>
            <a:r>
              <a:rPr lang="cs-CZ" dirty="0"/>
              <a:t>, ale zpravidla se objeví za 3 - 6 týdnů podávání</a:t>
            </a:r>
          </a:p>
        </p:txBody>
      </p:sp>
    </p:spTree>
    <p:extLst>
      <p:ext uri="{BB962C8B-B14F-4D97-AF65-F5344CB8AC3E}">
        <p14:creationId xmlns:p14="http://schemas.microsoft.com/office/powerpoint/2010/main" val="1071341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F0D426-4457-4EB5-A6E9-52A8AD19A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SSRI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3A9431-8509-4841-A383-0C73C5DAE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selektivní inhibitory zpětného vychytávání serotoninu jsou v současnosti nejvíce vyzkoušenými a </a:t>
            </a:r>
            <a:r>
              <a:rPr lang="cs-CZ" b="1" dirty="0"/>
              <a:t>nejčastěji podávanými účinnými léky </a:t>
            </a:r>
            <a:r>
              <a:rPr lang="cs-CZ" dirty="0"/>
              <a:t>pro léčbu úzkostných poruch. Tyto léky zvyšují dostupnost serotoninu na synapsích v mozku. </a:t>
            </a:r>
          </a:p>
          <a:p>
            <a:r>
              <a:rPr lang="cs-CZ" dirty="0"/>
              <a:t>SSRI jsou v současné době </a:t>
            </a:r>
            <a:r>
              <a:rPr lang="cs-CZ" b="1" dirty="0"/>
              <a:t>lékem první volby</a:t>
            </a:r>
            <a:r>
              <a:rPr lang="cs-CZ" dirty="0"/>
              <a:t> také při léčbě deprese, panické poruchy, sociální fobie, generalizované úzkostné poruchy a obsedantně kompulzivní poruchy. Jejich indikace tedy zahrnují celé úzkostné a depresivní spektrum.</a:t>
            </a:r>
          </a:p>
        </p:txBody>
      </p:sp>
    </p:spTree>
    <p:extLst>
      <p:ext uri="{BB962C8B-B14F-4D97-AF65-F5344CB8AC3E}">
        <p14:creationId xmlns:p14="http://schemas.microsoft.com/office/powerpoint/2010/main" val="2224879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79F713-8263-4625-A864-EE456B8F4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Nežádoucí účinky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505E56-98A2-47E0-9B44-458E93512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méně časté</a:t>
            </a:r>
            <a:r>
              <a:rPr lang="cs-CZ" dirty="0"/>
              <a:t> a jsou z oblasti zažívacího traktu, především v počátku léčby se může objevit pocit nevolnosti s mírným průjmem, většinou stačí snížit dávku a zvyšovat dávky léku pomaleji. Při dlouhodobější léčbě se mohou objevit potíže v sexuální oblasti, především snížení libida. Patří sem: </a:t>
            </a:r>
            <a:r>
              <a:rPr lang="cs-CZ" dirty="0" err="1"/>
              <a:t>citalopram</a:t>
            </a:r>
            <a:r>
              <a:rPr lang="cs-CZ" dirty="0"/>
              <a:t>, </a:t>
            </a:r>
            <a:r>
              <a:rPr lang="cs-CZ" dirty="0" err="1"/>
              <a:t>sertralin</a:t>
            </a:r>
            <a:r>
              <a:rPr lang="cs-CZ" dirty="0"/>
              <a:t>, paroxetin, fluoxetin, </a:t>
            </a:r>
            <a:r>
              <a:rPr lang="cs-CZ" dirty="0" err="1"/>
              <a:t>fluvoxamin</a:t>
            </a:r>
            <a:r>
              <a:rPr lang="cs-CZ" dirty="0"/>
              <a:t> a nejnovější </a:t>
            </a:r>
            <a:r>
              <a:rPr lang="cs-CZ" dirty="0" err="1"/>
              <a:t>escitalopram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95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40A0A9-B98D-4BCD-B0B5-C853BE3F9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antidepresiva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6070D6-DE2C-4742-80A3-48CC36BD2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SNRI</a:t>
            </a:r>
            <a:r>
              <a:rPr lang="cs-CZ" dirty="0"/>
              <a:t>-inhibitory zpětného vychytávání serotoninu a noradrenalinu. Z této skupiny se pro léčbu úzkostných poruch používá</a:t>
            </a:r>
            <a:r>
              <a:rPr lang="cs-CZ" b="1" dirty="0"/>
              <a:t> </a:t>
            </a:r>
            <a:r>
              <a:rPr lang="cs-CZ" b="1" dirty="0" err="1"/>
              <a:t>venlafaxin</a:t>
            </a:r>
            <a:endParaRPr lang="cs-CZ" b="1" dirty="0"/>
          </a:p>
          <a:p>
            <a:pPr marL="0" indent="0">
              <a:buNone/>
            </a:pPr>
            <a:r>
              <a:rPr lang="cs-CZ" b="1" dirty="0"/>
              <a:t>Tricyklická antidepresiva</a:t>
            </a:r>
            <a:r>
              <a:rPr lang="cs-CZ" dirty="0"/>
              <a:t> - jsou známa od 60. let, jsou velmi účinná. Výhodou tricyklických antidepresiv je, že </a:t>
            </a:r>
            <a:r>
              <a:rPr lang="cs-CZ" b="1" dirty="0"/>
              <a:t>pokrývají kromě úzkostných i depresivní příznaky</a:t>
            </a:r>
            <a:r>
              <a:rPr lang="cs-CZ" dirty="0"/>
              <a:t>. Nevýhodou klasických antidepresiv jsou poměrně </a:t>
            </a:r>
            <a:r>
              <a:rPr lang="cs-CZ" b="1" dirty="0"/>
              <a:t>nepříjemné vedlejší účinky</a:t>
            </a:r>
            <a:r>
              <a:rPr lang="cs-CZ" dirty="0"/>
              <a:t>, jako je útlum, ospalost, snížení krevního tlaku se závratěmi a možnými kolapsy pro změně polohy nebo dlouhém stání na místě, zrychlený pulz, prodloužení síňokomorového vedení v srdci s ohrožením arytmiemi, zácpa, rozmazané vidění, sucho v ústech - Amitriptylin</a:t>
            </a:r>
          </a:p>
        </p:txBody>
      </p:sp>
    </p:spTree>
    <p:extLst>
      <p:ext uri="{BB962C8B-B14F-4D97-AF65-F5344CB8AC3E}">
        <p14:creationId xmlns:p14="http://schemas.microsoft.com/office/powerpoint/2010/main" val="3964434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ED2A51-A675-46CA-B7EA-86A6CC182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Anxiolytika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D59F8E-F817-4536-82D5-4C5659760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anxiolytika benzodiazepinového typu jako je chlordiazepoxid, diazepam, oxazepam, alprazolam, </a:t>
            </a:r>
            <a:r>
              <a:rPr lang="cs-CZ" dirty="0" err="1"/>
              <a:t>bromazepam</a:t>
            </a:r>
            <a:r>
              <a:rPr lang="cs-CZ" dirty="0"/>
              <a:t> apod. I když benzodiazepiny mohou být užitečné ke zvládnutí akutní emoční krize, u déletrvajících úzkostí nejsou příliš vhodné. Kromě postupně klesajícího účinku je prokázáno, že dlouhodobé užívání benzodiazepinů může vést k závislosti. </a:t>
            </a:r>
            <a:br>
              <a:rPr lang="cs-CZ" dirty="0"/>
            </a:br>
            <a:r>
              <a:rPr lang="cs-CZ" dirty="0"/>
              <a:t>Při akutním záchvatu paniky jsou však určitě lékem volby. Jinak pro návykovost je lepší se jejich dlouhodobému podávání úplně vyhnout. Benzodiazepinová anxiolytika by se neměla podávat déle než 4 měsíce. Jejich vysazování musí být pomalé.</a:t>
            </a:r>
          </a:p>
        </p:txBody>
      </p:sp>
    </p:spTree>
    <p:extLst>
      <p:ext uri="{BB962C8B-B14F-4D97-AF65-F5344CB8AC3E}">
        <p14:creationId xmlns:p14="http://schemas.microsoft.com/office/powerpoint/2010/main" val="4095243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E8B64A-8071-4220-AB75-A7FE79506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nootropika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8AE6AB-EF6F-46A2-BD5B-348D810C1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Jsou to doplňky stravy nebo léky, které mají příznivý vliv na funkci mozku</a:t>
            </a:r>
          </a:p>
          <a:p>
            <a:r>
              <a:rPr lang="cs-CZ" dirty="0"/>
              <a:t>mohou zlepšovat paměť, motivaci, bdělost a kognitivní funkce</a:t>
            </a:r>
          </a:p>
          <a:p>
            <a:r>
              <a:rPr lang="cs-CZ" dirty="0"/>
              <a:t> mohou také zmírňovat neurodegenerativní procesy spojené se stářím</a:t>
            </a:r>
          </a:p>
          <a:p>
            <a:r>
              <a:rPr lang="cs-CZ" dirty="0"/>
              <a:t> jsou spojené se stimulací výkonu mozku a zlepšováním jeho zdraví</a:t>
            </a:r>
          </a:p>
        </p:txBody>
      </p:sp>
    </p:spTree>
    <p:extLst>
      <p:ext uri="{BB962C8B-B14F-4D97-AF65-F5344CB8AC3E}">
        <p14:creationId xmlns:p14="http://schemas.microsoft.com/office/powerpoint/2010/main" val="767978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4AB8AA-6AE9-44BC-8426-B68DFF1EB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nootropika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8FA9DC-48B1-49DC-A1DC-35DD2D31F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vejce, mořské ryby nebo hovězí játra patří svým způsobem mezi </a:t>
            </a:r>
            <a:r>
              <a:rPr lang="cs-CZ" dirty="0" err="1"/>
              <a:t>nootropika</a:t>
            </a:r>
            <a:r>
              <a:rPr lang="cs-CZ" dirty="0"/>
              <a:t>, protože obsahují cholin, jednu ze známých </a:t>
            </a:r>
            <a:r>
              <a:rPr lang="cs-CZ" dirty="0" err="1"/>
              <a:t>nootropních</a:t>
            </a:r>
            <a:r>
              <a:rPr lang="cs-CZ" dirty="0"/>
              <a:t> látek</a:t>
            </a:r>
          </a:p>
          <a:p>
            <a:r>
              <a:rPr lang="cs-CZ" dirty="0"/>
              <a:t>Acetyl-L-Karnitin</a:t>
            </a:r>
          </a:p>
          <a:p>
            <a:r>
              <a:rPr lang="cs-CZ" dirty="0"/>
              <a:t>Rybí olej, Omega-3</a:t>
            </a:r>
          </a:p>
          <a:p>
            <a:r>
              <a:rPr lang="cs-CZ" dirty="0" err="1"/>
              <a:t>Resveratrol</a:t>
            </a:r>
            <a:r>
              <a:rPr lang="cs-CZ" dirty="0"/>
              <a:t> – hrozny, maliny, borůvky</a:t>
            </a:r>
          </a:p>
          <a:p>
            <a:r>
              <a:rPr lang="cs-CZ" dirty="0"/>
              <a:t>Kofein</a:t>
            </a:r>
          </a:p>
          <a:p>
            <a:r>
              <a:rPr lang="cs-CZ" dirty="0"/>
              <a:t>Tein- čaj zelený, černý, </a:t>
            </a:r>
            <a:r>
              <a:rPr lang="cs-CZ" dirty="0" err="1"/>
              <a:t>matcha</a:t>
            </a:r>
            <a:r>
              <a:rPr lang="cs-CZ" dirty="0"/>
              <a:t> </a:t>
            </a:r>
            <a:r>
              <a:rPr lang="cs-CZ" dirty="0" err="1"/>
              <a:t>tea</a:t>
            </a:r>
            <a:endParaRPr lang="cs-CZ" dirty="0"/>
          </a:p>
          <a:p>
            <a:r>
              <a:rPr lang="cs-CZ" dirty="0" err="1"/>
              <a:t>Gingko</a:t>
            </a:r>
            <a:r>
              <a:rPr lang="cs-CZ" dirty="0"/>
              <a:t> </a:t>
            </a:r>
            <a:r>
              <a:rPr lang="cs-CZ" dirty="0" err="1"/>
              <a:t>biloba</a:t>
            </a:r>
            <a:endParaRPr lang="cs-CZ" dirty="0"/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47981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482</Words>
  <Application>Microsoft Office PowerPoint</Application>
  <PresentationFormat>Širokoúhlá obrazovka</PresentationFormat>
  <Paragraphs>30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Antidepresiva, anxiolytika</vt:lpstr>
      <vt:lpstr>Mechanismus působení</vt:lpstr>
      <vt:lpstr>SSRI</vt:lpstr>
      <vt:lpstr>Nežádoucí účinky</vt:lpstr>
      <vt:lpstr>antidepresiva</vt:lpstr>
      <vt:lpstr>Anxiolytika</vt:lpstr>
      <vt:lpstr>nootropika</vt:lpstr>
      <vt:lpstr>nootropika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Antidepresiva, anxiolytika</dc:title>
  <dc:creator>Iva Tomášková</dc:creator>
  <cp:lastModifiedBy>Iva Tomášková</cp:lastModifiedBy>
  <cp:revision>2</cp:revision>
  <dcterms:created xsi:type="dcterms:W3CDTF">2022-03-27T19:12:57Z</dcterms:created>
  <dcterms:modified xsi:type="dcterms:W3CDTF">2023-03-27T10:50:29Z</dcterms:modified>
</cp:coreProperties>
</file>