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Lst>
  <p:notesMasterIdLst>
    <p:notesMasterId r:id="rId9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1" r:id="rId15"/>
    <p:sldId id="272" r:id="rId16"/>
    <p:sldId id="273" r:id="rId17"/>
    <p:sldId id="274" r:id="rId18"/>
    <p:sldId id="275"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1" r:id="rId74"/>
    <p:sldId id="332" r:id="rId75"/>
    <p:sldId id="333" r:id="rId76"/>
    <p:sldId id="334" r:id="rId77"/>
    <p:sldId id="335" r:id="rId78"/>
    <p:sldId id="336" r:id="rId79"/>
    <p:sldId id="337" r:id="rId80"/>
    <p:sldId id="338" r:id="rId81"/>
    <p:sldId id="339" r:id="rId82"/>
    <p:sldId id="340" r:id="rId83"/>
    <p:sldId id="341" r:id="rId84"/>
    <p:sldId id="342" r:id="rId85"/>
    <p:sldId id="343" r:id="rId86"/>
    <p:sldId id="344" r:id="rId87"/>
    <p:sldId id="345" r:id="rId88"/>
    <p:sldId id="346" r:id="rId89"/>
    <p:sldId id="347" r:id="rId90"/>
    <p:sldId id="348" r:id="rId91"/>
    <p:sldId id="349" r:id="rId92"/>
    <p:sldId id="350" r:id="rId93"/>
    <p:sldId id="351" r:id="rId94"/>
    <p:sldId id="352" r:id="rId95"/>
    <p:sldId id="353" r:id="rId96"/>
    <p:sldId id="354" r:id="rId97"/>
  </p:sldIdLst>
  <p:sldSz cx="9144000" cy="5143500" type="screen16x9"/>
  <p:notesSz cx="6858000" cy="9144000"/>
  <p:embeddedFontLst>
    <p:embeddedFont>
      <p:font typeface="Century Gothic" panose="020B0502020202020204" pitchFamily="34" charset="0"/>
      <p:regular r:id="rId99"/>
      <p:bold r:id="rId100"/>
      <p:italic r:id="rId101"/>
      <p:boldItalic r:id="rId102"/>
    </p:embeddedFont>
    <p:embeddedFont>
      <p:font typeface="Open Sans" panose="020B0606030504020204" pitchFamily="34" charset="0"/>
      <p:regular r:id="rId103"/>
      <p:bold r:id="rId104"/>
      <p:italic r:id="rId105"/>
      <p:boldItalic r:id="rId106"/>
    </p:embeddedFont>
    <p:embeddedFont>
      <p:font typeface="Roboto" panose="02000000000000000000" pitchFamily="2" charset="0"/>
      <p:regular r:id="rId107"/>
      <p:bold r:id="rId108"/>
      <p:italic r:id="rId109"/>
      <p:boldItalic r:id="rId110"/>
    </p:embeddedFont>
    <p:embeddedFont>
      <p:font typeface="Tahoma" panose="020B0604030504040204" pitchFamily="34" charset="0"/>
      <p:regular r:id="rId111"/>
      <p:bold r:id="rId112"/>
    </p:embeddedFont>
    <p:embeddedFont>
      <p:font typeface="Verdana" panose="020B0604030504040204" pitchFamily="34" charset="0"/>
      <p:regular r:id="rId113"/>
      <p:bold r:id="rId114"/>
      <p:italic r:id="rId115"/>
      <p:boldItalic r:id="rId1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1" d="100"/>
          <a:sy n="111" d="100"/>
        </p:scale>
        <p:origin x="798" y="39"/>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4.fntdata"/><Relationship Id="rId16" Type="http://schemas.openxmlformats.org/officeDocument/2006/relationships/slide" Target="slides/slide15.xml"/><Relationship Id="rId107" Type="http://schemas.openxmlformats.org/officeDocument/2006/relationships/font" Target="fonts/font9.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4.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5.fntdata"/><Relationship Id="rId118"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5.fntdata"/><Relationship Id="rId108" Type="http://schemas.openxmlformats.org/officeDocument/2006/relationships/font" Target="fonts/font10.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6.fntdata"/><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1.fntdata"/><Relationship Id="rId10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1.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6.fntdata"/><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2.fntdata"/><Relationship Id="rId115" Type="http://schemas.openxmlformats.org/officeDocument/2006/relationships/font" Target="fonts/font17.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2.fntdata"/><Relationship Id="rId105"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13.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www.sciencedirect.com/topics/medicine-and-dentistry/arthrogram" TargetMode="External"/><Relationship Id="rId3" Type="http://schemas.openxmlformats.org/officeDocument/2006/relationships/hyperlink" Target="https://www.sciencedirect.com/topics/medicine-and-dentistry/hip-arthroplasty" TargetMode="External"/><Relationship Id="rId7" Type="http://schemas.openxmlformats.org/officeDocument/2006/relationships/hyperlink" Target="https://www.sciencedirect.com/topics/medicine-and-dentistry/hip-arthroscopy"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sciencedirect.com/topics/medicine-and-dentistry/capsulotomy" TargetMode="External"/><Relationship Id="rId5" Type="http://schemas.openxmlformats.org/officeDocument/2006/relationships/hyperlink" Target="https://www.sciencedirect.com/topics/medicine-and-dentistry/femoroacetabular-impingement" TargetMode="External"/><Relationship Id="rId4" Type="http://schemas.openxmlformats.org/officeDocument/2006/relationships/hyperlink" Target="https://www.sciencedirect.com/topics/medicine-and-dentistry/arthroscopy"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wikiskripta.eu/w/Nervus_ischiadicus"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ww.wikiskripta.eu/w/Pes_anserinus" TargetMode="External"/><Relationship Id="rId5" Type="http://schemas.openxmlformats.org/officeDocument/2006/relationships/hyperlink" Target="https://www.wikiskripta.eu/w/Tibia" TargetMode="External"/><Relationship Id="rId4" Type="http://schemas.openxmlformats.org/officeDocument/2006/relationships/hyperlink" Target="https://www.wikiskripta.eu/w/Nervus_tibialis"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1e05ea7785_0_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1e05ea7785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21ec61257a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221ec61257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Kolodiafyzární úhel je u dětí s DMO valgózní a je zvýšená anteverze krčku femuru - coxa valga antetorta neurogenes. Současně nedochází k vývoji jamky. Vzniká strmá stříška a tím nedostatečné krytí hlavice. Postupně se hlavice decentruje, až luxuje. Samotný tvar hlavice je oploštěn superomediálně, později i superolaterálně. (Dungl et al., 2014; Kolář, 1998)</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d191f9ca86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1d191f9ca86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d191f9ca86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1d191f9ca86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d191f9ca86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1d191f9ca86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Synoviální záhyby - frenula capsulae, důležité pro pohyby do ABD a ADD. Při ADD se spodní část pouzdra uvolňuje (61-1,3) a vrchní napíná (1,2), při ABD se vrchní část pouzdra “skládá” (2) a spodní napíná (1), krček femuru “naráží” do labra, které se převrací (4) (nelimituje RP do ABD)</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d191f9ca86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1d191f9ca86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sk" sz="1000">
                <a:solidFill>
                  <a:schemeClr val="dk1"/>
                </a:solidFill>
              </a:rPr>
              <a:t>Anterior approaches to the hip may be used for </a:t>
            </a:r>
            <a:r>
              <a:rPr lang="sk" sz="1000">
                <a:solidFill>
                  <a:schemeClr val="dk1"/>
                </a:solidFill>
                <a:uFill>
                  <a:noFill/>
                </a:uFill>
                <a:hlinkClick r:id="rId3">
                  <a:extLst>
                    <a:ext uri="{A12FA001-AC4F-418D-AE19-62706E023703}">
                      <ahyp:hlinkClr xmlns:ahyp="http://schemas.microsoft.com/office/drawing/2018/hyperlinkcolor" val="tx"/>
                    </a:ext>
                  </a:extLst>
                </a:hlinkClick>
              </a:rPr>
              <a:t>hip arthroplasties</a:t>
            </a:r>
            <a:r>
              <a:rPr lang="sk" sz="1000">
                <a:solidFill>
                  <a:schemeClr val="dk1"/>
                </a:solidFill>
              </a:rPr>
              <a:t> and </a:t>
            </a:r>
            <a:r>
              <a:rPr lang="sk" sz="1000">
                <a:solidFill>
                  <a:schemeClr val="dk1"/>
                </a:solidFill>
                <a:uFill>
                  <a:noFill/>
                </a:uFill>
                <a:hlinkClick r:id="rId4">
                  <a:extLst>
                    <a:ext uri="{A12FA001-AC4F-418D-AE19-62706E023703}">
                      <ahyp:hlinkClr xmlns:ahyp="http://schemas.microsoft.com/office/drawing/2018/hyperlinkcolor" val="tx"/>
                    </a:ext>
                  </a:extLst>
                </a:hlinkClick>
              </a:rPr>
              <a:t>arthroscopic procedures</a:t>
            </a:r>
            <a:r>
              <a:rPr lang="sk" sz="1000">
                <a:solidFill>
                  <a:schemeClr val="dk1"/>
                </a:solidFill>
              </a:rPr>
              <a:t>, such as in the treatment of </a:t>
            </a:r>
            <a:r>
              <a:rPr lang="sk" sz="1000">
                <a:solidFill>
                  <a:schemeClr val="dk1"/>
                </a:solidFill>
                <a:uFill>
                  <a:noFill/>
                </a:uFill>
                <a:hlinkClick r:id="rId5">
                  <a:extLst>
                    <a:ext uri="{A12FA001-AC4F-418D-AE19-62706E023703}">
                      <ahyp:hlinkClr xmlns:ahyp="http://schemas.microsoft.com/office/drawing/2018/hyperlinkcolor" val="tx"/>
                    </a:ext>
                  </a:extLst>
                </a:hlinkClick>
              </a:rPr>
              <a:t>femoral acetabular impingement</a:t>
            </a:r>
            <a:r>
              <a:rPr lang="sk" sz="1000">
                <a:solidFill>
                  <a:schemeClr val="dk1"/>
                </a:solidFill>
              </a:rPr>
              <a:t> (FAI). Anterior approaches involve </a:t>
            </a:r>
            <a:r>
              <a:rPr lang="sk" sz="1000">
                <a:solidFill>
                  <a:schemeClr val="dk1"/>
                </a:solidFill>
                <a:uFill>
                  <a:noFill/>
                </a:uFill>
                <a:hlinkClick r:id="rId6">
                  <a:extLst>
                    <a:ext uri="{A12FA001-AC4F-418D-AE19-62706E023703}">
                      <ahyp:hlinkClr xmlns:ahyp="http://schemas.microsoft.com/office/drawing/2018/hyperlinkcolor" val="tx"/>
                    </a:ext>
                  </a:extLst>
                </a:hlinkClick>
              </a:rPr>
              <a:t>capsulotomy</a:t>
            </a:r>
            <a:r>
              <a:rPr lang="sk" sz="1000">
                <a:solidFill>
                  <a:schemeClr val="dk1"/>
                </a:solidFill>
              </a:rPr>
              <a:t> with or without repair through the anterior capsule, which may include the iliofemoral ligament depending on the particular technique utilised. Following </a:t>
            </a:r>
            <a:r>
              <a:rPr lang="sk" sz="1000">
                <a:solidFill>
                  <a:schemeClr val="dk1"/>
                </a:solidFill>
                <a:uFill>
                  <a:noFill/>
                </a:uFill>
                <a:hlinkClick r:id="rId7">
                  <a:extLst>
                    <a:ext uri="{A12FA001-AC4F-418D-AE19-62706E023703}">
                      <ahyp:hlinkClr xmlns:ahyp="http://schemas.microsoft.com/office/drawing/2018/hyperlinkcolor" val="tx"/>
                    </a:ext>
                  </a:extLst>
                </a:hlinkClick>
              </a:rPr>
              <a:t>hip arthroscopy</a:t>
            </a:r>
            <a:r>
              <a:rPr lang="sk" sz="1000">
                <a:solidFill>
                  <a:schemeClr val="dk1"/>
                </a:solidFill>
              </a:rPr>
              <a:t>, defects in the iliofemoral ligament have been demonstrated both on </a:t>
            </a:r>
            <a:r>
              <a:rPr lang="sk" sz="1000">
                <a:solidFill>
                  <a:schemeClr val="dk1"/>
                </a:solidFill>
                <a:uFill>
                  <a:noFill/>
                </a:uFill>
                <a:hlinkClick r:id="rId8">
                  <a:extLst>
                    <a:ext uri="{A12FA001-AC4F-418D-AE19-62706E023703}">
                      <ahyp:hlinkClr xmlns:ahyp="http://schemas.microsoft.com/office/drawing/2018/hyperlinkcolor" val="tx"/>
                    </a:ext>
                  </a:extLst>
                </a:hlinkClick>
              </a:rPr>
              <a:t>MRA</a:t>
            </a:r>
            <a:r>
              <a:rPr lang="sk" sz="1000">
                <a:solidFill>
                  <a:schemeClr val="dk1"/>
                </a:solidFill>
              </a:rPr>
              <a:t> and on repeat arthroscopy (Kho, J., Azzopardi, C., Davies, A. M., James, S. L., &amp; Botchu, R. (2020). MRI assessment of anatomy and pathology of the iliofemoral ligament. </a:t>
            </a:r>
            <a:r>
              <a:rPr lang="sk" sz="1000" i="1">
                <a:solidFill>
                  <a:schemeClr val="dk1"/>
                </a:solidFill>
              </a:rPr>
              <a:t>Clinical Radiology</a:t>
            </a:r>
            <a:r>
              <a:rPr lang="sk" sz="1000">
                <a:solidFill>
                  <a:schemeClr val="dk1"/>
                </a:solidFill>
              </a:rPr>
              <a:t>, </a:t>
            </a:r>
            <a:r>
              <a:rPr lang="sk" sz="1000" i="1">
                <a:solidFill>
                  <a:schemeClr val="dk1"/>
                </a:solidFill>
              </a:rPr>
              <a:t>75</a:t>
            </a:r>
            <a:r>
              <a:rPr lang="sk" sz="1000">
                <a:solidFill>
                  <a:schemeClr val="dk1"/>
                </a:solidFill>
              </a:rPr>
              <a:t>(12), 960-e17.)</a:t>
            </a:r>
            <a:endParaRPr sz="10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d191f9ca86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1d191f9ca86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d191f9ca86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d191f9ca86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1d191f9ca86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1d191f9ca86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d191f9ca86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1d191f9ca86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d191f9ca86_0_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d191f9ca86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1e05ea7785_0_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1e05ea7785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1d191f9ca86_0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1d191f9ca86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5bf162040f1bde2d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5bf162040f1bde2d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Sed - zvýšení RP do ZR, z důvodu uvolnění ligament - iliofemorale a pubofemorale (napínají se při ZR a u FLX v KYK všechny ligamenta relaxují)</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d191f9ca86_0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1d191f9ca86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1d191f9ca86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1d191f9ca86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1d191f9ca86_0_1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1d191f9ca86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d191f9ca86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d191f9ca86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leží A k F rovině</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1d191f9ca86_0_1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1d191f9ca86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S FLX v KOK se účinnost hamstringů, jakožto EXT KYK snižuje, z důvodu zčásti “minuté” kapacity na pohyb v KOK.</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d191f9ca86_0_1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d191f9ca86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1d191f9ca86_0_1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1d191f9ca86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solidFill>
                  <a:srgbClr val="212529"/>
                </a:solidFill>
                <a:latin typeface="Roboto"/>
                <a:ea typeface="Roboto"/>
                <a:cs typeface="Roboto"/>
                <a:sym typeface="Roboto"/>
              </a:rPr>
              <a:t>leží P k F rovině</a:t>
            </a:r>
            <a:endParaRPr>
              <a:solidFill>
                <a:srgbClr val="212529"/>
              </a:solidFill>
              <a:latin typeface="Roboto"/>
              <a:ea typeface="Roboto"/>
              <a:cs typeface="Roboto"/>
              <a:sym typeface="Roboto"/>
            </a:endParaRPr>
          </a:p>
          <a:p>
            <a:pPr marL="0" lvl="0" indent="0" algn="l" rtl="0">
              <a:spcBef>
                <a:spcPts val="0"/>
              </a:spcBef>
              <a:spcAft>
                <a:spcPts val="0"/>
              </a:spcAft>
              <a:buNone/>
            </a:pPr>
            <a:r>
              <a:rPr lang="sk" b="1" u="sng">
                <a:solidFill>
                  <a:srgbClr val="212529"/>
                </a:solidFill>
                <a:latin typeface="Roboto"/>
                <a:ea typeface="Roboto"/>
                <a:cs typeface="Roboto"/>
                <a:sym typeface="Roboto"/>
              </a:rPr>
              <a:t>m. biceps femoris:</a:t>
            </a:r>
            <a:r>
              <a:rPr lang="sk">
                <a:solidFill>
                  <a:srgbClr val="212529"/>
                </a:solidFill>
                <a:latin typeface="Roboto"/>
                <a:ea typeface="Roboto"/>
                <a:cs typeface="Roboto"/>
                <a:sym typeface="Roboto"/>
              </a:rPr>
              <a:t>  </a:t>
            </a:r>
            <a:r>
              <a:rPr lang="sk">
                <a:solidFill>
                  <a:srgbClr val="007BFF"/>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n. ischiadicus</a:t>
            </a:r>
            <a:r>
              <a:rPr lang="sk">
                <a:solidFill>
                  <a:srgbClr val="212529"/>
                </a:solidFill>
                <a:latin typeface="Roboto"/>
                <a:ea typeface="Roboto"/>
                <a:cs typeface="Roboto"/>
                <a:sym typeface="Roboto"/>
              </a:rPr>
              <a:t> / při vysokém štěpení: </a:t>
            </a:r>
            <a:r>
              <a:rPr lang="sk">
                <a:solidFill>
                  <a:srgbClr val="007BFF"/>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n. tibialis</a:t>
            </a:r>
            <a:r>
              <a:rPr lang="sk">
                <a:solidFill>
                  <a:srgbClr val="212529"/>
                </a:solidFill>
                <a:latin typeface="Roboto"/>
                <a:ea typeface="Roboto"/>
                <a:cs typeface="Roboto"/>
                <a:sym typeface="Roboto"/>
              </a:rPr>
              <a:t> (caput longum), n. fibularis commmunis (caput breve)</a:t>
            </a:r>
            <a:endParaRPr>
              <a:solidFill>
                <a:srgbClr val="212529"/>
              </a:solidFill>
              <a:latin typeface="Roboto"/>
              <a:ea typeface="Roboto"/>
              <a:cs typeface="Roboto"/>
              <a:sym typeface="Roboto"/>
            </a:endParaRPr>
          </a:p>
          <a:p>
            <a:pPr marL="0" lvl="0" indent="0" algn="l" rtl="0">
              <a:lnSpc>
                <a:spcPct val="115000"/>
              </a:lnSpc>
              <a:spcBef>
                <a:spcPts val="1200"/>
              </a:spcBef>
              <a:spcAft>
                <a:spcPts val="0"/>
              </a:spcAft>
              <a:buNone/>
            </a:pPr>
            <a:r>
              <a:rPr lang="sk" b="1" u="sng">
                <a:solidFill>
                  <a:schemeClr val="dk1"/>
                </a:solidFill>
              </a:rPr>
              <a:t>m. semitendinosus</a:t>
            </a:r>
            <a:endParaRPr b="1" u="sng">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sk" b="1">
                <a:solidFill>
                  <a:schemeClr val="dk1"/>
                </a:solidFill>
              </a:rPr>
              <a:t>Začátek:</a:t>
            </a:r>
            <a:r>
              <a:rPr lang="sk">
                <a:solidFill>
                  <a:schemeClr val="dk1"/>
                </a:solidFill>
              </a:rPr>
              <a:t> tuber ischiadicum.</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sk" b="1">
                <a:solidFill>
                  <a:schemeClr val="dk1"/>
                </a:solidFill>
              </a:rPr>
              <a:t>Úpon:</a:t>
            </a:r>
            <a:r>
              <a:rPr lang="sk">
                <a:solidFill>
                  <a:schemeClr val="dk1"/>
                </a:solidFill>
              </a:rPr>
              <a:t> condylus medialis</a:t>
            </a:r>
            <a:r>
              <a:rPr lang="sk">
                <a:solidFill>
                  <a:schemeClr val="dk1"/>
                </a:solidFill>
                <a:uFill>
                  <a:noFill/>
                </a:uFill>
                <a:hlinkClick r:id="rId5">
                  <a:extLst>
                    <a:ext uri="{A12FA001-AC4F-418D-AE19-62706E023703}">
                      <ahyp:hlinkClr xmlns:ahyp="http://schemas.microsoft.com/office/drawing/2018/hyperlinkcolor" val="tx"/>
                    </a:ext>
                  </a:extLst>
                </a:hlinkClick>
              </a:rPr>
              <a:t> </a:t>
            </a:r>
            <a:r>
              <a:rPr lang="sk" u="sng">
                <a:solidFill>
                  <a:schemeClr val="hlink"/>
                </a:solidFill>
                <a:hlinkClick r:id="rId5"/>
              </a:rPr>
              <a:t>tibiae</a:t>
            </a:r>
            <a:r>
              <a:rPr lang="sk">
                <a:solidFill>
                  <a:schemeClr val="dk1"/>
                </a:solidFill>
              </a:rPr>
              <a:t> (</a:t>
            </a:r>
            <a:r>
              <a:rPr lang="sk" u="sng">
                <a:solidFill>
                  <a:schemeClr val="hlink"/>
                </a:solidFill>
                <a:hlinkClick r:id="rId6"/>
              </a:rPr>
              <a:t>pes anserinus</a:t>
            </a:r>
            <a:r>
              <a:rPr lang="sk">
                <a:solidFill>
                  <a:schemeClr val="dk1"/>
                </a:solidFill>
              </a:rPr>
              <a:t>).</a:t>
            </a:r>
            <a:endParaRPr>
              <a:solidFill>
                <a:schemeClr val="dk1"/>
              </a:solidFill>
            </a:endParaRPr>
          </a:p>
          <a:p>
            <a:pPr marL="0" lvl="0" indent="0" algn="l" rtl="0">
              <a:lnSpc>
                <a:spcPct val="115000"/>
              </a:lnSpc>
              <a:spcBef>
                <a:spcPts val="1200"/>
              </a:spcBef>
              <a:spcAft>
                <a:spcPts val="0"/>
              </a:spcAft>
              <a:buNone/>
            </a:pPr>
            <a:r>
              <a:rPr lang="sk" b="1">
                <a:solidFill>
                  <a:schemeClr val="dk1"/>
                </a:solidFill>
              </a:rPr>
              <a:t>Inervace:</a:t>
            </a:r>
            <a:r>
              <a:rPr lang="sk">
                <a:solidFill>
                  <a:schemeClr val="dk1"/>
                </a:solidFill>
                <a:uFill>
                  <a:noFill/>
                </a:uFill>
                <a:hlinkClick r:id="rId3">
                  <a:extLst>
                    <a:ext uri="{A12FA001-AC4F-418D-AE19-62706E023703}">
                      <ahyp:hlinkClr xmlns:ahyp="http://schemas.microsoft.com/office/drawing/2018/hyperlinkcolor" val="tx"/>
                    </a:ext>
                  </a:extLst>
                </a:hlinkClick>
              </a:rPr>
              <a:t> </a:t>
            </a:r>
            <a:r>
              <a:rPr lang="sk" u="sng">
                <a:solidFill>
                  <a:schemeClr val="hlink"/>
                </a:solidFill>
                <a:hlinkClick r:id="rId3"/>
              </a:rPr>
              <a:t>n. ischiadicus</a:t>
            </a:r>
            <a:r>
              <a:rPr lang="sk">
                <a:solidFill>
                  <a:schemeClr val="dk1"/>
                </a:solidFill>
              </a:rPr>
              <a:t> (vysoké štěpení:</a:t>
            </a:r>
            <a:r>
              <a:rPr lang="sk">
                <a:solidFill>
                  <a:schemeClr val="dk1"/>
                </a:solidFill>
                <a:uFill>
                  <a:noFill/>
                </a:uFill>
                <a:hlinkClick r:id="rId4">
                  <a:extLst>
                    <a:ext uri="{A12FA001-AC4F-418D-AE19-62706E023703}">
                      <ahyp:hlinkClr xmlns:ahyp="http://schemas.microsoft.com/office/drawing/2018/hyperlinkcolor" val="tx"/>
                    </a:ext>
                  </a:extLst>
                </a:hlinkClick>
              </a:rPr>
              <a:t> </a:t>
            </a:r>
            <a:r>
              <a:rPr lang="sk" u="sng">
                <a:solidFill>
                  <a:schemeClr val="hlink"/>
                </a:solidFill>
                <a:hlinkClick r:id="rId4"/>
              </a:rPr>
              <a:t>n. tibialis</a:t>
            </a:r>
            <a:r>
              <a:rPr lang="sk">
                <a:solidFill>
                  <a:schemeClr val="dk1"/>
                </a:solidFill>
              </a:rPr>
              <a:t>).</a:t>
            </a:r>
            <a:endParaRPr>
              <a:solidFill>
                <a:schemeClr val="dk1"/>
              </a:solidFill>
            </a:endParaRPr>
          </a:p>
          <a:p>
            <a:pPr marL="0" lvl="0" indent="0" algn="l" rtl="0">
              <a:lnSpc>
                <a:spcPct val="115000"/>
              </a:lnSpc>
              <a:spcBef>
                <a:spcPts val="1200"/>
              </a:spcBef>
              <a:spcAft>
                <a:spcPts val="0"/>
              </a:spcAft>
              <a:buNone/>
            </a:pPr>
            <a:r>
              <a:rPr lang="sk" b="1" u="sng">
                <a:solidFill>
                  <a:schemeClr val="dk1"/>
                </a:solidFill>
              </a:rPr>
              <a:t>m. semimembranosus</a:t>
            </a:r>
            <a:endParaRPr b="1" u="sng">
              <a:solidFill>
                <a:schemeClr val="dk1"/>
              </a:solidFill>
            </a:endParaRPr>
          </a:p>
          <a:p>
            <a:pPr marL="0" lvl="0" indent="0" algn="l" rtl="0">
              <a:lnSpc>
                <a:spcPct val="115000"/>
              </a:lnSpc>
              <a:spcBef>
                <a:spcPts val="1200"/>
              </a:spcBef>
              <a:spcAft>
                <a:spcPts val="0"/>
              </a:spcAft>
              <a:buNone/>
            </a:pPr>
            <a:r>
              <a:rPr lang="sk" b="1">
                <a:solidFill>
                  <a:schemeClr val="dk1"/>
                </a:solidFill>
              </a:rPr>
              <a:t>Začátek:</a:t>
            </a:r>
            <a:r>
              <a:rPr lang="sk">
                <a:solidFill>
                  <a:schemeClr val="dk1"/>
                </a:solidFill>
              </a:rPr>
              <a:t> tuber ischiadicum.</a:t>
            </a:r>
            <a:endParaRPr>
              <a:solidFill>
                <a:schemeClr val="dk1"/>
              </a:solidFill>
            </a:endParaRPr>
          </a:p>
          <a:p>
            <a:pPr marL="0" lvl="0" indent="0" algn="l" rtl="0">
              <a:lnSpc>
                <a:spcPct val="115000"/>
              </a:lnSpc>
              <a:spcBef>
                <a:spcPts val="1200"/>
              </a:spcBef>
              <a:spcAft>
                <a:spcPts val="0"/>
              </a:spcAft>
              <a:buNone/>
            </a:pPr>
            <a:r>
              <a:rPr lang="sk" b="1">
                <a:solidFill>
                  <a:schemeClr val="dk1"/>
                </a:solidFill>
              </a:rPr>
              <a:t>Úpon:</a:t>
            </a:r>
            <a:r>
              <a:rPr lang="sk">
                <a:solidFill>
                  <a:schemeClr val="dk1"/>
                </a:solidFill>
              </a:rPr>
              <a:t> condylus medialis</a:t>
            </a:r>
            <a:r>
              <a:rPr lang="sk">
                <a:solidFill>
                  <a:schemeClr val="dk1"/>
                </a:solidFill>
                <a:uFill>
                  <a:noFill/>
                </a:uFill>
                <a:hlinkClick r:id="rId5">
                  <a:extLst>
                    <a:ext uri="{A12FA001-AC4F-418D-AE19-62706E023703}">
                      <ahyp:hlinkClr xmlns:ahyp="http://schemas.microsoft.com/office/drawing/2018/hyperlinkcolor" val="tx"/>
                    </a:ext>
                  </a:extLst>
                </a:hlinkClick>
              </a:rPr>
              <a:t> </a:t>
            </a:r>
            <a:r>
              <a:rPr lang="sk" u="sng">
                <a:solidFill>
                  <a:schemeClr val="hlink"/>
                </a:solidFill>
                <a:hlinkClick r:id="rId5"/>
              </a:rPr>
              <a:t>tibiae</a:t>
            </a:r>
            <a:r>
              <a:rPr lang="sk">
                <a:solidFill>
                  <a:schemeClr val="dk1"/>
                </a:solidFill>
              </a:rPr>
              <a:t>, fascia m. popliteus, ligamentum popliteum obliquum</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spcBef>
                <a:spcPts val="1200"/>
              </a:spcBef>
              <a:spcAft>
                <a:spcPts val="0"/>
              </a:spcAft>
              <a:buNone/>
            </a:pPr>
            <a:endParaRPr>
              <a:solidFill>
                <a:srgbClr val="212529"/>
              </a:solidFill>
              <a:latin typeface="Roboto"/>
              <a:ea typeface="Roboto"/>
              <a:cs typeface="Roboto"/>
              <a:sym typeface="Roboto"/>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1d191f9ca86_0_2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1d191f9ca86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1e05ea7785_0_1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1e05ea7785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1d191f9ca86_0_2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1d191f9ca86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1d191f9ca86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1d191f9ca86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1d191f9ca86_0_2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1d191f9ca86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1d191f9ca86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1d191f9ca86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leží L k S rovině, plochu mezi m. TFL a horními vlákny m. GMAX, ktoré se upínají do fascie lata - hluboká fascie, rovnováha vektorů - výsledně čistá abdukce</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1d191f9ca86_0_2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1d191f9ca86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1d191f9ca86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1d191f9ca86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leží M k S rovině, důležité při lyžování a jízdě na koni</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1d191f9ca86_0_2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1d191f9ca86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sk">
                <a:solidFill>
                  <a:schemeClr val="dk1"/>
                </a:solidFill>
              </a:rPr>
              <a:t>coxa antetorta vede k omezení zevní rotace, coxa retroverta k omezení vnitřní rotace.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1d191f9ca86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1d191f9ca86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orientace P k vertikální ose kyčle, m. obturatorius externus úpon do fossy trochantericy zepředu KYK - spíše FLX KYK</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1d191f9ca86_0_2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1d191f9ca86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m. OE a pectineus se nad 40 st. dostanou více A k vertikální ose kyčle, GMED a MIN. více P k vertikální ose kyčle</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d191f9ca86_0_2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d191f9ca86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1e05ea7785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1e05ea7785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sz="900">
                <a:solidFill>
                  <a:srgbClr val="333333"/>
                </a:solidFill>
                <a:latin typeface="Verdana"/>
                <a:ea typeface="Verdana"/>
                <a:cs typeface="Verdana"/>
                <a:sym typeface="Verdana"/>
              </a:rPr>
              <a:t> intraartikulární vaz kyčelního kloubu. Jde z incisura acetabuli na hlavici femuru. Nemá mechanickou funkci, prochází jím funkčně nevýznamná drobná arterie</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1d191f9ca86_0_2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1d191f9ca86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1d191f9ca86_0_3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1d191f9ca86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1d191f9ca86_0_3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1d191f9ca86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1d191f9ca86_0_3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1d191f9ca86_0_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221ec61284f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221ec61284f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38a68ad10d43f844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38a68ad10d43f844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38a68ad10d43f844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38a68ad10d43f844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38a68ad10d43f844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38a68ad10d43f844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38a68ad10d43f844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38a68ad10d43f844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38a68ad10d43f844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38a68ad10d43f844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1e05ea7785_0_1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1e05ea7785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22a2d68a649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22a2d68a64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22a2d68a649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22a2d68a64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22a2d68a649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22a2d68a64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22a2d68a649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22a2d68a649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22a2d68a649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22a2d68a649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22a2d68a649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22a2d68a649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22a2d68a649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22a2d68a649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22a2d68a649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22a2d68a649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2100" algn="l" rtl="0">
              <a:lnSpc>
                <a:spcPct val="115000"/>
              </a:lnSpc>
              <a:spcBef>
                <a:spcPts val="0"/>
              </a:spcBef>
              <a:spcAft>
                <a:spcPts val="0"/>
              </a:spcAft>
              <a:buClr>
                <a:srgbClr val="111111"/>
              </a:buClr>
              <a:buSzPts val="1000"/>
              <a:buChar char="●"/>
            </a:pPr>
            <a:r>
              <a:rPr lang="sk" sz="1000">
                <a:solidFill>
                  <a:srgbClr val="111111"/>
                </a:solidFill>
              </a:rPr>
              <a:t>Persisting muscle atrophy two years after replacement of the hip A Rasch 1, A H Byström, N Dalén, N Martinez-Carranza, H E Berg 2009</a:t>
            </a:r>
            <a:endParaRPr sz="1000">
              <a:solidFill>
                <a:srgbClr val="111111"/>
              </a:solidFill>
            </a:endParaRPr>
          </a:p>
          <a:p>
            <a:pPr marL="457200" lvl="0" indent="-292100" algn="l" rtl="0">
              <a:lnSpc>
                <a:spcPct val="115000"/>
              </a:lnSpc>
              <a:spcBef>
                <a:spcPts val="0"/>
              </a:spcBef>
              <a:spcAft>
                <a:spcPts val="0"/>
              </a:spcAft>
              <a:buClr>
                <a:srgbClr val="111111"/>
              </a:buClr>
              <a:buSzPts val="1000"/>
              <a:buChar char="●"/>
            </a:pPr>
            <a:r>
              <a:rPr lang="sk" sz="1000">
                <a:solidFill>
                  <a:srgbClr val="111111"/>
                </a:solidFill>
              </a:rPr>
              <a:t>Immediate Effect of Hold-Relax Stretching of Iliopsoas Muscle on Transversus Abdominis Muscle Activation in Chronic Non-Specific Low Back Pain with Lumbar Hyperlordosis Suthichan Malai, Sopa Pichaiyongwongdee, Prasert Sakulsriprasert 2015</a:t>
            </a:r>
            <a:endParaRPr sz="1000">
              <a:solidFill>
                <a:srgbClr val="111111"/>
              </a:solidFill>
            </a:endParaRPr>
          </a:p>
          <a:p>
            <a:pPr marL="0" lvl="0" indent="0" algn="l" rtl="0">
              <a:spcBef>
                <a:spcPts val="190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22a2d68a649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22a2d68a649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22a2d68a649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22a2d68a649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1e05ea7785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21e05ea7785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Novorozenec drží kyčelní klouby vnitřní rotaci, ventrální flexi a abdukci. V šesti měsících přichází změna – nastává aktivace zevních rotátorů po uvolnění iliopsoatů. Ve druhém trimeonu se zvětšuje rozsah hybnosti KK, zejména ZR, ABD a FL, které jsou důležité pro nakročení k otáčení. V první polovině třetího trimeonu se KK začínají zatěžovat vertikálně. Kojenec se dostává do šikmého sedu a quadrupedální postura se projevuje ve funkci kyčelních kloubů. Ve čtvrtém trimeonu nastává kompletní vertikální zatížení s nástupem bipedální postury a lokomoce se zvýšením nároků na m.gluteus medius.</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22a2d68a649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22a2d68a649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22a2d68a649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22a2d68a649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22a2d68a649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22a2d68a649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22a2d68a649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22a2d68a649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22a2d68a649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22a2d68a649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22a2d68a649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22a2d68a649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22a2d68a649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22a2d68a649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solidFill>
                  <a:srgbClr val="202124"/>
                </a:solidFill>
              </a:rPr>
              <a:t>A laminectomy is a surgery that reduces pressure on the nerves in the spinal cord by removing a part of a vertebra. </a:t>
            </a:r>
            <a:r>
              <a:rPr lang="sk" b="1">
                <a:solidFill>
                  <a:srgbClr val="202124"/>
                </a:solidFill>
              </a:rPr>
              <a:t>Post laminectomy syndrome</a:t>
            </a:r>
            <a:r>
              <a:rPr lang="sk">
                <a:solidFill>
                  <a:srgbClr val="202124"/>
                </a:solidFill>
              </a:rPr>
              <a:t> is </a:t>
            </a:r>
            <a:r>
              <a:rPr lang="sk">
                <a:solidFill>
                  <a:srgbClr val="040C28"/>
                </a:solidFill>
              </a:rPr>
              <a:t>a condition in which the patient continues to feel pain after undergoing a correctional laminectomy or another form of back surgery</a:t>
            </a:r>
            <a:r>
              <a:rPr lang="sk">
                <a:solidFill>
                  <a:srgbClr val="202124"/>
                </a:solidFill>
              </a:rPr>
              <a:t>.</a:t>
            </a:r>
            <a:r>
              <a:rPr lang="sk">
                <a:solidFill>
                  <a:srgbClr val="353F4F"/>
                </a:solidFill>
              </a:rPr>
              <a:t>The causes of persistent pain may not be easily known—it may be that the surgery was unsuccessful in decompressing the nerve, the cause of the original back pain was not addressed, there was previously unforeseen nerve damage, the patient has a recurring disc herniation, the spinal fusion failed, or the procedure was unsuccessful for some other reason.</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22a2d68a649_0_3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22a2d68a649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22a2d68a649_0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22a2d68a649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22a2d68a649_0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22a2d68a649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1e05ea7785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1e05ea7785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sk" sz="1050">
                <a:solidFill>
                  <a:schemeClr val="dk1"/>
                </a:solidFill>
                <a:latin typeface="Times New Roman"/>
                <a:ea typeface="Times New Roman"/>
                <a:cs typeface="Times New Roman"/>
                <a:sym typeface="Times New Roman"/>
              </a:rPr>
              <a:t>Úhel se mění s věkem. Při narození dosahuje téměř 160° a snižuje se až na 125 – 135°  v dospělosti. Existuje zde ovšem značná variabilita.</a:t>
            </a:r>
            <a:endParaRPr sz="105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22a2d68a649_0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22a2d68a649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22a2d68a649_0_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 name="Google Shape;740;g22a2d68a649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22a2d68a649_0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22a2d68a649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22a2d68a649_0_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22a2d68a649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22a2d68a649_0_1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22a2d68a649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2a2d68a649_0_1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2a2d68a649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22a2d68a649_0_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22a2d68a649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22a2d68a649_0_1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22a2d68a649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22a2d68a649_0_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22a2d68a649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22a2d68a649_0_1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22a2d68a649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sk" b="1"/>
              <a:t>Sdružené TrPs: </a:t>
            </a:r>
            <a:endParaRPr b="1"/>
          </a:p>
          <a:p>
            <a:pPr marL="228600" lvl="0" indent="-228600" algn="l" rtl="0">
              <a:lnSpc>
                <a:spcPct val="90000"/>
              </a:lnSpc>
              <a:spcBef>
                <a:spcPts val="0"/>
              </a:spcBef>
              <a:spcAft>
                <a:spcPts val="0"/>
              </a:spcAft>
              <a:buSzPts val="1800"/>
              <a:buChar char="•"/>
            </a:pPr>
            <a:r>
              <a:rPr lang="sk"/>
              <a:t>zadní část m. gluteus medius a minimus</a:t>
            </a:r>
            <a:endParaRPr/>
          </a:p>
          <a:p>
            <a:pPr marL="228600" lvl="0" indent="-146050" algn="l" rtl="0">
              <a:lnSpc>
                <a:spcPct val="90000"/>
              </a:lnSpc>
              <a:spcBef>
                <a:spcPts val="1000"/>
              </a:spcBef>
              <a:spcAft>
                <a:spcPts val="0"/>
              </a:spcAft>
              <a:buSzPts val="1100"/>
              <a:buChar char="•"/>
            </a:pPr>
            <a:r>
              <a:rPr lang="sk"/>
              <a:t>hamstringy</a:t>
            </a:r>
            <a:endParaRPr/>
          </a:p>
          <a:p>
            <a:pPr marL="228600" lvl="0" indent="-146050" algn="l" rtl="0">
              <a:lnSpc>
                <a:spcPct val="90000"/>
              </a:lnSpc>
              <a:spcBef>
                <a:spcPts val="1000"/>
              </a:spcBef>
              <a:spcAft>
                <a:spcPts val="0"/>
              </a:spcAft>
              <a:buSzPts val="1100"/>
              <a:buChar char="•"/>
            </a:pPr>
            <a:r>
              <a:rPr lang="sk"/>
              <a:t>m. iliopsoas</a:t>
            </a:r>
            <a:endParaRPr/>
          </a:p>
          <a:p>
            <a:pPr marL="228600" lvl="0" indent="-146050" algn="l" rtl="0">
              <a:lnSpc>
                <a:spcPct val="90000"/>
              </a:lnSpc>
              <a:spcBef>
                <a:spcPts val="1000"/>
              </a:spcBef>
              <a:spcAft>
                <a:spcPts val="0"/>
              </a:spcAft>
              <a:buSzPts val="1100"/>
              <a:buChar char="•"/>
            </a:pPr>
            <a:r>
              <a:rPr lang="sk"/>
              <a:t>m. rectus femoris</a:t>
            </a:r>
            <a:endParaRPr/>
          </a:p>
          <a:p>
            <a:pPr marL="228600" lvl="0" indent="-146050" algn="l" rtl="0">
              <a:lnSpc>
                <a:spcPct val="90000"/>
              </a:lnSpc>
              <a:spcBef>
                <a:spcPts val="1000"/>
              </a:spcBef>
              <a:spcAft>
                <a:spcPts val="0"/>
              </a:spcAft>
              <a:buSzPts val="1100"/>
              <a:buChar char="•"/>
            </a:pPr>
            <a:r>
              <a:rPr lang="sk"/>
              <a:t>výjimečně dolní část m. erector trunci</a:t>
            </a: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d191f9ca8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d191f9ca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sk" sz="1050">
                <a:solidFill>
                  <a:schemeClr val="dk1"/>
                </a:solidFill>
                <a:latin typeface="Times New Roman"/>
                <a:ea typeface="Times New Roman"/>
                <a:cs typeface="Times New Roman"/>
                <a:sym typeface="Times New Roman"/>
              </a:rPr>
              <a:t>Další významný úhel je úhel anteverze, popř. retroverze krčku. Je to úhel, který svírá dlouhá osa krčku s frontální rovinou proloženou kondyly femuru. Pokud krček leží před touto rovinou, hovoříme o anteverzi. Ve vzácném případě retroverze je situován dorzálně. I tento  úhel se mění s věkem. Při narození se pohybuje kolem 40°,</a:t>
            </a:r>
            <a:br>
              <a:rPr lang="sk" sz="1050">
                <a:solidFill>
                  <a:schemeClr val="dk1"/>
                </a:solidFill>
                <a:latin typeface="Times New Roman"/>
                <a:ea typeface="Times New Roman"/>
                <a:cs typeface="Times New Roman"/>
                <a:sym typeface="Times New Roman"/>
              </a:rPr>
            </a:br>
            <a:r>
              <a:rPr lang="sk" sz="1050">
                <a:solidFill>
                  <a:schemeClr val="dk1"/>
                </a:solidFill>
                <a:latin typeface="Times New Roman"/>
                <a:ea typeface="Times New Roman"/>
                <a:cs typeface="Times New Roman"/>
                <a:sym typeface="Times New Roman"/>
              </a:rPr>
              <a:t>u dospělých činí obvykle 7 až 15°. I zde je značná variabilní šíře. </a:t>
            </a:r>
            <a:endParaRPr sz="105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22a2d68a649_0_1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22a2d68a649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22a2d68a649_0_1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22a2d68a649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22a2d68a649_0_2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22a2d68a649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22a2d68a649_0_2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2" name="Google Shape;832;g22a2d68a649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22a2d68a649_0_2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22a2d68a649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22a2d68a649_0_2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22a2d68a649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22a2d68a649_0_2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22a2d68a649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22a2d68a649_0_2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22a2d68a649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22a2d68a649_0_2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6" name="Google Shape;866;g22a2d68a649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sk" sz="1200">
                <a:solidFill>
                  <a:schemeClr val="dk1"/>
                </a:solidFill>
              </a:rPr>
              <a:t>Bolest při spánku na postižené straně → spánek na zádech nebo opačném boku, aby se vyhnuli tlaku na TrP. Leh na zádech může bolestivě tlačit na zadní TrP. Při spánku na opačném boku si musí podkládat koleno postižené končetiny, aby se zabránilo nadměrné ADD, která bolestivě natáhne taut band ve svalu → nejlepší pozice pro spaní je něco mezi lehem na nepostiženém boku a na zádech.</a:t>
            </a: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22a2d68a649_0_2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3" name="Google Shape;873;g22a2d68a649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sk" sz="1200">
                <a:solidFill>
                  <a:schemeClr val="dk1"/>
                </a:solidFill>
              </a:rPr>
              <a:t>Intermitentní klaudikace – křečovitá bolest v dolních končetinách (např. v lýtku), která se objevuje při chůzi a v klidu ustupuje</a:t>
            </a: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21ec61257a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21ec61257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Hodnoty anteverze nebo retroverze mají významný vliv na rozsah rotačních pohybů kyčelního kloubu - coxa antetorta vede k omezení zevní rotace, coxa retroverta k omezení vnitřní rotace. (Bartoníček a Heřt, 2004; Kapandji, 1987; Kolář et al., 2009)</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g22a2d68a649_0_2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0" name="Google Shape;880;g22a2d68a649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22a2d68a649_0_2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22a2d68a649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22a2d68a649_0_2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22a2d68a649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22a2d68a649_0_2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 name="Google Shape;903;g22a2d68a649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lvl="0" indent="-165100" algn="just" rtl="0">
              <a:lnSpc>
                <a:spcPct val="90000"/>
              </a:lnSpc>
              <a:spcBef>
                <a:spcPts val="0"/>
              </a:spcBef>
              <a:spcAft>
                <a:spcPts val="0"/>
              </a:spcAft>
              <a:buClr>
                <a:schemeClr val="dk1"/>
              </a:buClr>
              <a:buSzPts val="1000"/>
              <a:buChar char="•"/>
            </a:pPr>
            <a:r>
              <a:rPr lang="sk" sz="1000">
                <a:solidFill>
                  <a:schemeClr val="dk1"/>
                </a:solidFill>
              </a:rPr>
              <a:t>Presura tenisovým míčkem</a:t>
            </a:r>
            <a:endParaRPr sz="1000">
              <a:solidFill>
                <a:schemeClr val="dk1"/>
              </a:solidFill>
            </a:endParaRPr>
          </a:p>
          <a:p>
            <a:pPr marL="228600" lvl="0" indent="-165100" algn="just" rtl="0">
              <a:lnSpc>
                <a:spcPct val="90000"/>
              </a:lnSpc>
              <a:spcBef>
                <a:spcPts val="1000"/>
              </a:spcBef>
              <a:spcAft>
                <a:spcPts val="0"/>
              </a:spcAft>
              <a:buClr>
                <a:schemeClr val="dk1"/>
              </a:buClr>
              <a:buSzPts val="1000"/>
              <a:buChar char="•"/>
            </a:pPr>
            <a:r>
              <a:rPr lang="sk" sz="1000">
                <a:solidFill>
                  <a:schemeClr val="dk1"/>
                </a:solidFill>
              </a:rPr>
              <a:t>PIR (stejná jako u </a:t>
            </a:r>
            <a:r>
              <a:rPr lang="sk" sz="1000">
                <a:solidFill>
                  <a:srgbClr val="2F5496"/>
                </a:solidFill>
              </a:rPr>
              <a:t>MGmed</a:t>
            </a:r>
            <a:r>
              <a:rPr lang="sk" sz="1000">
                <a:solidFill>
                  <a:schemeClr val="dk1"/>
                </a:solidFill>
              </a:rPr>
              <a:t>)</a:t>
            </a:r>
            <a:endParaRPr sz="1000">
              <a:solidFill>
                <a:schemeClr val="dk1"/>
              </a:solidFill>
            </a:endParaRPr>
          </a:p>
          <a:p>
            <a:pPr marL="228600" lvl="0" indent="-165100" algn="just" rtl="0">
              <a:lnSpc>
                <a:spcPct val="90000"/>
              </a:lnSpc>
              <a:spcBef>
                <a:spcPts val="1000"/>
              </a:spcBef>
              <a:spcAft>
                <a:spcPts val="0"/>
              </a:spcAft>
              <a:buClr>
                <a:schemeClr val="dk1"/>
              </a:buClr>
              <a:buSzPts val="1000"/>
              <a:buChar char="•"/>
            </a:pPr>
            <a:r>
              <a:rPr lang="sk" sz="1000">
                <a:solidFill>
                  <a:schemeClr val="dk1"/>
                </a:solidFill>
              </a:rPr>
              <a:t>Autoterapie </a:t>
            </a:r>
            <a:endParaRPr sz="1000" u="sng">
              <a:solidFill>
                <a:srgbClr val="ED7D31"/>
              </a:solidFill>
            </a:endParaRPr>
          </a:p>
          <a:p>
            <a:pPr marL="0" lvl="0" indent="0" algn="just" rtl="0">
              <a:lnSpc>
                <a:spcPct val="90000"/>
              </a:lnSpc>
              <a:spcBef>
                <a:spcPts val="1000"/>
              </a:spcBef>
              <a:spcAft>
                <a:spcPts val="0"/>
              </a:spcAft>
              <a:buClr>
                <a:schemeClr val="dk1"/>
              </a:buClr>
              <a:buSzPts val="2000"/>
              <a:buFont typeface="Arial"/>
              <a:buNone/>
            </a:pPr>
            <a:r>
              <a:rPr lang="sk" sz="1000" b="1">
                <a:solidFill>
                  <a:schemeClr val="dk1"/>
                </a:solidFill>
              </a:rPr>
              <a:t>Režimová  opatření: </a:t>
            </a:r>
            <a:endParaRPr sz="1000">
              <a:solidFill>
                <a:schemeClr val="dk1"/>
              </a:solidFill>
            </a:endParaRPr>
          </a:p>
          <a:p>
            <a:pPr marL="228600" lvl="0" indent="-165100" algn="just" rtl="0">
              <a:lnSpc>
                <a:spcPct val="90000"/>
              </a:lnSpc>
              <a:spcBef>
                <a:spcPts val="1000"/>
              </a:spcBef>
              <a:spcAft>
                <a:spcPts val="0"/>
              </a:spcAft>
              <a:buClr>
                <a:schemeClr val="dk1"/>
              </a:buClr>
              <a:buSzPts val="1000"/>
              <a:buChar char="•"/>
            </a:pPr>
            <a:r>
              <a:rPr lang="sk" sz="1000">
                <a:solidFill>
                  <a:schemeClr val="dk1"/>
                </a:solidFill>
              </a:rPr>
              <a:t>Při dlouhém sezení se projít</a:t>
            </a:r>
            <a:endParaRPr sz="1000">
              <a:solidFill>
                <a:schemeClr val="dk1"/>
              </a:solidFill>
            </a:endParaRPr>
          </a:p>
          <a:p>
            <a:pPr marL="228600" lvl="0" indent="-165100" algn="just" rtl="0">
              <a:lnSpc>
                <a:spcPct val="90000"/>
              </a:lnSpc>
              <a:spcBef>
                <a:spcPts val="1000"/>
              </a:spcBef>
              <a:spcAft>
                <a:spcPts val="0"/>
              </a:spcAft>
              <a:buClr>
                <a:schemeClr val="dk1"/>
              </a:buClr>
              <a:buSzPts val="1000"/>
              <a:buChar char="•"/>
            </a:pPr>
            <a:r>
              <a:rPr lang="sk" sz="1000">
                <a:solidFill>
                  <a:schemeClr val="dk1"/>
                </a:solidFill>
              </a:rPr>
              <a:t>Při spaní polštář mezi kolena – aby nebyla ADD </a:t>
            </a:r>
            <a:endParaRPr sz="1000">
              <a:solidFill>
                <a:schemeClr val="dk1"/>
              </a:solidFill>
            </a:endParaRPr>
          </a:p>
          <a:p>
            <a:pPr marL="228600" lvl="0" indent="-165100" algn="just" rtl="0">
              <a:lnSpc>
                <a:spcPct val="90000"/>
              </a:lnSpc>
              <a:spcBef>
                <a:spcPts val="1000"/>
              </a:spcBef>
              <a:spcAft>
                <a:spcPts val="0"/>
              </a:spcAft>
              <a:buClr>
                <a:schemeClr val="dk1"/>
              </a:buClr>
              <a:buSzPts val="1000"/>
              <a:buChar char="•"/>
            </a:pPr>
            <a:r>
              <a:rPr lang="sk" sz="1000">
                <a:solidFill>
                  <a:schemeClr val="dk1"/>
                </a:solidFill>
              </a:rPr>
              <a:t>Mobilizace či nárazová manipulace při změně postavení SI</a:t>
            </a:r>
            <a:endParaRPr sz="100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22a2d68a649_0_2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0" name="Google Shape;910;g22a2d68a649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1d191f9ca86_0_3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1d191f9ca86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22a2d68a649_0_2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22a2d68a649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Úvodní snímek">
  <p:cSld name="Úvodní snímek">
    <p:spTree>
      <p:nvGrpSpPr>
        <p:cNvPr id="1" name="Shape 10"/>
        <p:cNvGrpSpPr/>
        <p:nvPr/>
      </p:nvGrpSpPr>
      <p:grpSpPr>
        <a:xfrm>
          <a:off x="0" y="0"/>
          <a:ext cx="0" cy="0"/>
          <a:chOff x="0" y="0"/>
          <a:chExt cx="0" cy="0"/>
        </a:xfrm>
      </p:grpSpPr>
      <p:sp>
        <p:nvSpPr>
          <p:cNvPr id="11" name="Google Shape;11;p2"/>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 name="Google Shape;12;p2"/>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sk"/>
              <a:t>‹#›</a:t>
            </a:fld>
            <a:endParaRPr/>
          </a:p>
        </p:txBody>
      </p:sp>
      <p:sp>
        <p:nvSpPr>
          <p:cNvPr id="13" name="Google Shape;13;p2"/>
          <p:cNvSpPr txBox="1">
            <a:spLocks noGrp="1"/>
          </p:cNvSpPr>
          <p:nvPr>
            <p:ph type="title"/>
          </p:nvPr>
        </p:nvSpPr>
        <p:spPr>
          <a:xfrm>
            <a:off x="298876" y="2175274"/>
            <a:ext cx="8521200" cy="878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sz="33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 name="Google Shape;14;p2"/>
          <p:cNvSpPr txBox="1">
            <a:spLocks noGrp="1"/>
          </p:cNvSpPr>
          <p:nvPr>
            <p:ph type="subTitle" idx="1"/>
          </p:nvPr>
        </p:nvSpPr>
        <p:spPr>
          <a:xfrm>
            <a:off x="298876" y="3087302"/>
            <a:ext cx="8521200" cy="523800"/>
          </a:xfrm>
          <a:prstGeom prst="rect">
            <a:avLst/>
          </a:prstGeom>
          <a:noFill/>
          <a:ln>
            <a:noFill/>
          </a:ln>
        </p:spPr>
        <p:txBody>
          <a:bodyPr spcFirstLastPara="1" wrap="square" lIns="0" tIns="0" rIns="0" bIns="0" anchor="t" anchorCtr="0">
            <a:noAutofit/>
          </a:bodyPr>
          <a:lstStyle>
            <a:lvl1pPr lvl="0" algn="l">
              <a:lnSpc>
                <a:spcPct val="114000"/>
              </a:lnSpc>
              <a:spcBef>
                <a:spcPts val="0"/>
              </a:spcBef>
              <a:spcAft>
                <a:spcPts val="0"/>
              </a:spcAft>
              <a:buSzPts val="1800"/>
              <a:buFont typeface="Arial"/>
              <a:buNone/>
              <a:defRPr sz="1800" b="0">
                <a:solidFill>
                  <a:schemeClr val="dk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a:endParaRPr/>
          </a:p>
        </p:txBody>
      </p:sp>
      <p:pic>
        <p:nvPicPr>
          <p:cNvPr id="15" name="Google Shape;15;p2"/>
          <p:cNvPicPr preferRelativeResize="0"/>
          <p:nvPr/>
        </p:nvPicPr>
        <p:blipFill rotWithShape="1">
          <a:blip r:embed="rId2">
            <a:alphaModFix/>
          </a:blip>
          <a:srcRect/>
          <a:stretch/>
        </p:blipFill>
        <p:spPr>
          <a:xfrm>
            <a:off x="310499" y="310500"/>
            <a:ext cx="1514518" cy="79920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824">
          <p15:clr>
            <a:srgbClr val="FBAE40"/>
          </p15:clr>
        </p15:guide>
        <p15:guide id="2" pos="17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ouze obsah">
  <p:cSld name="Pouze obsah">
    <p:spTree>
      <p:nvGrpSpPr>
        <p:cNvPr id="1" name="Shape 81"/>
        <p:cNvGrpSpPr/>
        <p:nvPr/>
      </p:nvGrpSpPr>
      <p:grpSpPr>
        <a:xfrm>
          <a:off x="0" y="0"/>
          <a:ext cx="0" cy="0"/>
          <a:chOff x="0" y="0"/>
          <a:chExt cx="0" cy="0"/>
        </a:xfrm>
      </p:grpSpPr>
      <p:sp>
        <p:nvSpPr>
          <p:cNvPr id="82" name="Google Shape;82;p11"/>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3" name="Google Shape;83;p11"/>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84" name="Google Shape;84;p11"/>
          <p:cNvSpPr txBox="1">
            <a:spLocks noGrp="1"/>
          </p:cNvSpPr>
          <p:nvPr>
            <p:ph type="body" idx="1"/>
          </p:nvPr>
        </p:nvSpPr>
        <p:spPr>
          <a:xfrm>
            <a:off x="540000" y="519113"/>
            <a:ext cx="8064900" cy="3855000"/>
          </a:xfrm>
          <a:prstGeom prst="rect">
            <a:avLst/>
          </a:prstGeom>
          <a:noFill/>
          <a:ln>
            <a:noFill/>
          </a:ln>
        </p:spPr>
        <p:txBody>
          <a:bodyPr spcFirstLastPara="1" wrap="square" lIns="0" tIns="0" rIns="0" bIns="0" anchor="t" anchorCtr="0">
            <a:noAutofit/>
          </a:bodyPr>
          <a:lstStyle>
            <a:lvl1pPr marL="457200" lvl="0" indent="-228600" algn="l">
              <a:lnSpc>
                <a:spcPct val="128571"/>
              </a:lnSpc>
              <a:spcBef>
                <a:spcPts val="0"/>
              </a:spcBef>
              <a:spcAft>
                <a:spcPts val="0"/>
              </a:spcAft>
              <a:buClr>
                <a:schemeClr val="dk2"/>
              </a:buClr>
              <a:buSzPts val="2100"/>
              <a:buFont typeface="Arial"/>
              <a:buNone/>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85" name="Google Shape;85;p11"/>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27">
          <p15:clr>
            <a:srgbClr val="FBAE40"/>
          </p15:clr>
        </p15:guide>
        <p15:guide id="2" pos="32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ouze nadpis">
  <p:cSld name="Pouze nadpis">
    <p:spTree>
      <p:nvGrpSpPr>
        <p:cNvPr id="1" name="Shape 86"/>
        <p:cNvGrpSpPr/>
        <p:nvPr/>
      </p:nvGrpSpPr>
      <p:grpSpPr>
        <a:xfrm>
          <a:off x="0" y="0"/>
          <a:ext cx="0" cy="0"/>
          <a:chOff x="0" y="0"/>
          <a:chExt cx="0" cy="0"/>
        </a:xfrm>
      </p:grpSpPr>
      <p:sp>
        <p:nvSpPr>
          <p:cNvPr id="87" name="Google Shape;87;p12"/>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8" name="Google Shape;88;p12"/>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89" name="Google Shape;89;p12"/>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pic>
        <p:nvPicPr>
          <p:cNvPr id="90" name="Google Shape;90;p12"/>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brázky, text - dva sloupce">
  <p:cSld name="Obrázky, text - dva sloupce">
    <p:spTree>
      <p:nvGrpSpPr>
        <p:cNvPr id="1" name="Shape 91"/>
        <p:cNvGrpSpPr/>
        <p:nvPr/>
      </p:nvGrpSpPr>
      <p:grpSpPr>
        <a:xfrm>
          <a:off x="0" y="0"/>
          <a:ext cx="0" cy="0"/>
          <a:chOff x="0" y="0"/>
          <a:chExt cx="0" cy="0"/>
        </a:xfrm>
      </p:grpSpPr>
      <p:sp>
        <p:nvSpPr>
          <p:cNvPr id="92" name="Google Shape;92;p13"/>
          <p:cNvSpPr txBox="1">
            <a:spLocks noGrp="1"/>
          </p:cNvSpPr>
          <p:nvPr>
            <p:ph type="body" idx="1"/>
          </p:nvPr>
        </p:nvSpPr>
        <p:spPr>
          <a:xfrm>
            <a:off x="539998" y="539034"/>
            <a:ext cx="3915000" cy="240300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100"/>
              <a:buFont typeface="Arial"/>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93" name="Google Shape;93;p13"/>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4" name="Google Shape;94;p13"/>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95" name="Google Shape;95;p13"/>
          <p:cNvSpPr txBox="1">
            <a:spLocks noGrp="1"/>
          </p:cNvSpPr>
          <p:nvPr>
            <p:ph type="body" idx="2"/>
          </p:nvPr>
        </p:nvSpPr>
        <p:spPr>
          <a:xfrm>
            <a:off x="539999" y="3375000"/>
            <a:ext cx="3915000" cy="9990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Font typeface="Arial"/>
              <a:buNone/>
              <a:defRPr sz="1100" b="0">
                <a:solidFill>
                  <a:schemeClr val="dk1"/>
                </a:solidFill>
              </a:defRPr>
            </a:lvl1pPr>
            <a:lvl2pPr marL="914400" lvl="1" indent="-228600" algn="l">
              <a:lnSpc>
                <a:spcPct val="120000"/>
              </a:lnSpc>
              <a:spcBef>
                <a:spcPts val="0"/>
              </a:spcBef>
              <a:spcAft>
                <a:spcPts val="0"/>
              </a:spcAft>
              <a:buSzPts val="1100"/>
              <a:buFont typeface="Arial"/>
              <a:buNone/>
              <a:defRPr u="none"/>
            </a:lvl2pPr>
            <a:lvl3pPr marL="1371600" lvl="2" indent="-228600" algn="l">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a:lnSpc>
                <a:spcPct val="120000"/>
              </a:lnSpc>
              <a:spcBef>
                <a:spcPts val="0"/>
              </a:spcBef>
              <a:spcAft>
                <a:spcPts val="0"/>
              </a:spcAft>
              <a:buSzPts val="1000"/>
              <a:buFont typeface="Arial"/>
              <a:buNone/>
              <a:defRPr/>
            </a:lvl4pPr>
            <a:lvl5pPr marL="2286000" lvl="4" indent="-228600" algn="l">
              <a:lnSpc>
                <a:spcPct val="120000"/>
              </a:lnSpc>
              <a:spcBef>
                <a:spcPts val="0"/>
              </a:spcBef>
              <a:spcAft>
                <a:spcPts val="0"/>
              </a:spcAft>
              <a:buSzPts val="1100"/>
              <a:buFont typeface="Arial"/>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96" name="Google Shape;96;p13"/>
          <p:cNvSpPr txBox="1">
            <a:spLocks noGrp="1"/>
          </p:cNvSpPr>
          <p:nvPr>
            <p:ph type="body" idx="3"/>
          </p:nvPr>
        </p:nvSpPr>
        <p:spPr>
          <a:xfrm>
            <a:off x="540543" y="3051000"/>
            <a:ext cx="3915000" cy="27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800"/>
              <a:buFont typeface="Arial"/>
              <a:buNone/>
              <a:defRPr sz="800" b="1"/>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97" name="Google Shape;97;p13"/>
          <p:cNvSpPr txBox="1">
            <a:spLocks noGrp="1"/>
          </p:cNvSpPr>
          <p:nvPr>
            <p:ph type="body" idx="4"/>
          </p:nvPr>
        </p:nvSpPr>
        <p:spPr>
          <a:xfrm>
            <a:off x="4688458" y="3375000"/>
            <a:ext cx="3915000" cy="9990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Font typeface="Arial"/>
              <a:buNone/>
              <a:defRPr sz="1100" b="0">
                <a:solidFill>
                  <a:schemeClr val="dk1"/>
                </a:solidFill>
              </a:defRPr>
            </a:lvl1pPr>
            <a:lvl2pPr marL="914400" lvl="1" indent="-228600" algn="l">
              <a:lnSpc>
                <a:spcPct val="120000"/>
              </a:lnSpc>
              <a:spcBef>
                <a:spcPts val="0"/>
              </a:spcBef>
              <a:spcAft>
                <a:spcPts val="0"/>
              </a:spcAft>
              <a:buSzPts val="1100"/>
              <a:buFont typeface="Arial"/>
              <a:buNone/>
              <a:defRPr u="none"/>
            </a:lvl2pPr>
            <a:lvl3pPr marL="1371600" lvl="2" indent="-228600" algn="l">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a:lnSpc>
                <a:spcPct val="120000"/>
              </a:lnSpc>
              <a:spcBef>
                <a:spcPts val="0"/>
              </a:spcBef>
              <a:spcAft>
                <a:spcPts val="0"/>
              </a:spcAft>
              <a:buSzPts val="1000"/>
              <a:buFont typeface="Arial"/>
              <a:buNone/>
              <a:defRPr/>
            </a:lvl4pPr>
            <a:lvl5pPr marL="2286000" lvl="4" indent="-228600" algn="l">
              <a:lnSpc>
                <a:spcPct val="120000"/>
              </a:lnSpc>
              <a:spcBef>
                <a:spcPts val="0"/>
              </a:spcBef>
              <a:spcAft>
                <a:spcPts val="0"/>
              </a:spcAft>
              <a:buSzPts val="1100"/>
              <a:buFont typeface="Arial"/>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98" name="Google Shape;98;p13"/>
          <p:cNvSpPr txBox="1">
            <a:spLocks noGrp="1"/>
          </p:cNvSpPr>
          <p:nvPr>
            <p:ph type="body" idx="5"/>
          </p:nvPr>
        </p:nvSpPr>
        <p:spPr>
          <a:xfrm>
            <a:off x="4689002" y="3051000"/>
            <a:ext cx="3915000" cy="27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800"/>
              <a:buFont typeface="Arial"/>
              <a:buNone/>
              <a:defRPr sz="800" b="1"/>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99" name="Google Shape;99;p13"/>
          <p:cNvSpPr txBox="1">
            <a:spLocks noGrp="1"/>
          </p:cNvSpPr>
          <p:nvPr>
            <p:ph type="body" idx="6"/>
          </p:nvPr>
        </p:nvSpPr>
        <p:spPr>
          <a:xfrm>
            <a:off x="4688458" y="539034"/>
            <a:ext cx="3915000" cy="240300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100"/>
              <a:buFont typeface="Arial"/>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100" name="Google Shape;100;p13"/>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rázdný">
  <p:cSld name="Prázdný">
    <p:spTree>
      <p:nvGrpSpPr>
        <p:cNvPr id="1" name="Shape 101"/>
        <p:cNvGrpSpPr/>
        <p:nvPr/>
      </p:nvGrpSpPr>
      <p:grpSpPr>
        <a:xfrm>
          <a:off x="0" y="0"/>
          <a:ext cx="0" cy="0"/>
          <a:chOff x="0" y="0"/>
          <a:chExt cx="0" cy="0"/>
        </a:xfrm>
      </p:grpSpPr>
      <p:sp>
        <p:nvSpPr>
          <p:cNvPr id="102" name="Google Shape;102;p14"/>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3" name="Google Shape;103;p14"/>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pic>
        <p:nvPicPr>
          <p:cNvPr id="104" name="Google Shape;104;p14"/>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Rozdělovník (alternativní) 1">
  <p:cSld name="Rozdělovník (alternativní) 1">
    <p:spTree>
      <p:nvGrpSpPr>
        <p:cNvPr id="1" name="Shape 105"/>
        <p:cNvGrpSpPr/>
        <p:nvPr/>
      </p:nvGrpSpPr>
      <p:grpSpPr>
        <a:xfrm>
          <a:off x="0" y="0"/>
          <a:ext cx="0" cy="0"/>
          <a:chOff x="0" y="0"/>
          <a:chExt cx="0" cy="0"/>
        </a:xfrm>
      </p:grpSpPr>
      <p:sp>
        <p:nvSpPr>
          <p:cNvPr id="106" name="Google Shape;106;p15"/>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sk"/>
              <a:t>‹#›</a:t>
            </a:fld>
            <a:endParaRPr/>
          </a:p>
        </p:txBody>
      </p:sp>
      <p:sp>
        <p:nvSpPr>
          <p:cNvPr id="107" name="Google Shape;107;p15"/>
          <p:cNvSpPr txBox="1">
            <a:spLocks noGrp="1"/>
          </p:cNvSpPr>
          <p:nvPr>
            <p:ph type="title"/>
          </p:nvPr>
        </p:nvSpPr>
        <p:spPr>
          <a:xfrm>
            <a:off x="298876" y="2175274"/>
            <a:ext cx="3934800" cy="878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sz="3300">
                <a:solidFill>
                  <a:srgbClr val="0000DC"/>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8" name="Google Shape;108;p15"/>
          <p:cNvSpPr txBox="1">
            <a:spLocks noGrp="1"/>
          </p:cNvSpPr>
          <p:nvPr>
            <p:ph type="subTitle" idx="1"/>
          </p:nvPr>
        </p:nvSpPr>
        <p:spPr>
          <a:xfrm>
            <a:off x="298876" y="3087302"/>
            <a:ext cx="3934800" cy="523800"/>
          </a:xfrm>
          <a:prstGeom prst="rect">
            <a:avLst/>
          </a:prstGeom>
          <a:noFill/>
          <a:ln>
            <a:noFill/>
          </a:ln>
        </p:spPr>
        <p:txBody>
          <a:bodyPr spcFirstLastPara="1" wrap="square" lIns="0" tIns="0" rIns="0" bIns="0" anchor="t" anchorCtr="0">
            <a:noAutofit/>
          </a:bodyPr>
          <a:lstStyle>
            <a:lvl1pPr lvl="0" algn="l">
              <a:lnSpc>
                <a:spcPct val="114000"/>
              </a:lnSpc>
              <a:spcBef>
                <a:spcPts val="0"/>
              </a:spcBef>
              <a:spcAft>
                <a:spcPts val="0"/>
              </a:spcAft>
              <a:buSzPts val="1800"/>
              <a:buFont typeface="Arial"/>
              <a:buNone/>
              <a:defRPr sz="1800" b="0">
                <a:solidFill>
                  <a:srgbClr val="0000DC"/>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a:endParaRPr/>
          </a:p>
        </p:txBody>
      </p:sp>
      <p:sp>
        <p:nvSpPr>
          <p:cNvPr id="109" name="Google Shape;109;p15"/>
          <p:cNvSpPr>
            <a:spLocks noGrp="1"/>
          </p:cNvSpPr>
          <p:nvPr>
            <p:ph type="pic" idx="2"/>
          </p:nvPr>
        </p:nvSpPr>
        <p:spPr>
          <a:xfrm>
            <a:off x="4572000" y="0"/>
            <a:ext cx="4572000" cy="5143500"/>
          </a:xfrm>
          <a:prstGeom prst="rect">
            <a:avLst/>
          </a:prstGeom>
          <a:noFill/>
          <a:ln>
            <a:noFill/>
          </a:ln>
        </p:spPr>
      </p:sp>
      <p:sp>
        <p:nvSpPr>
          <p:cNvPr id="110" name="Google Shape;110;p15"/>
          <p:cNvSpPr txBox="1">
            <a:spLocks noGrp="1"/>
          </p:cNvSpPr>
          <p:nvPr>
            <p:ph type="ftr" idx="11"/>
          </p:nvPr>
        </p:nvSpPr>
        <p:spPr>
          <a:xfrm>
            <a:off x="540000" y="4671000"/>
            <a:ext cx="36939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pic>
        <p:nvPicPr>
          <p:cNvPr id="111" name="Google Shape;111;p15"/>
          <p:cNvPicPr preferRelativeResize="0"/>
          <p:nvPr/>
        </p:nvPicPr>
        <p:blipFill rotWithShape="1">
          <a:blip r:embed="rId2">
            <a:alphaModFix/>
          </a:blip>
          <a:srcRect/>
          <a:stretch/>
        </p:blipFill>
        <p:spPr>
          <a:xfrm>
            <a:off x="310499" y="310500"/>
            <a:ext cx="1514518" cy="79920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824">
          <p15:clr>
            <a:srgbClr val="FBAE40"/>
          </p15:clr>
        </p15:guide>
        <p15:guide id="2" pos="17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Úvodní snímek - inverzní">
  <p:cSld name="Úvodní snímek - inverzní">
    <p:bg>
      <p:bgPr>
        <a:solidFill>
          <a:srgbClr val="5AC8AF"/>
        </a:solidFill>
        <a:effectLst/>
      </p:bgPr>
    </p:bg>
    <p:spTree>
      <p:nvGrpSpPr>
        <p:cNvPr id="1" name="Shape 112"/>
        <p:cNvGrpSpPr/>
        <p:nvPr/>
      </p:nvGrpSpPr>
      <p:grpSpPr>
        <a:xfrm>
          <a:off x="0" y="0"/>
          <a:ext cx="0" cy="0"/>
          <a:chOff x="0" y="0"/>
          <a:chExt cx="0" cy="0"/>
        </a:xfrm>
      </p:grpSpPr>
      <p:sp>
        <p:nvSpPr>
          <p:cNvPr id="113" name="Google Shape;113;p16"/>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4" name="Google Shape;114;p16"/>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lt1"/>
                </a:solidFill>
                <a:latin typeface="Arial"/>
                <a:ea typeface="Arial"/>
                <a:cs typeface="Arial"/>
                <a:sym typeface="Arial"/>
              </a:defRPr>
            </a:lvl1pPr>
            <a:lvl2pPr marL="0" lvl="1" indent="0" algn="l">
              <a:spcBef>
                <a:spcPts val="0"/>
              </a:spcBef>
              <a:spcAft>
                <a:spcPts val="0"/>
              </a:spcAft>
              <a:buNone/>
              <a:defRPr sz="900" b="0" i="0" u="none" strike="noStrike" cap="none">
                <a:solidFill>
                  <a:schemeClr val="lt1"/>
                </a:solidFill>
                <a:latin typeface="Arial"/>
                <a:ea typeface="Arial"/>
                <a:cs typeface="Arial"/>
                <a:sym typeface="Arial"/>
              </a:defRPr>
            </a:lvl2pPr>
            <a:lvl3pPr marL="0" lvl="2" indent="0" algn="l">
              <a:spcBef>
                <a:spcPts val="0"/>
              </a:spcBef>
              <a:spcAft>
                <a:spcPts val="0"/>
              </a:spcAft>
              <a:buNone/>
              <a:defRPr sz="900" b="0" i="0" u="none" strike="noStrike" cap="none">
                <a:solidFill>
                  <a:schemeClr val="lt1"/>
                </a:solidFill>
                <a:latin typeface="Arial"/>
                <a:ea typeface="Arial"/>
                <a:cs typeface="Arial"/>
                <a:sym typeface="Arial"/>
              </a:defRPr>
            </a:lvl3pPr>
            <a:lvl4pPr marL="0" lvl="3" indent="0" algn="l">
              <a:spcBef>
                <a:spcPts val="0"/>
              </a:spcBef>
              <a:spcAft>
                <a:spcPts val="0"/>
              </a:spcAft>
              <a:buNone/>
              <a:defRPr sz="900" b="0" i="0" u="none" strike="noStrike" cap="none">
                <a:solidFill>
                  <a:schemeClr val="lt1"/>
                </a:solidFill>
                <a:latin typeface="Arial"/>
                <a:ea typeface="Arial"/>
                <a:cs typeface="Arial"/>
                <a:sym typeface="Arial"/>
              </a:defRPr>
            </a:lvl4pPr>
            <a:lvl5pPr marL="0" lvl="4" indent="0" algn="l">
              <a:spcBef>
                <a:spcPts val="0"/>
              </a:spcBef>
              <a:spcAft>
                <a:spcPts val="0"/>
              </a:spcAft>
              <a:buNone/>
              <a:defRPr sz="900" b="0" i="0" u="none" strike="noStrike" cap="none">
                <a:solidFill>
                  <a:schemeClr val="lt1"/>
                </a:solidFill>
                <a:latin typeface="Arial"/>
                <a:ea typeface="Arial"/>
                <a:cs typeface="Arial"/>
                <a:sym typeface="Arial"/>
              </a:defRPr>
            </a:lvl5pPr>
            <a:lvl6pPr marL="0" lvl="5" indent="0" algn="l">
              <a:spcBef>
                <a:spcPts val="0"/>
              </a:spcBef>
              <a:spcAft>
                <a:spcPts val="0"/>
              </a:spcAft>
              <a:buNone/>
              <a:defRPr sz="900" b="0" i="0" u="none" strike="noStrike" cap="none">
                <a:solidFill>
                  <a:schemeClr val="lt1"/>
                </a:solidFill>
                <a:latin typeface="Arial"/>
                <a:ea typeface="Arial"/>
                <a:cs typeface="Arial"/>
                <a:sym typeface="Arial"/>
              </a:defRPr>
            </a:lvl6pPr>
            <a:lvl7pPr marL="0" lvl="6" indent="0" algn="l">
              <a:spcBef>
                <a:spcPts val="0"/>
              </a:spcBef>
              <a:spcAft>
                <a:spcPts val="0"/>
              </a:spcAft>
              <a:buNone/>
              <a:defRPr sz="900" b="0" i="0" u="none" strike="noStrike" cap="none">
                <a:solidFill>
                  <a:schemeClr val="lt1"/>
                </a:solidFill>
                <a:latin typeface="Arial"/>
                <a:ea typeface="Arial"/>
                <a:cs typeface="Arial"/>
                <a:sym typeface="Arial"/>
              </a:defRPr>
            </a:lvl7pPr>
            <a:lvl8pPr marL="0" lvl="7" indent="0" algn="l">
              <a:spcBef>
                <a:spcPts val="0"/>
              </a:spcBef>
              <a:spcAft>
                <a:spcPts val="0"/>
              </a:spcAft>
              <a:buNone/>
              <a:defRPr sz="900" b="0" i="0" u="none" strike="noStrike" cap="none">
                <a:solidFill>
                  <a:schemeClr val="lt1"/>
                </a:solidFill>
                <a:latin typeface="Arial"/>
                <a:ea typeface="Arial"/>
                <a:cs typeface="Arial"/>
                <a:sym typeface="Arial"/>
              </a:defRPr>
            </a:lvl8pPr>
            <a:lvl9pPr marL="0" lvl="8" indent="0" algn="l">
              <a:spcBef>
                <a:spcPts val="0"/>
              </a:spcBef>
              <a:spcAft>
                <a:spcPts val="0"/>
              </a:spcAft>
              <a:buNone/>
              <a:defRPr sz="9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115" name="Google Shape;115;p16"/>
          <p:cNvSpPr txBox="1">
            <a:spLocks noGrp="1"/>
          </p:cNvSpPr>
          <p:nvPr>
            <p:ph type="title"/>
          </p:nvPr>
        </p:nvSpPr>
        <p:spPr>
          <a:xfrm>
            <a:off x="298876" y="2175274"/>
            <a:ext cx="8521200" cy="878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sz="33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6" name="Google Shape;116;p16"/>
          <p:cNvSpPr txBox="1">
            <a:spLocks noGrp="1"/>
          </p:cNvSpPr>
          <p:nvPr>
            <p:ph type="subTitle" idx="1"/>
          </p:nvPr>
        </p:nvSpPr>
        <p:spPr>
          <a:xfrm>
            <a:off x="298876" y="3087302"/>
            <a:ext cx="8521200" cy="523800"/>
          </a:xfrm>
          <a:prstGeom prst="rect">
            <a:avLst/>
          </a:prstGeom>
          <a:noFill/>
          <a:ln>
            <a:noFill/>
          </a:ln>
        </p:spPr>
        <p:txBody>
          <a:bodyPr spcFirstLastPara="1" wrap="square" lIns="0" tIns="0" rIns="0" bIns="0" anchor="t" anchorCtr="0">
            <a:noAutofit/>
          </a:bodyPr>
          <a:lstStyle>
            <a:lvl1pPr lvl="0" algn="l">
              <a:lnSpc>
                <a:spcPct val="114000"/>
              </a:lnSpc>
              <a:spcBef>
                <a:spcPts val="0"/>
              </a:spcBef>
              <a:spcAft>
                <a:spcPts val="0"/>
              </a:spcAft>
              <a:buSzPts val="1800"/>
              <a:buFont typeface="Arial"/>
              <a:buNone/>
              <a:defRPr sz="1800" b="0">
                <a:solidFill>
                  <a:schemeClr val="lt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a:endParaRPr/>
          </a:p>
        </p:txBody>
      </p:sp>
      <p:pic>
        <p:nvPicPr>
          <p:cNvPr id="117" name="Google Shape;117;p16"/>
          <p:cNvPicPr preferRelativeResize="0"/>
          <p:nvPr/>
        </p:nvPicPr>
        <p:blipFill rotWithShape="1">
          <a:blip r:embed="rId2">
            <a:alphaModFix/>
          </a:blip>
          <a:srcRect/>
          <a:stretch/>
        </p:blipFill>
        <p:spPr>
          <a:xfrm>
            <a:off x="310499" y="311886"/>
            <a:ext cx="1514518" cy="79642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824">
          <p15:clr>
            <a:srgbClr val="FBAE40"/>
          </p15:clr>
        </p15:guide>
        <p15:guide id="2" pos="17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Rozdělovník (alternativní) 2">
  <p:cSld name="Rozdělovník (alternativní) 2">
    <p:bg>
      <p:bgPr>
        <a:solidFill>
          <a:srgbClr val="5AC8AF"/>
        </a:solidFill>
        <a:effectLst/>
      </p:bgPr>
    </p:bg>
    <p:spTree>
      <p:nvGrpSpPr>
        <p:cNvPr id="1" name="Shape 118"/>
        <p:cNvGrpSpPr/>
        <p:nvPr/>
      </p:nvGrpSpPr>
      <p:grpSpPr>
        <a:xfrm>
          <a:off x="0" y="0"/>
          <a:ext cx="0" cy="0"/>
          <a:chOff x="0" y="0"/>
          <a:chExt cx="0" cy="0"/>
        </a:xfrm>
      </p:grpSpPr>
      <p:sp>
        <p:nvSpPr>
          <p:cNvPr id="119" name="Google Shape;119;p17"/>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lt1"/>
                </a:solidFill>
                <a:latin typeface="Arial"/>
                <a:ea typeface="Arial"/>
                <a:cs typeface="Arial"/>
                <a:sym typeface="Arial"/>
              </a:defRPr>
            </a:lvl1pPr>
            <a:lvl2pPr marL="0" lvl="1" indent="0" algn="l">
              <a:spcBef>
                <a:spcPts val="0"/>
              </a:spcBef>
              <a:spcAft>
                <a:spcPts val="0"/>
              </a:spcAft>
              <a:buNone/>
              <a:defRPr sz="900" b="0" i="0" u="none" strike="noStrike" cap="none">
                <a:solidFill>
                  <a:schemeClr val="lt1"/>
                </a:solidFill>
                <a:latin typeface="Arial"/>
                <a:ea typeface="Arial"/>
                <a:cs typeface="Arial"/>
                <a:sym typeface="Arial"/>
              </a:defRPr>
            </a:lvl2pPr>
            <a:lvl3pPr marL="0" lvl="2" indent="0" algn="l">
              <a:spcBef>
                <a:spcPts val="0"/>
              </a:spcBef>
              <a:spcAft>
                <a:spcPts val="0"/>
              </a:spcAft>
              <a:buNone/>
              <a:defRPr sz="900" b="0" i="0" u="none" strike="noStrike" cap="none">
                <a:solidFill>
                  <a:schemeClr val="lt1"/>
                </a:solidFill>
                <a:latin typeface="Arial"/>
                <a:ea typeface="Arial"/>
                <a:cs typeface="Arial"/>
                <a:sym typeface="Arial"/>
              </a:defRPr>
            </a:lvl3pPr>
            <a:lvl4pPr marL="0" lvl="3" indent="0" algn="l">
              <a:spcBef>
                <a:spcPts val="0"/>
              </a:spcBef>
              <a:spcAft>
                <a:spcPts val="0"/>
              </a:spcAft>
              <a:buNone/>
              <a:defRPr sz="900" b="0" i="0" u="none" strike="noStrike" cap="none">
                <a:solidFill>
                  <a:schemeClr val="lt1"/>
                </a:solidFill>
                <a:latin typeface="Arial"/>
                <a:ea typeface="Arial"/>
                <a:cs typeface="Arial"/>
                <a:sym typeface="Arial"/>
              </a:defRPr>
            </a:lvl4pPr>
            <a:lvl5pPr marL="0" lvl="4" indent="0" algn="l">
              <a:spcBef>
                <a:spcPts val="0"/>
              </a:spcBef>
              <a:spcAft>
                <a:spcPts val="0"/>
              </a:spcAft>
              <a:buNone/>
              <a:defRPr sz="900" b="0" i="0" u="none" strike="noStrike" cap="none">
                <a:solidFill>
                  <a:schemeClr val="lt1"/>
                </a:solidFill>
                <a:latin typeface="Arial"/>
                <a:ea typeface="Arial"/>
                <a:cs typeface="Arial"/>
                <a:sym typeface="Arial"/>
              </a:defRPr>
            </a:lvl5pPr>
            <a:lvl6pPr marL="0" lvl="5" indent="0" algn="l">
              <a:spcBef>
                <a:spcPts val="0"/>
              </a:spcBef>
              <a:spcAft>
                <a:spcPts val="0"/>
              </a:spcAft>
              <a:buNone/>
              <a:defRPr sz="900" b="0" i="0" u="none" strike="noStrike" cap="none">
                <a:solidFill>
                  <a:schemeClr val="lt1"/>
                </a:solidFill>
                <a:latin typeface="Arial"/>
                <a:ea typeface="Arial"/>
                <a:cs typeface="Arial"/>
                <a:sym typeface="Arial"/>
              </a:defRPr>
            </a:lvl6pPr>
            <a:lvl7pPr marL="0" lvl="6" indent="0" algn="l">
              <a:spcBef>
                <a:spcPts val="0"/>
              </a:spcBef>
              <a:spcAft>
                <a:spcPts val="0"/>
              </a:spcAft>
              <a:buNone/>
              <a:defRPr sz="900" b="0" i="0" u="none" strike="noStrike" cap="none">
                <a:solidFill>
                  <a:schemeClr val="lt1"/>
                </a:solidFill>
                <a:latin typeface="Arial"/>
                <a:ea typeface="Arial"/>
                <a:cs typeface="Arial"/>
                <a:sym typeface="Arial"/>
              </a:defRPr>
            </a:lvl7pPr>
            <a:lvl8pPr marL="0" lvl="7" indent="0" algn="l">
              <a:spcBef>
                <a:spcPts val="0"/>
              </a:spcBef>
              <a:spcAft>
                <a:spcPts val="0"/>
              </a:spcAft>
              <a:buNone/>
              <a:defRPr sz="900" b="0" i="0" u="none" strike="noStrike" cap="none">
                <a:solidFill>
                  <a:schemeClr val="lt1"/>
                </a:solidFill>
                <a:latin typeface="Arial"/>
                <a:ea typeface="Arial"/>
                <a:cs typeface="Arial"/>
                <a:sym typeface="Arial"/>
              </a:defRPr>
            </a:lvl8pPr>
            <a:lvl9pPr marL="0" lvl="8" indent="0" algn="l">
              <a:spcBef>
                <a:spcPts val="0"/>
              </a:spcBef>
              <a:spcAft>
                <a:spcPts val="0"/>
              </a:spcAft>
              <a:buNone/>
              <a:defRPr sz="9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120" name="Google Shape;120;p17"/>
          <p:cNvSpPr txBox="1">
            <a:spLocks noGrp="1"/>
          </p:cNvSpPr>
          <p:nvPr>
            <p:ph type="title"/>
          </p:nvPr>
        </p:nvSpPr>
        <p:spPr>
          <a:xfrm>
            <a:off x="298876" y="2175274"/>
            <a:ext cx="3934800" cy="878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sz="33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1" name="Google Shape;121;p17"/>
          <p:cNvSpPr txBox="1">
            <a:spLocks noGrp="1"/>
          </p:cNvSpPr>
          <p:nvPr>
            <p:ph type="subTitle" idx="1"/>
          </p:nvPr>
        </p:nvSpPr>
        <p:spPr>
          <a:xfrm>
            <a:off x="298876" y="3087302"/>
            <a:ext cx="3934800" cy="523800"/>
          </a:xfrm>
          <a:prstGeom prst="rect">
            <a:avLst/>
          </a:prstGeom>
          <a:noFill/>
          <a:ln>
            <a:noFill/>
          </a:ln>
        </p:spPr>
        <p:txBody>
          <a:bodyPr spcFirstLastPara="1" wrap="square" lIns="0" tIns="0" rIns="0" bIns="0" anchor="t" anchorCtr="0">
            <a:noAutofit/>
          </a:bodyPr>
          <a:lstStyle>
            <a:lvl1pPr lvl="0" algn="l">
              <a:lnSpc>
                <a:spcPct val="114000"/>
              </a:lnSpc>
              <a:spcBef>
                <a:spcPts val="0"/>
              </a:spcBef>
              <a:spcAft>
                <a:spcPts val="0"/>
              </a:spcAft>
              <a:buSzPts val="1800"/>
              <a:buFont typeface="Arial"/>
              <a:buNone/>
              <a:defRPr sz="1800" b="0">
                <a:solidFill>
                  <a:schemeClr val="lt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a:endParaRPr/>
          </a:p>
        </p:txBody>
      </p:sp>
      <p:sp>
        <p:nvSpPr>
          <p:cNvPr id="122" name="Google Shape;122;p17"/>
          <p:cNvSpPr>
            <a:spLocks noGrp="1"/>
          </p:cNvSpPr>
          <p:nvPr>
            <p:ph type="pic" idx="2"/>
          </p:nvPr>
        </p:nvSpPr>
        <p:spPr>
          <a:xfrm>
            <a:off x="4572000" y="0"/>
            <a:ext cx="4572000" cy="5143500"/>
          </a:xfrm>
          <a:prstGeom prst="rect">
            <a:avLst/>
          </a:prstGeom>
          <a:noFill/>
          <a:ln>
            <a:noFill/>
          </a:ln>
        </p:spPr>
      </p:sp>
      <p:sp>
        <p:nvSpPr>
          <p:cNvPr id="123" name="Google Shape;123;p17"/>
          <p:cNvSpPr txBox="1">
            <a:spLocks noGrp="1"/>
          </p:cNvSpPr>
          <p:nvPr>
            <p:ph type="ftr" idx="11"/>
          </p:nvPr>
        </p:nvSpPr>
        <p:spPr>
          <a:xfrm>
            <a:off x="540000" y="4671000"/>
            <a:ext cx="36939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pic>
        <p:nvPicPr>
          <p:cNvPr id="124" name="Google Shape;124;p17"/>
          <p:cNvPicPr preferRelativeResize="0"/>
          <p:nvPr/>
        </p:nvPicPr>
        <p:blipFill rotWithShape="1">
          <a:blip r:embed="rId2">
            <a:alphaModFix/>
          </a:blip>
          <a:srcRect/>
          <a:stretch/>
        </p:blipFill>
        <p:spPr>
          <a:xfrm>
            <a:off x="310499" y="311886"/>
            <a:ext cx="1514518" cy="79642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824">
          <p15:clr>
            <a:srgbClr val="FBAE40"/>
          </p15:clr>
        </p15:guide>
        <p15:guide id="2" pos="17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Inverzní s obrázkem">
  <p:cSld name="Inverzní s obrázkem">
    <p:bg>
      <p:bgPr>
        <a:solidFill>
          <a:srgbClr val="5AC8AF"/>
        </a:solidFill>
        <a:effectLst/>
      </p:bgPr>
    </p:bg>
    <p:spTree>
      <p:nvGrpSpPr>
        <p:cNvPr id="1" name="Shape 125"/>
        <p:cNvGrpSpPr/>
        <p:nvPr/>
      </p:nvGrpSpPr>
      <p:grpSpPr>
        <a:xfrm>
          <a:off x="0" y="0"/>
          <a:ext cx="0" cy="0"/>
          <a:chOff x="0" y="0"/>
          <a:chExt cx="0" cy="0"/>
        </a:xfrm>
      </p:grpSpPr>
      <p:sp>
        <p:nvSpPr>
          <p:cNvPr id="126" name="Google Shape;126;p18"/>
          <p:cNvSpPr>
            <a:spLocks noGrp="1"/>
          </p:cNvSpPr>
          <p:nvPr>
            <p:ph type="pic" idx="2"/>
          </p:nvPr>
        </p:nvSpPr>
        <p:spPr>
          <a:xfrm>
            <a:off x="0" y="1"/>
            <a:ext cx="9144000" cy="4381500"/>
          </a:xfrm>
          <a:prstGeom prst="rect">
            <a:avLst/>
          </a:prstGeom>
          <a:noFill/>
          <a:ln>
            <a:noFill/>
          </a:ln>
        </p:spPr>
      </p:sp>
      <p:sp>
        <p:nvSpPr>
          <p:cNvPr id="127" name="Google Shape;127;p18"/>
          <p:cNvSpPr txBox="1">
            <a:spLocks noGrp="1"/>
          </p:cNvSpPr>
          <p:nvPr>
            <p:ph type="body" idx="1"/>
          </p:nvPr>
        </p:nvSpPr>
        <p:spPr>
          <a:xfrm>
            <a:off x="540000" y="4530596"/>
            <a:ext cx="6417000" cy="383100"/>
          </a:xfrm>
          <a:prstGeom prst="rect">
            <a:avLst/>
          </a:prstGeom>
          <a:noFill/>
          <a:ln>
            <a:noFill/>
          </a:ln>
        </p:spPr>
        <p:txBody>
          <a:bodyPr spcFirstLastPara="1" wrap="square" lIns="0" tIns="0" rIns="0" bIns="0" anchor="t" anchorCtr="0">
            <a:noAutofit/>
          </a:bodyPr>
          <a:lstStyle>
            <a:lvl1pPr marL="457200" marR="0" lvl="0" indent="-228600" algn="l">
              <a:lnSpc>
                <a:spcPct val="120000"/>
              </a:lnSpc>
              <a:spcBef>
                <a:spcPts val="0"/>
              </a:spcBef>
              <a:spcAft>
                <a:spcPts val="0"/>
              </a:spcAft>
              <a:buClr>
                <a:schemeClr val="dk2"/>
              </a:buClr>
              <a:buSzPts val="1100"/>
              <a:buFont typeface="Arial"/>
              <a:buNone/>
              <a:defRPr sz="1100" b="0">
                <a:solidFill>
                  <a:schemeClr val="lt1"/>
                </a:solidFill>
              </a:defRPr>
            </a:lvl1pPr>
            <a:lvl2pPr marL="914400" lvl="1" indent="-228600" algn="l">
              <a:lnSpc>
                <a:spcPct val="120000"/>
              </a:lnSpc>
              <a:spcBef>
                <a:spcPts val="0"/>
              </a:spcBef>
              <a:spcAft>
                <a:spcPts val="0"/>
              </a:spcAft>
              <a:buSzPts val="1100"/>
              <a:buFont typeface="Arial"/>
              <a:buNone/>
              <a:defRPr u="none"/>
            </a:lvl2pPr>
            <a:lvl3pPr marL="1371600" lvl="2" indent="-228600" algn="l">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a:lnSpc>
                <a:spcPct val="120000"/>
              </a:lnSpc>
              <a:spcBef>
                <a:spcPts val="0"/>
              </a:spcBef>
              <a:spcAft>
                <a:spcPts val="0"/>
              </a:spcAft>
              <a:buSzPts val="1000"/>
              <a:buFont typeface="Arial"/>
              <a:buNone/>
              <a:defRPr/>
            </a:lvl4pPr>
            <a:lvl5pPr marL="2286000" lvl="4" indent="-228600" algn="l">
              <a:lnSpc>
                <a:spcPct val="120000"/>
              </a:lnSpc>
              <a:spcBef>
                <a:spcPts val="0"/>
              </a:spcBef>
              <a:spcAft>
                <a:spcPts val="0"/>
              </a:spcAft>
              <a:buSzPts val="1100"/>
              <a:buFont typeface="Arial"/>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128" name="Google Shape;128;p18"/>
          <p:cNvPicPr preferRelativeResize="0"/>
          <p:nvPr/>
        </p:nvPicPr>
        <p:blipFill rotWithShape="1">
          <a:blip r:embed="rId2">
            <a:alphaModFix/>
          </a:blip>
          <a:srcRect/>
          <a:stretch/>
        </p:blipFill>
        <p:spPr>
          <a:xfrm>
            <a:off x="8160958" y="4536185"/>
            <a:ext cx="849358" cy="44782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UNI SPORT slide">
  <p:cSld name="MUNI SPORT slide">
    <p:bg>
      <p:bgPr>
        <a:solidFill>
          <a:srgbClr val="5AC8AF"/>
        </a:solidFill>
        <a:effectLst/>
      </p:bgPr>
    </p:bg>
    <p:spTree>
      <p:nvGrpSpPr>
        <p:cNvPr id="1" name="Shape 129"/>
        <p:cNvGrpSpPr/>
        <p:nvPr/>
      </p:nvGrpSpPr>
      <p:grpSpPr>
        <a:xfrm>
          <a:off x="0" y="0"/>
          <a:ext cx="0" cy="0"/>
          <a:chOff x="0" y="0"/>
          <a:chExt cx="0" cy="0"/>
        </a:xfrm>
      </p:grpSpPr>
      <p:pic>
        <p:nvPicPr>
          <p:cNvPr id="130" name="Google Shape;130;p19"/>
          <p:cNvPicPr preferRelativeResize="0"/>
          <p:nvPr/>
        </p:nvPicPr>
        <p:blipFill rotWithShape="1">
          <a:blip r:embed="rId2">
            <a:alphaModFix/>
          </a:blip>
          <a:srcRect/>
          <a:stretch/>
        </p:blipFill>
        <p:spPr>
          <a:xfrm>
            <a:off x="2559508" y="1510650"/>
            <a:ext cx="4024985" cy="21222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UNI slide">
  <p:cSld name="MUNI slide">
    <p:bg>
      <p:bgPr>
        <a:solidFill>
          <a:schemeClr val="dk2"/>
        </a:solidFill>
        <a:effectLst/>
      </p:bgPr>
    </p:bg>
    <p:spTree>
      <p:nvGrpSpPr>
        <p:cNvPr id="1" name="Shape 131"/>
        <p:cNvGrpSpPr/>
        <p:nvPr/>
      </p:nvGrpSpPr>
      <p:grpSpPr>
        <a:xfrm>
          <a:off x="0" y="0"/>
          <a:ext cx="0" cy="0"/>
          <a:chOff x="0" y="0"/>
          <a:chExt cx="0" cy="0"/>
        </a:xfrm>
      </p:grpSpPr>
      <p:pic>
        <p:nvPicPr>
          <p:cNvPr id="132" name="Google Shape;132;p20"/>
          <p:cNvPicPr preferRelativeResize="0"/>
          <p:nvPr/>
        </p:nvPicPr>
        <p:blipFill rotWithShape="1">
          <a:blip r:embed="rId2">
            <a:alphaModFix/>
          </a:blip>
          <a:srcRect/>
          <a:stretch/>
        </p:blipFill>
        <p:spPr>
          <a:xfrm>
            <a:off x="1238217" y="1724200"/>
            <a:ext cx="6543763" cy="16951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Záhlaví oddílu" type="secHead">
  <p:cSld name="SECTION_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623888" y="1282303"/>
            <a:ext cx="7886700" cy="2139600"/>
          </a:xfrm>
          <a:prstGeom prst="rect">
            <a:avLst/>
          </a:prstGeom>
          <a:noFill/>
          <a:ln>
            <a:noFill/>
          </a:ln>
        </p:spPr>
        <p:txBody>
          <a:bodyPr spcFirstLastPara="1" wrap="square" lIns="0" tIns="0" rIns="0" bIns="0" anchor="b" anchorCtr="0">
            <a:noAutofit/>
          </a:bodyPr>
          <a:lstStyle>
            <a:lvl1pPr lvl="0" algn="l">
              <a:lnSpc>
                <a:spcPct val="66666"/>
              </a:lnSpc>
              <a:spcBef>
                <a:spcPts val="0"/>
              </a:spcBef>
              <a:spcAft>
                <a:spcPts val="0"/>
              </a:spcAft>
              <a:buSzPts val="1100"/>
              <a:buNone/>
              <a:defRPr sz="45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 name="Google Shape;18;p3"/>
          <p:cNvSpPr txBox="1">
            <a:spLocks noGrp="1"/>
          </p:cNvSpPr>
          <p:nvPr>
            <p:ph type="body" idx="1"/>
          </p:nvPr>
        </p:nvSpPr>
        <p:spPr>
          <a:xfrm>
            <a:off x="623888" y="3442097"/>
            <a:ext cx="7886700" cy="112500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1800"/>
              <a:buFont typeface="Arial"/>
              <a:buNone/>
              <a:defRPr sz="1800">
                <a:solidFill>
                  <a:srgbClr val="888888"/>
                </a:solidFill>
              </a:defRPr>
            </a:lvl1pPr>
            <a:lvl2pPr marL="914400" lvl="1" indent="-228600" algn="l">
              <a:lnSpc>
                <a:spcPct val="90000"/>
              </a:lnSpc>
              <a:spcBef>
                <a:spcPts val="0"/>
              </a:spcBef>
              <a:spcAft>
                <a:spcPts val="0"/>
              </a:spcAft>
              <a:buSzPts val="1500"/>
              <a:buFont typeface="Arial"/>
              <a:buNone/>
              <a:defRPr sz="1500">
                <a:solidFill>
                  <a:srgbClr val="888888"/>
                </a:solidFill>
              </a:defRPr>
            </a:lvl2pPr>
            <a:lvl3pPr marL="1371600" lvl="2" indent="-228600" algn="l">
              <a:lnSpc>
                <a:spcPct val="100000"/>
              </a:lnSpc>
              <a:spcBef>
                <a:spcPts val="0"/>
              </a:spcBef>
              <a:spcAft>
                <a:spcPts val="0"/>
              </a:spcAft>
              <a:buSzPts val="1100"/>
              <a:buFont typeface="Arial"/>
              <a:buNone/>
              <a:defRPr sz="1400">
                <a:solidFill>
                  <a:srgbClr val="888888"/>
                </a:solidFill>
              </a:defRPr>
            </a:lvl3pPr>
            <a:lvl4pPr marL="1828800" lvl="3" indent="-228600" algn="l">
              <a:lnSpc>
                <a:spcPct val="112500"/>
              </a:lnSpc>
              <a:spcBef>
                <a:spcPts val="0"/>
              </a:spcBef>
              <a:spcAft>
                <a:spcPts val="0"/>
              </a:spcAft>
              <a:buSzPts val="1100"/>
              <a:buFont typeface="Arial"/>
              <a:buNone/>
              <a:defRPr sz="1200">
                <a:solidFill>
                  <a:srgbClr val="888888"/>
                </a:solidFill>
              </a:defRPr>
            </a:lvl4pPr>
            <a:lvl5pPr marL="2286000" lvl="4" indent="-228600" algn="l">
              <a:lnSpc>
                <a:spcPct val="112500"/>
              </a:lnSpc>
              <a:spcBef>
                <a:spcPts val="0"/>
              </a:spcBef>
              <a:spcAft>
                <a:spcPts val="0"/>
              </a:spcAft>
              <a:buSzPts val="1200"/>
              <a:buFont typeface="Arial"/>
              <a:buNone/>
              <a:defRPr sz="1200">
                <a:solidFill>
                  <a:srgbClr val="888888"/>
                </a:solidFill>
              </a:defRPr>
            </a:lvl5pPr>
            <a:lvl6pPr marL="2743200" lvl="5" indent="-228600" algn="l">
              <a:spcBef>
                <a:spcPts val="200"/>
              </a:spcBef>
              <a:spcAft>
                <a:spcPts val="0"/>
              </a:spcAft>
              <a:buSzPts val="1200"/>
              <a:buNone/>
              <a:defRPr sz="1200">
                <a:solidFill>
                  <a:srgbClr val="888888"/>
                </a:solidFill>
              </a:defRPr>
            </a:lvl6pPr>
            <a:lvl7pPr marL="3200400" lvl="6" indent="-228600" algn="l">
              <a:lnSpc>
                <a:spcPct val="112500"/>
              </a:lnSpc>
              <a:spcBef>
                <a:spcPts val="0"/>
              </a:spcBef>
              <a:spcAft>
                <a:spcPts val="0"/>
              </a:spcAft>
              <a:buSzPts val="1200"/>
              <a:buNone/>
              <a:defRPr sz="1200">
                <a:solidFill>
                  <a:srgbClr val="888888"/>
                </a:solidFill>
              </a:defRPr>
            </a:lvl7pPr>
            <a:lvl8pPr marL="3657600" lvl="7" indent="-228600" algn="l">
              <a:lnSpc>
                <a:spcPct val="112500"/>
              </a:lnSpc>
              <a:spcBef>
                <a:spcPts val="0"/>
              </a:spcBef>
              <a:spcAft>
                <a:spcPts val="0"/>
              </a:spcAft>
              <a:buSzPts val="1200"/>
              <a:buNone/>
              <a:defRPr sz="1200">
                <a:solidFill>
                  <a:srgbClr val="888888"/>
                </a:solidFill>
              </a:defRPr>
            </a:lvl8pPr>
            <a:lvl9pPr marL="4114800" lvl="8" indent="-228600" algn="l">
              <a:lnSpc>
                <a:spcPct val="112500"/>
              </a:lnSpc>
              <a:spcBef>
                <a:spcPts val="0"/>
              </a:spcBef>
              <a:spcAft>
                <a:spcPts val="0"/>
              </a:spcAft>
              <a:buSzPts val="1200"/>
              <a:buNone/>
              <a:defRPr sz="1200">
                <a:solidFill>
                  <a:srgbClr val="888888"/>
                </a:solidFill>
              </a:defRPr>
            </a:lvl9pPr>
          </a:lstStyle>
          <a:p>
            <a:endParaRPr/>
          </a:p>
        </p:txBody>
      </p:sp>
      <p:sp>
        <p:nvSpPr>
          <p:cNvPr id="19" name="Google Shape;19;p3"/>
          <p:cNvSpPr txBox="1">
            <a:spLocks noGrp="1"/>
          </p:cNvSpPr>
          <p:nvPr>
            <p:ph type="dt" idx="10"/>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800" b="0" i="0" u="none" strike="noStrike" cap="none">
                <a:solidFill>
                  <a:schemeClr val="dk1"/>
                </a:solidFill>
                <a:latin typeface="Tahoma"/>
                <a:ea typeface="Tahoma"/>
                <a:cs typeface="Tahoma"/>
                <a:sym typeface="Tahoma"/>
              </a:defRPr>
            </a:lvl1pPr>
            <a:lvl2pPr marR="0" lvl="1" algn="l" rtl="0">
              <a:spcBef>
                <a:spcPts val="0"/>
              </a:spcBef>
              <a:spcAft>
                <a:spcPts val="0"/>
              </a:spcAft>
              <a:buSzPts val="11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1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1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1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1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1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1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100"/>
              <a:buNone/>
              <a:defRPr sz="1800" b="0" i="0" u="none" strike="noStrike" cap="none">
                <a:solidFill>
                  <a:schemeClr val="dk1"/>
                </a:solidFill>
                <a:latin typeface="Tahoma"/>
                <a:ea typeface="Tahoma"/>
                <a:cs typeface="Tahoma"/>
                <a:sym typeface="Tahoma"/>
              </a:defRPr>
            </a:lvl9pPr>
          </a:lstStyle>
          <a:p>
            <a:endParaRPr/>
          </a:p>
        </p:txBody>
      </p:sp>
      <p:sp>
        <p:nvSpPr>
          <p:cNvPr id="20" name="Google Shape;20;p3"/>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1" name="Google Shape;21;p3"/>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3"/>
        <p:cNvGrpSpPr/>
        <p:nvPr/>
      </p:nvGrpSpPr>
      <p:grpSpPr>
        <a:xfrm>
          <a:off x="0" y="0"/>
          <a:ext cx="0" cy="0"/>
          <a:chOff x="0" y="0"/>
          <a:chExt cx="0" cy="0"/>
        </a:xfrm>
      </p:grpSpPr>
      <p:sp>
        <p:nvSpPr>
          <p:cNvPr id="134" name="Google Shape;134;p21"/>
          <p:cNvSpPr txBox="1">
            <a:spLocks noGrp="1"/>
          </p:cNvSpPr>
          <p:nvPr>
            <p:ph type="ctrTitle"/>
          </p:nvPr>
        </p:nvSpPr>
        <p:spPr>
          <a:xfrm>
            <a:off x="311708" y="744575"/>
            <a:ext cx="8520600" cy="2052600"/>
          </a:xfrm>
          <a:prstGeom prst="rect">
            <a:avLst/>
          </a:prstGeom>
        </p:spPr>
        <p:txBody>
          <a:bodyPr spcFirstLastPara="1" wrap="square" lIns="0" tIns="0" rIns="0" bIns="0"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5" name="Google Shape;135;p21"/>
          <p:cNvSpPr txBox="1">
            <a:spLocks noGrp="1"/>
          </p:cNvSpPr>
          <p:nvPr>
            <p:ph type="subTitle" idx="1"/>
          </p:nvPr>
        </p:nvSpPr>
        <p:spPr>
          <a:xfrm>
            <a:off x="311700" y="2834125"/>
            <a:ext cx="8520600" cy="792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30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6" name="Google Shape;136;p21"/>
          <p:cNvSpPr txBox="1">
            <a:spLocks noGrp="1"/>
          </p:cNvSpPr>
          <p:nvPr>
            <p:ph type="sldNum" idx="12"/>
          </p:nvPr>
        </p:nvSpPr>
        <p:spPr>
          <a:xfrm>
            <a:off x="8472458" y="4663217"/>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Nadpis a obsah">
  <p:cSld name="Nadpis a obsah">
    <p:spTree>
      <p:nvGrpSpPr>
        <p:cNvPr id="1" name="Shape 22"/>
        <p:cNvGrpSpPr/>
        <p:nvPr/>
      </p:nvGrpSpPr>
      <p:grpSpPr>
        <a:xfrm>
          <a:off x="0" y="0"/>
          <a:ext cx="0" cy="0"/>
          <a:chOff x="0" y="0"/>
          <a:chExt cx="0" cy="0"/>
        </a:xfrm>
      </p:grpSpPr>
      <p:sp>
        <p:nvSpPr>
          <p:cNvPr id="23" name="Google Shape;23;p4"/>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sz="9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 name="Google Shape;24;p4"/>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25" name="Google Shape;25;p4"/>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6" name="Google Shape;26;p4"/>
          <p:cNvSpPr txBox="1">
            <a:spLocks noGrp="1"/>
          </p:cNvSpPr>
          <p:nvPr>
            <p:ph type="body" idx="1"/>
          </p:nvPr>
        </p:nvSpPr>
        <p:spPr>
          <a:xfrm>
            <a:off x="540000" y="1269002"/>
            <a:ext cx="8064900" cy="3105000"/>
          </a:xfrm>
          <a:prstGeom prst="rect">
            <a:avLst/>
          </a:prstGeom>
          <a:noFill/>
          <a:ln>
            <a:noFill/>
          </a:ln>
        </p:spPr>
        <p:txBody>
          <a:bodyPr spcFirstLastPara="1" wrap="square" lIns="0" tIns="0" rIns="0" bIns="0" anchor="t" anchorCtr="0">
            <a:noAutofit/>
          </a:bodyPr>
          <a:lstStyle>
            <a:lvl1pPr marL="457200" lvl="0" indent="-361950" algn="l">
              <a:lnSpc>
                <a:spcPct val="128571"/>
              </a:lnSpc>
              <a:spcBef>
                <a:spcPts val="0"/>
              </a:spcBef>
              <a:spcAft>
                <a:spcPts val="0"/>
              </a:spcAft>
              <a:buClr>
                <a:schemeClr val="dk2"/>
              </a:buClr>
              <a:buSzPts val="2100"/>
              <a:buFont typeface="Arial"/>
              <a:buChar char="̶"/>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27" name="Google Shape;27;p4"/>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998">
          <p15:clr>
            <a:srgbClr val="FBAE40"/>
          </p15:clr>
        </p15:guide>
        <p15:guide id="2" pos="32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va obsahy" type="twoObj">
  <p:cSld name="TWO_OBJECTS">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0" name="Google Shape;30;p5"/>
          <p:cNvSpPr txBox="1">
            <a:spLocks noGrp="1"/>
          </p:cNvSpPr>
          <p:nvPr>
            <p:ph type="body" idx="1"/>
          </p:nvPr>
        </p:nvSpPr>
        <p:spPr>
          <a:xfrm>
            <a:off x="628650" y="1369219"/>
            <a:ext cx="3886200" cy="326340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1" name="Google Shape;31;p5"/>
          <p:cNvSpPr txBox="1">
            <a:spLocks noGrp="1"/>
          </p:cNvSpPr>
          <p:nvPr>
            <p:ph type="body" idx="2"/>
          </p:nvPr>
        </p:nvSpPr>
        <p:spPr>
          <a:xfrm>
            <a:off x="4629150" y="1369219"/>
            <a:ext cx="3886200" cy="326340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2" name="Google Shape;32;p5"/>
          <p:cNvSpPr txBox="1">
            <a:spLocks noGrp="1"/>
          </p:cNvSpPr>
          <p:nvPr>
            <p:ph type="dt" idx="10"/>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800" b="0" i="0" u="none" strike="noStrike" cap="none">
                <a:solidFill>
                  <a:schemeClr val="dk1"/>
                </a:solidFill>
                <a:latin typeface="Tahoma"/>
                <a:ea typeface="Tahoma"/>
                <a:cs typeface="Tahoma"/>
                <a:sym typeface="Tahoma"/>
              </a:defRPr>
            </a:lvl1pPr>
            <a:lvl2pPr marR="0" lvl="1" algn="l" rtl="0">
              <a:spcBef>
                <a:spcPts val="0"/>
              </a:spcBef>
              <a:spcAft>
                <a:spcPts val="0"/>
              </a:spcAft>
              <a:buSzPts val="11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1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1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1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1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1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1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100"/>
              <a:buNone/>
              <a:defRPr sz="1800" b="0" i="0" u="none" strike="noStrike" cap="none">
                <a:solidFill>
                  <a:schemeClr val="dk1"/>
                </a:solidFill>
                <a:latin typeface="Tahoma"/>
                <a:ea typeface="Tahoma"/>
                <a:cs typeface="Tahoma"/>
                <a:sym typeface="Tahoma"/>
              </a:defRPr>
            </a:lvl9pPr>
          </a:lstStyle>
          <a:p>
            <a:endParaRPr/>
          </a:p>
        </p:txBody>
      </p:sp>
      <p:sp>
        <p:nvSpPr>
          <p:cNvPr id="33" name="Google Shape;33;p5"/>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4" name="Google Shape;34;p5"/>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Nadpis, podnadpis a obsah">
  <p:cSld name="Nadpis, podnadpis a obsah">
    <p:spTree>
      <p:nvGrpSpPr>
        <p:cNvPr id="1" name="Shape 35"/>
        <p:cNvGrpSpPr/>
        <p:nvPr/>
      </p:nvGrpSpPr>
      <p:grpSpPr>
        <a:xfrm>
          <a:off x="0" y="0"/>
          <a:ext cx="0" cy="0"/>
          <a:chOff x="0" y="0"/>
          <a:chExt cx="0" cy="0"/>
        </a:xfrm>
      </p:grpSpPr>
      <p:sp>
        <p:nvSpPr>
          <p:cNvPr id="36" name="Google Shape;36;p6"/>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sz="9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7" name="Google Shape;37;p6"/>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38" name="Google Shape;38;p6"/>
          <p:cNvSpPr txBox="1">
            <a:spLocks noGrp="1"/>
          </p:cNvSpPr>
          <p:nvPr>
            <p:ph type="body" idx="1"/>
          </p:nvPr>
        </p:nvSpPr>
        <p:spPr>
          <a:xfrm>
            <a:off x="540544" y="972001"/>
            <a:ext cx="8064000" cy="2037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1500"/>
              <a:buFont typeface="Arial"/>
              <a:buNone/>
              <a:defRPr sz="1500" b="0">
                <a:solidFill>
                  <a:schemeClr val="dk2"/>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9" name="Google Shape;39;p6"/>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0" name="Google Shape;40;p6"/>
          <p:cNvSpPr txBox="1">
            <a:spLocks noGrp="1"/>
          </p:cNvSpPr>
          <p:nvPr>
            <p:ph type="body" idx="2"/>
          </p:nvPr>
        </p:nvSpPr>
        <p:spPr>
          <a:xfrm>
            <a:off x="540000" y="1269002"/>
            <a:ext cx="8064900" cy="3105000"/>
          </a:xfrm>
          <a:prstGeom prst="rect">
            <a:avLst/>
          </a:prstGeom>
          <a:noFill/>
          <a:ln>
            <a:noFill/>
          </a:ln>
        </p:spPr>
        <p:txBody>
          <a:bodyPr spcFirstLastPara="1" wrap="square" lIns="0" tIns="0" rIns="0" bIns="0" anchor="t" anchorCtr="0">
            <a:noAutofit/>
          </a:bodyPr>
          <a:lstStyle>
            <a:lvl1pPr marL="457200" lvl="0" indent="-361950" algn="l">
              <a:lnSpc>
                <a:spcPct val="128571"/>
              </a:lnSpc>
              <a:spcBef>
                <a:spcPts val="0"/>
              </a:spcBef>
              <a:spcAft>
                <a:spcPts val="0"/>
              </a:spcAft>
              <a:buClr>
                <a:schemeClr val="dk2"/>
              </a:buClr>
              <a:buSzPts val="2100"/>
              <a:buFont typeface="Arial"/>
              <a:buChar char="̶"/>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41" name="Google Shape;41;p6"/>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Nadpis a porovnání">
  <p:cSld name="Nadpis a porovnání">
    <p:spTree>
      <p:nvGrpSpPr>
        <p:cNvPr id="1" name="Shape 42"/>
        <p:cNvGrpSpPr/>
        <p:nvPr/>
      </p:nvGrpSpPr>
      <p:grpSpPr>
        <a:xfrm>
          <a:off x="0" y="0"/>
          <a:ext cx="0" cy="0"/>
          <a:chOff x="0" y="0"/>
          <a:chExt cx="0" cy="0"/>
        </a:xfrm>
      </p:grpSpPr>
      <p:sp>
        <p:nvSpPr>
          <p:cNvPr id="43" name="Google Shape;43;p7"/>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4" name="Google Shape;44;p7"/>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45" name="Google Shape;45;p7"/>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6" name="Google Shape;46;p7"/>
          <p:cNvSpPr txBox="1">
            <a:spLocks noGrp="1"/>
          </p:cNvSpPr>
          <p:nvPr>
            <p:ph type="body" idx="1"/>
          </p:nvPr>
        </p:nvSpPr>
        <p:spPr>
          <a:xfrm>
            <a:off x="540000" y="1276129"/>
            <a:ext cx="3915000" cy="3105000"/>
          </a:xfrm>
          <a:prstGeom prst="rect">
            <a:avLst/>
          </a:prstGeom>
          <a:noFill/>
          <a:ln>
            <a:noFill/>
          </a:ln>
        </p:spPr>
        <p:txBody>
          <a:bodyPr spcFirstLastPara="1" wrap="square" lIns="0" tIns="0" rIns="0" bIns="0" anchor="t" anchorCtr="0">
            <a:noAutofit/>
          </a:bodyPr>
          <a:lstStyle>
            <a:lvl1pPr marL="457200" lvl="0" indent="-361950" algn="l">
              <a:lnSpc>
                <a:spcPct val="128571"/>
              </a:lnSpc>
              <a:spcBef>
                <a:spcPts val="0"/>
              </a:spcBef>
              <a:spcAft>
                <a:spcPts val="0"/>
              </a:spcAft>
              <a:buClr>
                <a:schemeClr val="dk2"/>
              </a:buClr>
              <a:buSzPts val="2100"/>
              <a:buFont typeface="Arial"/>
              <a:buChar char="̶"/>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7" name="Google Shape;47;p7"/>
          <p:cNvSpPr txBox="1">
            <a:spLocks noGrp="1"/>
          </p:cNvSpPr>
          <p:nvPr>
            <p:ph type="body" idx="2"/>
          </p:nvPr>
        </p:nvSpPr>
        <p:spPr>
          <a:xfrm>
            <a:off x="4688460" y="1276129"/>
            <a:ext cx="3915000" cy="3105000"/>
          </a:xfrm>
          <a:prstGeom prst="rect">
            <a:avLst/>
          </a:prstGeom>
          <a:noFill/>
          <a:ln>
            <a:noFill/>
          </a:ln>
        </p:spPr>
        <p:txBody>
          <a:bodyPr spcFirstLastPara="1" wrap="square" lIns="0" tIns="0" rIns="0" bIns="0" anchor="t" anchorCtr="0">
            <a:noAutofit/>
          </a:bodyPr>
          <a:lstStyle>
            <a:lvl1pPr marL="457200" lvl="0" indent="-361950" algn="l">
              <a:lnSpc>
                <a:spcPct val="128571"/>
              </a:lnSpc>
              <a:spcBef>
                <a:spcPts val="0"/>
              </a:spcBef>
              <a:spcAft>
                <a:spcPts val="0"/>
              </a:spcAft>
              <a:buClr>
                <a:schemeClr val="dk2"/>
              </a:buClr>
              <a:buSzPts val="2100"/>
              <a:buFont typeface="Arial"/>
              <a:buChar char="̶"/>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48" name="Google Shape;48;p7"/>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743">
          <p15:clr>
            <a:srgbClr val="FBAE40"/>
          </p15:clr>
        </p15:guide>
        <p15:guide id="2" pos="543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adpis, podnadpis a porovnání">
  <p:cSld name="Nadpis, podnadpis a porovnání">
    <p:spTree>
      <p:nvGrpSpPr>
        <p:cNvPr id="1" name="Shape 49"/>
        <p:cNvGrpSpPr/>
        <p:nvPr/>
      </p:nvGrpSpPr>
      <p:grpSpPr>
        <a:xfrm>
          <a:off x="0" y="0"/>
          <a:ext cx="0" cy="0"/>
          <a:chOff x="0" y="0"/>
          <a:chExt cx="0" cy="0"/>
        </a:xfrm>
      </p:grpSpPr>
      <p:sp>
        <p:nvSpPr>
          <p:cNvPr id="50" name="Google Shape;50;p8"/>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1" name="Google Shape;51;p8"/>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52" name="Google Shape;52;p8"/>
          <p:cNvSpPr txBox="1">
            <a:spLocks noGrp="1"/>
          </p:cNvSpPr>
          <p:nvPr>
            <p:ph type="body" idx="1"/>
          </p:nvPr>
        </p:nvSpPr>
        <p:spPr>
          <a:xfrm>
            <a:off x="540544" y="972001"/>
            <a:ext cx="3915000" cy="2037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1500"/>
              <a:buFont typeface="Arial"/>
              <a:buNone/>
              <a:defRPr sz="1500" b="0">
                <a:solidFill>
                  <a:schemeClr val="dk2"/>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3" name="Google Shape;53;p8"/>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4" name="Google Shape;54;p8"/>
          <p:cNvSpPr txBox="1">
            <a:spLocks noGrp="1"/>
          </p:cNvSpPr>
          <p:nvPr>
            <p:ph type="body" idx="2"/>
          </p:nvPr>
        </p:nvSpPr>
        <p:spPr>
          <a:xfrm>
            <a:off x="4688458" y="967886"/>
            <a:ext cx="3915000" cy="2037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1500"/>
              <a:buFont typeface="Arial"/>
              <a:buNone/>
              <a:defRPr sz="1500" b="0">
                <a:solidFill>
                  <a:schemeClr val="dk2"/>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5" name="Google Shape;55;p8"/>
          <p:cNvSpPr txBox="1">
            <a:spLocks noGrp="1"/>
          </p:cNvSpPr>
          <p:nvPr>
            <p:ph type="body" idx="3"/>
          </p:nvPr>
        </p:nvSpPr>
        <p:spPr>
          <a:xfrm>
            <a:off x="540000" y="1276129"/>
            <a:ext cx="3915000" cy="3105000"/>
          </a:xfrm>
          <a:prstGeom prst="rect">
            <a:avLst/>
          </a:prstGeom>
          <a:noFill/>
          <a:ln>
            <a:noFill/>
          </a:ln>
        </p:spPr>
        <p:txBody>
          <a:bodyPr spcFirstLastPara="1" wrap="square" lIns="0" tIns="0" rIns="0" bIns="0" anchor="t" anchorCtr="0">
            <a:noAutofit/>
          </a:bodyPr>
          <a:lstStyle>
            <a:lvl1pPr marL="457200" lvl="0" indent="-361950" algn="l">
              <a:lnSpc>
                <a:spcPct val="128571"/>
              </a:lnSpc>
              <a:spcBef>
                <a:spcPts val="0"/>
              </a:spcBef>
              <a:spcAft>
                <a:spcPts val="0"/>
              </a:spcAft>
              <a:buClr>
                <a:schemeClr val="dk2"/>
              </a:buClr>
              <a:buSzPts val="2100"/>
              <a:buFont typeface="Arial"/>
              <a:buChar char="̶"/>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6" name="Google Shape;56;p8"/>
          <p:cNvSpPr txBox="1">
            <a:spLocks noGrp="1"/>
          </p:cNvSpPr>
          <p:nvPr>
            <p:ph type="body" idx="4"/>
          </p:nvPr>
        </p:nvSpPr>
        <p:spPr>
          <a:xfrm>
            <a:off x="4688460" y="1276129"/>
            <a:ext cx="3915000" cy="3105000"/>
          </a:xfrm>
          <a:prstGeom prst="rect">
            <a:avLst/>
          </a:prstGeom>
          <a:noFill/>
          <a:ln>
            <a:noFill/>
          </a:ln>
        </p:spPr>
        <p:txBody>
          <a:bodyPr spcFirstLastPara="1" wrap="square" lIns="0" tIns="0" rIns="0" bIns="0" anchor="t" anchorCtr="0">
            <a:noAutofit/>
          </a:bodyPr>
          <a:lstStyle>
            <a:lvl1pPr marL="457200" lvl="0" indent="-361950" algn="l">
              <a:lnSpc>
                <a:spcPct val="128571"/>
              </a:lnSpc>
              <a:spcBef>
                <a:spcPts val="0"/>
              </a:spcBef>
              <a:spcAft>
                <a:spcPts val="0"/>
              </a:spcAft>
              <a:buClr>
                <a:schemeClr val="dk2"/>
              </a:buClr>
              <a:buSzPts val="2100"/>
              <a:buFont typeface="Arial"/>
              <a:buChar char="̶"/>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57" name="Google Shape;57;p8"/>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5">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brázek s textem">
  <p:cSld name="Obrázek s textem">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9"/>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9"/>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sk"/>
              <a:t>‹#›</a:t>
            </a:fld>
            <a:endParaRPr/>
          </a:p>
        </p:txBody>
      </p:sp>
      <p:sp>
        <p:nvSpPr>
          <p:cNvPr id="62" name="Google Shape;62;p9"/>
          <p:cNvSpPr txBox="1">
            <a:spLocks noGrp="1"/>
          </p:cNvSpPr>
          <p:nvPr>
            <p:ph type="body" idx="1"/>
          </p:nvPr>
        </p:nvSpPr>
        <p:spPr>
          <a:xfrm>
            <a:off x="5510801" y="1947634"/>
            <a:ext cx="3094200" cy="2406300"/>
          </a:xfrm>
          <a:prstGeom prst="rect">
            <a:avLst/>
          </a:prstGeom>
          <a:noFill/>
          <a:ln>
            <a:noFill/>
          </a:ln>
        </p:spPr>
        <p:txBody>
          <a:bodyPr spcFirstLastPara="1" wrap="square" lIns="0" tIns="0" rIns="0" bIns="0" anchor="t" anchorCtr="0">
            <a:noAutofit/>
          </a:bodyPr>
          <a:lstStyle>
            <a:lvl1pPr marL="457200" lvl="0" indent="-323850" algn="l">
              <a:lnSpc>
                <a:spcPct val="180000"/>
              </a:lnSpc>
              <a:spcBef>
                <a:spcPts val="0"/>
              </a:spcBef>
              <a:spcAft>
                <a:spcPts val="0"/>
              </a:spcAft>
              <a:buClr>
                <a:schemeClr val="dk2"/>
              </a:buClr>
              <a:buSzPts val="1500"/>
              <a:buFont typeface="Arial"/>
              <a:buChar char="̶"/>
              <a:defRPr sz="1500"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3" name="Google Shape;63;p9"/>
          <p:cNvSpPr>
            <a:spLocks noGrp="1"/>
          </p:cNvSpPr>
          <p:nvPr>
            <p:ph type="pic" idx="2"/>
          </p:nvPr>
        </p:nvSpPr>
        <p:spPr>
          <a:xfrm>
            <a:off x="547132" y="1248966"/>
            <a:ext cx="4655700" cy="3105000"/>
          </a:xfrm>
          <a:prstGeom prst="rect">
            <a:avLst/>
          </a:prstGeom>
          <a:noFill/>
          <a:ln>
            <a:noFill/>
          </a:ln>
        </p:spPr>
      </p:sp>
      <p:sp>
        <p:nvSpPr>
          <p:cNvPr id="64" name="Google Shape;64;p9"/>
          <p:cNvSpPr txBox="1">
            <a:spLocks noGrp="1"/>
          </p:cNvSpPr>
          <p:nvPr>
            <p:ph type="body" idx="3"/>
          </p:nvPr>
        </p:nvSpPr>
        <p:spPr>
          <a:xfrm>
            <a:off x="540544" y="972001"/>
            <a:ext cx="8064000" cy="2037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1500"/>
              <a:buFont typeface="Arial"/>
              <a:buNone/>
              <a:defRPr sz="1500" b="0">
                <a:solidFill>
                  <a:schemeClr val="dk2"/>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65" name="Google Shape;65;p9"/>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adpis, podnadpis a tři sloupce">
  <p:cSld name="Nadpis, podnadpis a tři sloupce">
    <p:spTree>
      <p:nvGrpSpPr>
        <p:cNvPr id="1" name="Shape 66"/>
        <p:cNvGrpSpPr/>
        <p:nvPr/>
      </p:nvGrpSpPr>
      <p:grpSpPr>
        <a:xfrm>
          <a:off x="0" y="0"/>
          <a:ext cx="0" cy="0"/>
          <a:chOff x="0" y="0"/>
          <a:chExt cx="0" cy="0"/>
        </a:xfrm>
      </p:grpSpPr>
      <p:sp>
        <p:nvSpPr>
          <p:cNvPr id="67" name="Google Shape;67;p10"/>
          <p:cNvSpPr txBox="1">
            <a:spLocks noGrp="1"/>
          </p:cNvSpPr>
          <p:nvPr>
            <p:ph type="body" idx="1"/>
          </p:nvPr>
        </p:nvSpPr>
        <p:spPr>
          <a:xfrm>
            <a:off x="3330000" y="1269002"/>
            <a:ext cx="2483700" cy="167310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100"/>
              <a:buFont typeface="Arial"/>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8" name="Google Shape;68;p10"/>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9" name="Google Shape;69;p10"/>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70" name="Google Shape;70;p10"/>
          <p:cNvSpPr txBox="1">
            <a:spLocks noGrp="1"/>
          </p:cNvSpPr>
          <p:nvPr>
            <p:ph type="body" idx="2"/>
          </p:nvPr>
        </p:nvSpPr>
        <p:spPr>
          <a:xfrm>
            <a:off x="539999" y="3310703"/>
            <a:ext cx="2484000" cy="10707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Font typeface="Arial"/>
              <a:buNone/>
              <a:defRPr sz="1100" b="0">
                <a:solidFill>
                  <a:schemeClr val="dk1"/>
                </a:solidFill>
              </a:defRPr>
            </a:lvl1pPr>
            <a:lvl2pPr marL="914400" lvl="1" indent="-228600" algn="l">
              <a:lnSpc>
                <a:spcPct val="120000"/>
              </a:lnSpc>
              <a:spcBef>
                <a:spcPts val="0"/>
              </a:spcBef>
              <a:spcAft>
                <a:spcPts val="0"/>
              </a:spcAft>
              <a:buSzPts val="1100"/>
              <a:buFont typeface="Arial"/>
              <a:buNone/>
              <a:defRPr u="none"/>
            </a:lvl2pPr>
            <a:lvl3pPr marL="1371600" lvl="2" indent="-228600" algn="l">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a:lnSpc>
                <a:spcPct val="120000"/>
              </a:lnSpc>
              <a:spcBef>
                <a:spcPts val="0"/>
              </a:spcBef>
              <a:spcAft>
                <a:spcPts val="0"/>
              </a:spcAft>
              <a:buSzPts val="1000"/>
              <a:buFont typeface="Arial"/>
              <a:buNone/>
              <a:defRPr/>
            </a:lvl4pPr>
            <a:lvl5pPr marL="2286000" lvl="4" indent="-228600" algn="l">
              <a:lnSpc>
                <a:spcPct val="120000"/>
              </a:lnSpc>
              <a:spcBef>
                <a:spcPts val="0"/>
              </a:spcBef>
              <a:spcAft>
                <a:spcPts val="0"/>
              </a:spcAft>
              <a:buSzPts val="1100"/>
              <a:buFont typeface="Arial"/>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71" name="Google Shape;71;p10"/>
          <p:cNvSpPr txBox="1">
            <a:spLocks noGrp="1"/>
          </p:cNvSpPr>
          <p:nvPr>
            <p:ph type="body" idx="3"/>
          </p:nvPr>
        </p:nvSpPr>
        <p:spPr>
          <a:xfrm>
            <a:off x="3330000" y="3310703"/>
            <a:ext cx="2484000" cy="10707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Font typeface="Arial"/>
              <a:buNone/>
              <a:defRPr sz="1100" b="0">
                <a:solidFill>
                  <a:schemeClr val="dk1"/>
                </a:solidFill>
              </a:defRPr>
            </a:lvl1pPr>
            <a:lvl2pPr marL="914400" lvl="1" indent="-228600" algn="l">
              <a:lnSpc>
                <a:spcPct val="120000"/>
              </a:lnSpc>
              <a:spcBef>
                <a:spcPts val="0"/>
              </a:spcBef>
              <a:spcAft>
                <a:spcPts val="0"/>
              </a:spcAft>
              <a:buSzPts val="1100"/>
              <a:buFont typeface="Arial"/>
              <a:buNone/>
              <a:defRPr u="none"/>
            </a:lvl2pPr>
            <a:lvl3pPr marL="1371600" lvl="2" indent="-228600" algn="l">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a:lnSpc>
                <a:spcPct val="120000"/>
              </a:lnSpc>
              <a:spcBef>
                <a:spcPts val="0"/>
              </a:spcBef>
              <a:spcAft>
                <a:spcPts val="0"/>
              </a:spcAft>
              <a:buSzPts val="1000"/>
              <a:buFont typeface="Arial"/>
              <a:buNone/>
              <a:defRPr/>
            </a:lvl4pPr>
            <a:lvl5pPr marL="2286000" lvl="4" indent="-228600" algn="l">
              <a:lnSpc>
                <a:spcPct val="120000"/>
              </a:lnSpc>
              <a:spcBef>
                <a:spcPts val="0"/>
              </a:spcBef>
              <a:spcAft>
                <a:spcPts val="0"/>
              </a:spcAft>
              <a:buSzPts val="1100"/>
              <a:buFont typeface="Arial"/>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72" name="Google Shape;72;p10"/>
          <p:cNvSpPr txBox="1">
            <a:spLocks noGrp="1"/>
          </p:cNvSpPr>
          <p:nvPr>
            <p:ph type="body" idx="4"/>
          </p:nvPr>
        </p:nvSpPr>
        <p:spPr>
          <a:xfrm>
            <a:off x="6120900" y="3310703"/>
            <a:ext cx="2484000" cy="10707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Font typeface="Arial"/>
              <a:buNone/>
              <a:defRPr sz="1100" b="0">
                <a:solidFill>
                  <a:schemeClr val="dk1"/>
                </a:solidFill>
              </a:defRPr>
            </a:lvl1pPr>
            <a:lvl2pPr marL="914400" lvl="1" indent="-228600" algn="l">
              <a:lnSpc>
                <a:spcPct val="120000"/>
              </a:lnSpc>
              <a:spcBef>
                <a:spcPts val="0"/>
              </a:spcBef>
              <a:spcAft>
                <a:spcPts val="0"/>
              </a:spcAft>
              <a:buSzPts val="1100"/>
              <a:buFont typeface="Arial"/>
              <a:buNone/>
              <a:defRPr u="none"/>
            </a:lvl2pPr>
            <a:lvl3pPr marL="1371600" lvl="2" indent="-228600" algn="l">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a:lnSpc>
                <a:spcPct val="120000"/>
              </a:lnSpc>
              <a:spcBef>
                <a:spcPts val="0"/>
              </a:spcBef>
              <a:spcAft>
                <a:spcPts val="0"/>
              </a:spcAft>
              <a:buSzPts val="1000"/>
              <a:buFont typeface="Arial"/>
              <a:buNone/>
              <a:defRPr/>
            </a:lvl4pPr>
            <a:lvl5pPr marL="2286000" lvl="4" indent="-228600" algn="l">
              <a:lnSpc>
                <a:spcPct val="120000"/>
              </a:lnSpc>
              <a:spcBef>
                <a:spcPts val="0"/>
              </a:spcBef>
              <a:spcAft>
                <a:spcPts val="0"/>
              </a:spcAft>
              <a:buSzPts val="1100"/>
              <a:buFont typeface="Arial"/>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73" name="Google Shape;73;p10"/>
          <p:cNvSpPr txBox="1">
            <a:spLocks noGrp="1"/>
          </p:cNvSpPr>
          <p:nvPr>
            <p:ph type="body" idx="5"/>
          </p:nvPr>
        </p:nvSpPr>
        <p:spPr>
          <a:xfrm>
            <a:off x="540544" y="3018852"/>
            <a:ext cx="2483700" cy="162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SzPts val="800"/>
              <a:buFont typeface="Arial"/>
              <a:buNone/>
              <a:defRPr sz="800" b="0"/>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74" name="Google Shape;74;p10"/>
          <p:cNvSpPr txBox="1">
            <a:spLocks noGrp="1"/>
          </p:cNvSpPr>
          <p:nvPr>
            <p:ph type="body" idx="6"/>
          </p:nvPr>
        </p:nvSpPr>
        <p:spPr>
          <a:xfrm>
            <a:off x="3330356" y="3018852"/>
            <a:ext cx="2483700" cy="162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SzPts val="800"/>
              <a:buFont typeface="Arial"/>
              <a:buNone/>
              <a:defRPr sz="800" b="0"/>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75" name="Google Shape;75;p10"/>
          <p:cNvSpPr txBox="1">
            <a:spLocks noGrp="1"/>
          </p:cNvSpPr>
          <p:nvPr>
            <p:ph type="body" idx="7"/>
          </p:nvPr>
        </p:nvSpPr>
        <p:spPr>
          <a:xfrm>
            <a:off x="6121077" y="3018852"/>
            <a:ext cx="2483700" cy="162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SzPts val="800"/>
              <a:buFont typeface="Arial"/>
              <a:buNone/>
              <a:defRPr sz="800" b="0"/>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76" name="Google Shape;76;p10"/>
          <p:cNvSpPr txBox="1">
            <a:spLocks noGrp="1"/>
          </p:cNvSpPr>
          <p:nvPr>
            <p:ph type="body" idx="8"/>
          </p:nvPr>
        </p:nvSpPr>
        <p:spPr>
          <a:xfrm>
            <a:off x="539999" y="1269002"/>
            <a:ext cx="2483700" cy="167310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100"/>
              <a:buFont typeface="Arial"/>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77" name="Google Shape;77;p10"/>
          <p:cNvSpPr txBox="1">
            <a:spLocks noGrp="1"/>
          </p:cNvSpPr>
          <p:nvPr>
            <p:ph type="body" idx="9"/>
          </p:nvPr>
        </p:nvSpPr>
        <p:spPr>
          <a:xfrm>
            <a:off x="6120001" y="1269002"/>
            <a:ext cx="2483700" cy="167310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100"/>
              <a:buFont typeface="Arial"/>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78" name="Google Shape;78;p10"/>
          <p:cNvSpPr txBox="1">
            <a:spLocks noGrp="1"/>
          </p:cNvSpPr>
          <p:nvPr>
            <p:ph type="body" idx="13"/>
          </p:nvPr>
        </p:nvSpPr>
        <p:spPr>
          <a:xfrm>
            <a:off x="540544" y="972001"/>
            <a:ext cx="8064000" cy="2037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1500"/>
              <a:buFont typeface="Arial"/>
              <a:buNone/>
              <a:defRPr sz="1500" b="0">
                <a:solidFill>
                  <a:schemeClr val="dk2"/>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79" name="Google Shape;79;p10"/>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pic>
        <p:nvPicPr>
          <p:cNvPr id="80" name="Google Shape;80;p10"/>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787">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100"/>
              <a:buNone/>
              <a:defRPr sz="900" b="0" i="0" u="none" strike="noStrike" cap="none">
                <a:solidFill>
                  <a:schemeClr val="dk2"/>
                </a:solidFill>
                <a:latin typeface="Arial"/>
                <a:ea typeface="Arial"/>
                <a:cs typeface="Arial"/>
                <a:sym typeface="Arial"/>
              </a:defRPr>
            </a:lvl1pPr>
            <a:lvl2pPr marR="0" lvl="1" algn="l" rtl="0">
              <a:spcBef>
                <a:spcPts val="0"/>
              </a:spcBef>
              <a:spcAft>
                <a:spcPts val="0"/>
              </a:spcAft>
              <a:buSzPts val="11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1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1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1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1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1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1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100"/>
              <a:buNone/>
              <a:defRPr sz="1800" b="0" i="0" u="none" strike="noStrike" cap="none">
                <a:solidFill>
                  <a:schemeClr val="dk1"/>
                </a:solidFill>
                <a:latin typeface="Tahoma"/>
                <a:ea typeface="Tahoma"/>
                <a:cs typeface="Tahoma"/>
                <a:sym typeface="Tahoma"/>
              </a:defRPr>
            </a:lvl9pPr>
          </a:lstStyle>
          <a:p>
            <a:endParaRPr/>
          </a:p>
        </p:txBody>
      </p:sp>
      <p:sp>
        <p:nvSpPr>
          <p:cNvPr id="7" name="Google Shape;7;p1"/>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marR="0" lvl="0" indent="0" algn="l" rtl="0">
              <a:spcBef>
                <a:spcPts val="0"/>
              </a:spcBef>
              <a:spcAft>
                <a:spcPts val="0"/>
              </a:spcAft>
              <a:buNone/>
              <a:defRPr sz="900" b="0"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900" b="0"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900" b="0"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900" b="0"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900" b="0" i="0" u="none" strike="noStrike" cap="none">
                <a:solidFill>
                  <a:schemeClr val="dk2"/>
                </a:solidFill>
                <a:latin typeface="Arial"/>
                <a:ea typeface="Arial"/>
                <a:cs typeface="Arial"/>
                <a:sym typeface="Arial"/>
              </a:defRPr>
            </a:lvl5pPr>
            <a:lvl6pPr marL="0" marR="0" lvl="5" indent="0" algn="l" rtl="0">
              <a:spcBef>
                <a:spcPts val="0"/>
              </a:spcBef>
              <a:spcAft>
                <a:spcPts val="0"/>
              </a:spcAft>
              <a:buNone/>
              <a:defRPr sz="900" b="0" i="0" u="none" strike="noStrike" cap="none">
                <a:solidFill>
                  <a:schemeClr val="dk2"/>
                </a:solidFill>
                <a:latin typeface="Arial"/>
                <a:ea typeface="Arial"/>
                <a:cs typeface="Arial"/>
                <a:sym typeface="Arial"/>
              </a:defRPr>
            </a:lvl6pPr>
            <a:lvl7pPr marL="0" marR="0" lvl="6" indent="0" algn="l" rtl="0">
              <a:spcBef>
                <a:spcPts val="0"/>
              </a:spcBef>
              <a:spcAft>
                <a:spcPts val="0"/>
              </a:spcAft>
              <a:buNone/>
              <a:defRPr sz="900" b="0" i="0" u="none" strike="noStrike" cap="none">
                <a:solidFill>
                  <a:schemeClr val="dk2"/>
                </a:solidFill>
                <a:latin typeface="Arial"/>
                <a:ea typeface="Arial"/>
                <a:cs typeface="Arial"/>
                <a:sym typeface="Arial"/>
              </a:defRPr>
            </a:lvl7pPr>
            <a:lvl8pPr marL="0" marR="0" lvl="7" indent="0" algn="l" rtl="0">
              <a:spcBef>
                <a:spcPts val="0"/>
              </a:spcBef>
              <a:spcAft>
                <a:spcPts val="0"/>
              </a:spcAft>
              <a:buNone/>
              <a:defRPr sz="900" b="0" i="0" u="none" strike="noStrike" cap="none">
                <a:solidFill>
                  <a:schemeClr val="dk2"/>
                </a:solidFill>
                <a:latin typeface="Arial"/>
                <a:ea typeface="Arial"/>
                <a:cs typeface="Arial"/>
                <a:sym typeface="Arial"/>
              </a:defRPr>
            </a:lvl8pPr>
            <a:lvl9pPr marL="0" marR="0" lvl="8" indent="0" algn="l" rtl="0">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8" name="Google Shape;8;p1"/>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100"/>
              <a:buNone/>
              <a:defRPr sz="3000" b="1" i="0" u="none" strike="noStrike" cap="none">
                <a:solidFill>
                  <a:schemeClr val="dk2"/>
                </a:solidFill>
                <a:latin typeface="Arial"/>
                <a:ea typeface="Arial"/>
                <a:cs typeface="Arial"/>
                <a:sym typeface="Arial"/>
              </a:defRPr>
            </a:lvl1pPr>
            <a:lvl2pPr marR="0" lvl="1" algn="l" rtl="0">
              <a:spcBef>
                <a:spcPts val="0"/>
              </a:spcBef>
              <a:spcAft>
                <a:spcPts val="0"/>
              </a:spcAft>
              <a:buSzPts val="1100"/>
              <a:buNone/>
              <a:defRPr sz="1800" b="1" i="0" u="none" strike="noStrike" cap="none">
                <a:solidFill>
                  <a:srgbClr val="00287D"/>
                </a:solidFill>
                <a:latin typeface="Tahoma"/>
                <a:ea typeface="Tahoma"/>
                <a:cs typeface="Tahoma"/>
                <a:sym typeface="Tahoma"/>
              </a:defRPr>
            </a:lvl2pPr>
            <a:lvl3pPr marR="0" lvl="2" algn="l" rtl="0">
              <a:spcBef>
                <a:spcPts val="0"/>
              </a:spcBef>
              <a:spcAft>
                <a:spcPts val="0"/>
              </a:spcAft>
              <a:buSzPts val="1100"/>
              <a:buNone/>
              <a:defRPr sz="1800" b="1" i="0" u="none" strike="noStrike" cap="none">
                <a:solidFill>
                  <a:srgbClr val="00287D"/>
                </a:solidFill>
                <a:latin typeface="Tahoma"/>
                <a:ea typeface="Tahoma"/>
                <a:cs typeface="Tahoma"/>
                <a:sym typeface="Tahoma"/>
              </a:defRPr>
            </a:lvl3pPr>
            <a:lvl4pPr marR="0" lvl="3" algn="l" rtl="0">
              <a:spcBef>
                <a:spcPts val="0"/>
              </a:spcBef>
              <a:spcAft>
                <a:spcPts val="0"/>
              </a:spcAft>
              <a:buSzPts val="1100"/>
              <a:buNone/>
              <a:defRPr sz="1800" b="1" i="0" u="none" strike="noStrike" cap="none">
                <a:solidFill>
                  <a:srgbClr val="00287D"/>
                </a:solidFill>
                <a:latin typeface="Tahoma"/>
                <a:ea typeface="Tahoma"/>
                <a:cs typeface="Tahoma"/>
                <a:sym typeface="Tahoma"/>
              </a:defRPr>
            </a:lvl4pPr>
            <a:lvl5pPr marR="0" lvl="4" algn="l" rtl="0">
              <a:spcBef>
                <a:spcPts val="0"/>
              </a:spcBef>
              <a:spcAft>
                <a:spcPts val="0"/>
              </a:spcAft>
              <a:buSzPts val="1100"/>
              <a:buNone/>
              <a:defRPr sz="1800" b="1" i="0" u="none" strike="noStrike" cap="none">
                <a:solidFill>
                  <a:srgbClr val="00287D"/>
                </a:solidFill>
                <a:latin typeface="Tahoma"/>
                <a:ea typeface="Tahoma"/>
                <a:cs typeface="Tahoma"/>
                <a:sym typeface="Tahoma"/>
              </a:defRPr>
            </a:lvl5pPr>
            <a:lvl6pPr marR="0" lvl="5" algn="l" rtl="0">
              <a:spcBef>
                <a:spcPts val="0"/>
              </a:spcBef>
              <a:spcAft>
                <a:spcPts val="0"/>
              </a:spcAft>
              <a:buSzPts val="1100"/>
              <a:buNone/>
              <a:defRPr sz="1800" b="1" i="0" u="none" strike="noStrike" cap="none">
                <a:solidFill>
                  <a:srgbClr val="00287D"/>
                </a:solidFill>
                <a:latin typeface="Tahoma"/>
                <a:ea typeface="Tahoma"/>
                <a:cs typeface="Tahoma"/>
                <a:sym typeface="Tahoma"/>
              </a:defRPr>
            </a:lvl6pPr>
            <a:lvl7pPr marR="0" lvl="6" algn="l" rtl="0">
              <a:spcBef>
                <a:spcPts val="0"/>
              </a:spcBef>
              <a:spcAft>
                <a:spcPts val="0"/>
              </a:spcAft>
              <a:buSzPts val="1100"/>
              <a:buNone/>
              <a:defRPr sz="1800" b="1" i="0" u="none" strike="noStrike" cap="none">
                <a:solidFill>
                  <a:srgbClr val="00287D"/>
                </a:solidFill>
                <a:latin typeface="Tahoma"/>
                <a:ea typeface="Tahoma"/>
                <a:cs typeface="Tahoma"/>
                <a:sym typeface="Tahoma"/>
              </a:defRPr>
            </a:lvl7pPr>
            <a:lvl8pPr marR="0" lvl="7" algn="l" rtl="0">
              <a:spcBef>
                <a:spcPts val="0"/>
              </a:spcBef>
              <a:spcAft>
                <a:spcPts val="0"/>
              </a:spcAft>
              <a:buSzPts val="1100"/>
              <a:buNone/>
              <a:defRPr sz="1800" b="1" i="0" u="none" strike="noStrike" cap="none">
                <a:solidFill>
                  <a:srgbClr val="00287D"/>
                </a:solidFill>
                <a:latin typeface="Tahoma"/>
                <a:ea typeface="Tahoma"/>
                <a:cs typeface="Tahoma"/>
                <a:sym typeface="Tahoma"/>
              </a:defRPr>
            </a:lvl8pPr>
            <a:lvl9pPr marR="0" lvl="8" algn="l" rtl="0">
              <a:spcBef>
                <a:spcPts val="0"/>
              </a:spcBef>
              <a:spcAft>
                <a:spcPts val="0"/>
              </a:spcAft>
              <a:buSzPts val="1100"/>
              <a:buNone/>
              <a:defRPr sz="1800" b="1" i="0" u="none" strike="noStrike" cap="none">
                <a:solidFill>
                  <a:srgbClr val="00287D"/>
                </a:solidFill>
                <a:latin typeface="Tahoma"/>
                <a:ea typeface="Tahoma"/>
                <a:cs typeface="Tahoma"/>
                <a:sym typeface="Tahoma"/>
              </a:defRPr>
            </a:lvl9pPr>
          </a:lstStyle>
          <a:p>
            <a:endParaRPr/>
          </a:p>
        </p:txBody>
      </p:sp>
      <p:sp>
        <p:nvSpPr>
          <p:cNvPr id="9" name="Google Shape;9;p1"/>
          <p:cNvSpPr txBox="1">
            <a:spLocks noGrp="1"/>
          </p:cNvSpPr>
          <p:nvPr>
            <p:ph type="body" idx="1"/>
          </p:nvPr>
        </p:nvSpPr>
        <p:spPr>
          <a:xfrm>
            <a:off x="539100" y="1404000"/>
            <a:ext cx="8064900" cy="2970000"/>
          </a:xfrm>
          <a:prstGeom prst="rect">
            <a:avLst/>
          </a:prstGeom>
          <a:noFill/>
          <a:ln>
            <a:noFill/>
          </a:ln>
        </p:spPr>
        <p:txBody>
          <a:bodyPr spcFirstLastPara="1" wrap="square" lIns="0" tIns="0" rIns="0" bIns="0" anchor="t" anchorCtr="0">
            <a:noAutofit/>
          </a:bodyPr>
          <a:lstStyle>
            <a:lvl1pPr marL="457200" marR="0" lvl="0" indent="-228600" algn="l" rtl="0">
              <a:lnSpc>
                <a:spcPct val="114000"/>
              </a:lnSpc>
              <a:spcBef>
                <a:spcPts val="0"/>
              </a:spcBef>
              <a:spcAft>
                <a:spcPts val="0"/>
              </a:spcAft>
              <a:buClr>
                <a:schemeClr val="dk2"/>
              </a:buClr>
              <a:buSzPts val="2100"/>
              <a:buFont typeface="Arial"/>
              <a:buNone/>
              <a:defRPr sz="2100" b="0" i="0" u="none" strike="noStrike" cap="none">
                <a:solidFill>
                  <a:schemeClr val="dk1"/>
                </a:solidFill>
                <a:latin typeface="Arial"/>
                <a:ea typeface="Arial"/>
                <a:cs typeface="Arial"/>
                <a:sym typeface="Arial"/>
              </a:defRPr>
            </a:lvl1pPr>
            <a:lvl2pPr marL="914400" marR="0" lvl="1" indent="-228600" algn="l" rtl="0">
              <a:lnSpc>
                <a:spcPct val="120000"/>
              </a:lnSpc>
              <a:spcBef>
                <a:spcPts val="0"/>
              </a:spcBef>
              <a:spcAft>
                <a:spcPts val="0"/>
              </a:spcAft>
              <a:buClr>
                <a:schemeClr val="dk2"/>
              </a:buClr>
              <a:buSzPts val="1100"/>
              <a:buFont typeface="Arial"/>
              <a:buNone/>
              <a:defRPr sz="1100" b="0" i="0" u="none" strike="noStrike" cap="none">
                <a:solidFill>
                  <a:schemeClr val="dk1"/>
                </a:solidFill>
                <a:latin typeface="Arial"/>
                <a:ea typeface="Arial"/>
                <a:cs typeface="Arial"/>
                <a:sym typeface="Arial"/>
              </a:defRPr>
            </a:lvl2pPr>
            <a:lvl3pPr marL="1371600" marR="0" lvl="2" indent="-228600" algn="l" rtl="0">
              <a:lnSpc>
                <a:spcPct val="120000"/>
              </a:lnSpc>
              <a:spcBef>
                <a:spcPts val="0"/>
              </a:spcBef>
              <a:spcAft>
                <a:spcPts val="0"/>
              </a:spcAft>
              <a:buClr>
                <a:schemeClr val="folHlink"/>
              </a:buClr>
              <a:buSzPts val="900"/>
              <a:buFont typeface="Arial"/>
              <a:buNone/>
              <a:defRPr sz="1100" b="0" i="0" u="none" strike="noStrike" cap="none">
                <a:solidFill>
                  <a:schemeClr val="dk1"/>
                </a:solidFill>
                <a:latin typeface="Arial"/>
                <a:ea typeface="Arial"/>
                <a:cs typeface="Arial"/>
                <a:sym typeface="Arial"/>
              </a:defRPr>
            </a:lvl3pPr>
            <a:lvl4pPr marL="1828800" marR="0" lvl="3" indent="-228600" algn="l" rtl="0">
              <a:lnSpc>
                <a:spcPct val="120000"/>
              </a:lnSpc>
              <a:spcBef>
                <a:spcPts val="0"/>
              </a:spcBef>
              <a:spcAft>
                <a:spcPts val="0"/>
              </a:spcAft>
              <a:buClr>
                <a:schemeClr val="accent2"/>
              </a:buClr>
              <a:buSzPts val="1000"/>
              <a:buFont typeface="Arial"/>
              <a:buNone/>
              <a:defRPr sz="1100" b="0" i="0" u="none" strike="noStrike" cap="none">
                <a:solidFill>
                  <a:schemeClr val="dk1"/>
                </a:solidFill>
                <a:latin typeface="Arial"/>
                <a:ea typeface="Arial"/>
                <a:cs typeface="Arial"/>
                <a:sym typeface="Arial"/>
              </a:defRPr>
            </a:lvl4pPr>
            <a:lvl5pPr marL="2286000" marR="0" lvl="4" indent="-228600" algn="l" rtl="0">
              <a:lnSpc>
                <a:spcPct val="120000"/>
              </a:lnSpc>
              <a:spcBef>
                <a:spcPts val="0"/>
              </a:spcBef>
              <a:spcAft>
                <a:spcPts val="0"/>
              </a:spcAft>
              <a:buClr>
                <a:schemeClr val="accent1"/>
              </a:buClr>
              <a:buSzPts val="1100"/>
              <a:buFont typeface="Arial"/>
              <a:buNone/>
              <a:defRPr sz="1100" b="0" i="0" u="none" strike="noStrike" cap="none">
                <a:solidFill>
                  <a:schemeClr val="dk1"/>
                </a:solidFill>
                <a:latin typeface="Arial"/>
                <a:ea typeface="Arial"/>
                <a:cs typeface="Arial"/>
                <a:sym typeface="Arial"/>
              </a:defRPr>
            </a:lvl5pPr>
            <a:lvl6pPr marL="2743200" marR="0" lvl="5" indent="-317500" algn="l" rtl="0">
              <a:spcBef>
                <a:spcPts val="300"/>
              </a:spcBef>
              <a:spcAft>
                <a:spcPts val="0"/>
              </a:spcAft>
              <a:buClr>
                <a:schemeClr val="accent1"/>
              </a:buClr>
              <a:buSzPts val="1400"/>
              <a:buFont typeface="Noto Sans Symbols"/>
              <a:buChar char="•"/>
              <a:defRPr sz="14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701">
          <p15:clr>
            <a:srgbClr val="F26B43"/>
          </p15:clr>
        </p15:guide>
        <p15:guide id="2" pos="32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hyperlink" Target="http://www.achot.cz/detail.php?stat=5" TargetMode="Externa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hyperlink" Target="http://www.youtube.com/watch?v=LM0peGMVEHk"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74.jp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4.xml"/><Relationship Id="rId1" Type="http://schemas.openxmlformats.org/officeDocument/2006/relationships/slideLayout" Target="../slideLayouts/slideLayout3.xml"/><Relationship Id="rId5" Type="http://schemas.openxmlformats.org/officeDocument/2006/relationships/image" Target="../media/image85.jpg"/><Relationship Id="rId4" Type="http://schemas.openxmlformats.org/officeDocument/2006/relationships/hyperlink" Target="http://www.youtube.com/watch?v=I4TOlP71eTo"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hyperlink" Target="https://www.svetfyzioterapie.sk/hluboky-glutealni-syndrom-hgs" TargetMode="External"/><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image" Target="../media/image96.png"/></Relationships>
</file>

<file path=ppt/slides/_rels/slide82.xml.rels><?xml version="1.0" encoding="UTF-8" standalone="yes"?>
<Relationships xmlns="http://schemas.openxmlformats.org/package/2006/relationships"><Relationship Id="rId8" Type="http://schemas.openxmlformats.org/officeDocument/2006/relationships/image" Target="../media/image102.jpg"/><Relationship Id="rId3" Type="http://schemas.openxmlformats.org/officeDocument/2006/relationships/image" Target="../media/image97.jpg"/><Relationship Id="rId7" Type="http://schemas.openxmlformats.org/officeDocument/2006/relationships/image" Target="../media/image101.jpg"/><Relationship Id="rId2" Type="http://schemas.openxmlformats.org/officeDocument/2006/relationships/notesSlide" Target="../notesSlides/notesSlide82.xml"/><Relationship Id="rId1" Type="http://schemas.openxmlformats.org/officeDocument/2006/relationships/slideLayout" Target="../slideLayouts/slideLayout3.xml"/><Relationship Id="rId6" Type="http://schemas.openxmlformats.org/officeDocument/2006/relationships/image" Target="../media/image100.jpg"/><Relationship Id="rId5" Type="http://schemas.openxmlformats.org/officeDocument/2006/relationships/image" Target="../media/image99.jpg"/><Relationship Id="rId4" Type="http://schemas.openxmlformats.org/officeDocument/2006/relationships/image" Target="../media/image98.jpg"/><Relationship Id="rId9" Type="http://schemas.openxmlformats.org/officeDocument/2006/relationships/image" Target="../media/image103.jpg"/></Relationships>
</file>

<file path=ppt/slides/_rels/slide8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hyperlink" Target="http://www.youtube.com/watch?v=GwPe0JwYbrA" TargetMode="External"/><Relationship Id="rId2" Type="http://schemas.openxmlformats.org/officeDocument/2006/relationships/notesSlide" Target="../notesSlides/notesSlide90.xml"/><Relationship Id="rId1" Type="http://schemas.openxmlformats.org/officeDocument/2006/relationships/slideLayout" Target="../slideLayouts/slideLayout3.xml"/><Relationship Id="rId5" Type="http://schemas.openxmlformats.org/officeDocument/2006/relationships/image" Target="../media/image108.png"/><Relationship Id="rId4" Type="http://schemas.openxmlformats.org/officeDocument/2006/relationships/image" Target="../media/image107.jp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10.jpg"/><Relationship Id="rId7" Type="http://schemas.openxmlformats.org/officeDocument/2006/relationships/image" Target="../media/image114.jpg"/><Relationship Id="rId2" Type="http://schemas.openxmlformats.org/officeDocument/2006/relationships/notesSlide" Target="../notesSlides/notesSlide94.xml"/><Relationship Id="rId1" Type="http://schemas.openxmlformats.org/officeDocument/2006/relationships/slideLayout" Target="../slideLayouts/slideLayout3.xml"/><Relationship Id="rId6" Type="http://schemas.openxmlformats.org/officeDocument/2006/relationships/image" Target="../media/image113.jpg"/><Relationship Id="rId5" Type="http://schemas.openxmlformats.org/officeDocument/2006/relationships/image" Target="../media/image112.jpg"/><Relationship Id="rId4" Type="http://schemas.openxmlformats.org/officeDocument/2006/relationships/image" Target="../media/image111.jpg"/></Relationships>
</file>

<file path=ppt/slides/_rels/slide95.xml.rels><?xml version="1.0" encoding="UTF-8" standalone="yes"?>
<Relationships xmlns="http://schemas.openxmlformats.org/package/2006/relationships"><Relationship Id="rId3" Type="http://schemas.openxmlformats.org/officeDocument/2006/relationships/hyperlink" Target="http://kliniky/hippokrat/Obory/Neurologie/Prechod_bederni_a_krizove_patere.pdf" TargetMode="External"/><Relationship Id="rId7" Type="http://schemas.openxmlformats.org/officeDocument/2006/relationships/hyperlink" Target="https://www.physio-pedia.com/Sacroiliac_joint" TargetMode="External"/><Relationship Id="rId2" Type="http://schemas.openxmlformats.org/officeDocument/2006/relationships/notesSlide" Target="../notesSlides/notesSlide95.xml"/><Relationship Id="rId1" Type="http://schemas.openxmlformats.org/officeDocument/2006/relationships/slideLayout" Target="../slideLayouts/slideLayout3.xml"/><Relationship Id="rId6" Type="http://schemas.openxmlformats.org/officeDocument/2006/relationships/hyperlink" Target="https://www.serola.net/" TargetMode="External"/><Relationship Id="rId5" Type="http://schemas.openxmlformats.org/officeDocument/2006/relationships/hyperlink" Target="https://www.physio-pedia.com/Adductor_Magnus" TargetMode="External"/><Relationship Id="rId4" Type="http://schemas.openxmlformats.org/officeDocument/2006/relationships/hyperlink" Target="https://www.neurologiepropraxi.cz/pdfs/neu/2008/03/05.pdf"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xfrm>
            <a:off x="298876" y="2175274"/>
            <a:ext cx="3934800" cy="87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879"/>
              <a:t>bp4839 Kineziologie, Algeziologie a odvozené techniky diagnostiky a terapie 4 - Kyčelní kloub</a:t>
            </a:r>
            <a:endParaRPr sz="1879"/>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42" name="Google Shape;142;p22"/>
          <p:cNvSpPr txBox="1">
            <a:spLocks noGrp="1"/>
          </p:cNvSpPr>
          <p:nvPr>
            <p:ph type="subTitle" idx="1"/>
          </p:nvPr>
        </p:nvSpPr>
        <p:spPr>
          <a:xfrm>
            <a:off x="298876" y="3087302"/>
            <a:ext cx="3934800" cy="5238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solidFill>
                  <a:schemeClr val="dk2"/>
                </a:solidFill>
              </a:rPr>
              <a:t>Mgr. Zuzana Kršáková</a:t>
            </a:r>
            <a:endParaRPr>
              <a:solidFill>
                <a:schemeClr val="dk2"/>
              </a:solidFill>
            </a:endParaRPr>
          </a:p>
          <a:p>
            <a:pPr marL="0" lvl="0" indent="0" algn="l" rtl="0">
              <a:spcBef>
                <a:spcPts val="0"/>
              </a:spcBef>
              <a:spcAft>
                <a:spcPts val="0"/>
              </a:spcAft>
              <a:buNone/>
            </a:pPr>
            <a:endParaRPr/>
          </a:p>
        </p:txBody>
      </p:sp>
      <p:pic>
        <p:nvPicPr>
          <p:cNvPr id="143" name="Google Shape;143;p22"/>
          <p:cNvPicPr preferRelativeResize="0"/>
          <p:nvPr/>
        </p:nvPicPr>
        <p:blipFill>
          <a:blip r:embed="rId3">
            <a:alphaModFix/>
          </a:blip>
          <a:stretch>
            <a:fillRect/>
          </a:stretch>
        </p:blipFill>
        <p:spPr>
          <a:xfrm>
            <a:off x="5073576" y="152400"/>
            <a:ext cx="3419347" cy="48386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Kyčelní kloub u osob s DMO</a:t>
            </a:r>
            <a:endParaRPr/>
          </a:p>
        </p:txBody>
      </p:sp>
      <p:pic>
        <p:nvPicPr>
          <p:cNvPr id="215" name="Google Shape;215;p31"/>
          <p:cNvPicPr preferRelativeResize="0"/>
          <p:nvPr/>
        </p:nvPicPr>
        <p:blipFill>
          <a:blip r:embed="rId3">
            <a:alphaModFix/>
          </a:blip>
          <a:stretch>
            <a:fillRect/>
          </a:stretch>
        </p:blipFill>
        <p:spPr>
          <a:xfrm>
            <a:off x="1324100" y="1229700"/>
            <a:ext cx="1952625" cy="3248025"/>
          </a:xfrm>
          <a:prstGeom prst="rect">
            <a:avLst/>
          </a:prstGeom>
          <a:noFill/>
          <a:ln>
            <a:noFill/>
          </a:ln>
        </p:spPr>
      </p:pic>
      <p:pic>
        <p:nvPicPr>
          <p:cNvPr id="216" name="Google Shape;216;p31"/>
          <p:cNvPicPr preferRelativeResize="0"/>
          <p:nvPr/>
        </p:nvPicPr>
        <p:blipFill>
          <a:blip r:embed="rId4">
            <a:alphaModFix/>
          </a:blip>
          <a:stretch>
            <a:fillRect/>
          </a:stretch>
        </p:blipFill>
        <p:spPr>
          <a:xfrm>
            <a:off x="5176700" y="1220175"/>
            <a:ext cx="1962150" cy="3267075"/>
          </a:xfrm>
          <a:prstGeom prst="rect">
            <a:avLst/>
          </a:prstGeom>
          <a:noFill/>
          <a:ln>
            <a:noFill/>
          </a:ln>
        </p:spPr>
      </p:pic>
      <p:sp>
        <p:nvSpPr>
          <p:cNvPr id="217" name="Google Shape;217;p31"/>
          <p:cNvSpPr txBox="1"/>
          <p:nvPr/>
        </p:nvSpPr>
        <p:spPr>
          <a:xfrm>
            <a:off x="2800125" y="4451150"/>
            <a:ext cx="3336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rgbClr val="B7B7B7"/>
                </a:solidFill>
                <a:hlinkClick r:id="rId5">
                  <a:extLst>
                    <a:ext uri="{A12FA001-AC4F-418D-AE19-62706E023703}">
                      <ahyp:hlinkClr xmlns:ahyp="http://schemas.microsoft.com/office/drawing/2018/hyperlinkcolor" val="tx"/>
                    </a:ext>
                  </a:extLst>
                </a:hlinkClick>
              </a:rPr>
              <a:t>http://www.achot.cz/detail.php?stat=5</a:t>
            </a:r>
            <a:r>
              <a:rPr lang="sk" sz="800">
                <a:solidFill>
                  <a:srgbClr val="B7B7B7"/>
                </a:solidFill>
              </a:rPr>
              <a:t>: </a:t>
            </a:r>
            <a:r>
              <a:rPr lang="sk" sz="800">
                <a:solidFill>
                  <a:srgbClr val="B7B7B7"/>
                </a:solidFill>
                <a:highlight>
                  <a:srgbClr val="FFFFFF"/>
                </a:highlight>
              </a:rPr>
              <a:t>SCHEJBALOVÁ, A. (2006). Derotační subtrochanterická osteotomie femuru u pacientů s dětskou mozkovou obrnou. </a:t>
            </a:r>
            <a:r>
              <a:rPr lang="sk" sz="800" i="1">
                <a:solidFill>
                  <a:srgbClr val="B7B7B7"/>
                </a:solidFill>
                <a:highlight>
                  <a:srgbClr val="FFFFFF"/>
                </a:highlight>
              </a:rPr>
              <a:t>Acta Chir. orthop. Traum. čech</a:t>
            </a:r>
            <a:r>
              <a:rPr lang="sk" sz="800">
                <a:solidFill>
                  <a:srgbClr val="B7B7B7"/>
                </a:solidFill>
                <a:highlight>
                  <a:srgbClr val="FFFFFF"/>
                </a:highlight>
              </a:rPr>
              <a:t>, </a:t>
            </a:r>
            <a:r>
              <a:rPr lang="sk" sz="800" i="1">
                <a:solidFill>
                  <a:srgbClr val="B7B7B7"/>
                </a:solidFill>
                <a:highlight>
                  <a:srgbClr val="FFFFFF"/>
                </a:highlight>
              </a:rPr>
              <a:t>73</a:t>
            </a:r>
            <a:r>
              <a:rPr lang="sk" sz="800">
                <a:solidFill>
                  <a:srgbClr val="B7B7B7"/>
                </a:solidFill>
                <a:highlight>
                  <a:srgbClr val="FFFFFF"/>
                </a:highlight>
              </a:rPr>
              <a:t>, 334-339.</a:t>
            </a:r>
            <a:endParaRPr sz="800">
              <a:solidFill>
                <a:srgbClr val="B7B7B7"/>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Evoluce?</a:t>
            </a:r>
            <a:endParaRPr/>
          </a:p>
        </p:txBody>
      </p:sp>
      <p:sp>
        <p:nvSpPr>
          <p:cNvPr id="223" name="Google Shape;223;p32"/>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342900" lvl="0" indent="-342900" algn="l" rtl="0">
              <a:lnSpc>
                <a:spcPct val="80000"/>
              </a:lnSpc>
              <a:spcBef>
                <a:spcPts val="1000"/>
              </a:spcBef>
              <a:spcAft>
                <a:spcPts val="0"/>
              </a:spcAft>
              <a:buSzPts val="1850"/>
              <a:buFont typeface="Arial"/>
              <a:buChar char="•"/>
            </a:pPr>
            <a:r>
              <a:rPr lang="sk" sz="1850" b="1"/>
              <a:t>Střední postavení:  </a:t>
            </a:r>
            <a:endParaRPr sz="1800" b="1"/>
          </a:p>
          <a:p>
            <a:pPr marL="0" lvl="0" indent="0" algn="l" rtl="0">
              <a:lnSpc>
                <a:spcPct val="80000"/>
              </a:lnSpc>
              <a:spcBef>
                <a:spcPts val="1000"/>
              </a:spcBef>
              <a:spcAft>
                <a:spcPts val="0"/>
              </a:spcAft>
              <a:buNone/>
            </a:pPr>
            <a:r>
              <a:rPr lang="sk" sz="1850"/>
              <a:t>-    ideální kontakt hlavice a acetabula</a:t>
            </a:r>
            <a:endParaRPr sz="1800"/>
          </a:p>
          <a:p>
            <a:pPr marL="342900" lvl="0" indent="-342900" algn="l" rtl="0">
              <a:lnSpc>
                <a:spcPct val="80000"/>
              </a:lnSpc>
              <a:spcBef>
                <a:spcPts val="1000"/>
              </a:spcBef>
              <a:spcAft>
                <a:spcPts val="0"/>
              </a:spcAft>
              <a:buClr>
                <a:schemeClr val="dk1"/>
              </a:buClr>
              <a:buSzPts val="1850"/>
              <a:buFont typeface="Arial"/>
              <a:buChar char="-"/>
            </a:pPr>
            <a:r>
              <a:rPr lang="sk" sz="1850"/>
              <a:t>FLX asi 90</a:t>
            </a:r>
            <a:r>
              <a:rPr lang="sk" sz="2035"/>
              <a:t>°</a:t>
            </a:r>
            <a:r>
              <a:rPr lang="sk" sz="1850"/>
              <a:t>, mírné ABD, mírné ZR</a:t>
            </a:r>
            <a:endParaRPr sz="1800"/>
          </a:p>
          <a:p>
            <a:pPr marL="342900" lvl="0" indent="-342900" algn="l" rtl="0">
              <a:lnSpc>
                <a:spcPct val="80000"/>
              </a:lnSpc>
              <a:spcBef>
                <a:spcPts val="1000"/>
              </a:spcBef>
              <a:spcAft>
                <a:spcPts val="0"/>
              </a:spcAft>
              <a:buSzPts val="1850"/>
              <a:buFont typeface="Arial"/>
              <a:buChar char="•"/>
            </a:pPr>
            <a:r>
              <a:rPr lang="sk" sz="1850"/>
              <a:t>Klek na čtyřech -  centrovaný KYK              </a:t>
            </a:r>
            <a:endParaRPr sz="1800"/>
          </a:p>
          <a:p>
            <a:pPr marL="342900" lvl="0" indent="-342900" algn="l" rtl="0">
              <a:lnSpc>
                <a:spcPct val="80000"/>
              </a:lnSpc>
              <a:spcBef>
                <a:spcPts val="1000"/>
              </a:spcBef>
              <a:spcAft>
                <a:spcPts val="0"/>
              </a:spcAft>
              <a:buNone/>
            </a:pPr>
            <a:r>
              <a:rPr lang="sk" sz="1850"/>
              <a:t>                                       (Kapandji)</a:t>
            </a:r>
            <a:endParaRPr sz="1850" i="1"/>
          </a:p>
          <a:p>
            <a:pPr marL="0" lvl="0" indent="0" algn="l" rtl="0">
              <a:lnSpc>
                <a:spcPct val="80000"/>
              </a:lnSpc>
              <a:spcBef>
                <a:spcPts val="1000"/>
              </a:spcBef>
              <a:spcAft>
                <a:spcPts val="0"/>
              </a:spcAft>
              <a:buNone/>
            </a:pPr>
            <a:endParaRPr sz="1850" i="1"/>
          </a:p>
          <a:p>
            <a:pPr marL="342900" lvl="0" indent="-342900" algn="l" rtl="0">
              <a:lnSpc>
                <a:spcPct val="80000"/>
              </a:lnSpc>
              <a:spcBef>
                <a:spcPts val="1000"/>
              </a:spcBef>
              <a:spcAft>
                <a:spcPts val="0"/>
              </a:spcAft>
              <a:buNone/>
            </a:pPr>
            <a:r>
              <a:rPr lang="sk" sz="1850" i="1"/>
              <a:t>→ stoj – decentrovaný KYK</a:t>
            </a:r>
            <a:r>
              <a:rPr lang="sk" sz="1850"/>
              <a:t> </a:t>
            </a:r>
            <a:endParaRPr sz="1800"/>
          </a:p>
          <a:p>
            <a:pPr marL="342900" lvl="0" indent="-225425" algn="l" rtl="0">
              <a:lnSpc>
                <a:spcPct val="80000"/>
              </a:lnSpc>
              <a:spcBef>
                <a:spcPts val="1000"/>
              </a:spcBef>
              <a:spcAft>
                <a:spcPts val="0"/>
              </a:spcAft>
              <a:buNone/>
            </a:pPr>
            <a:endParaRPr sz="1850"/>
          </a:p>
          <a:p>
            <a:pPr marL="0" lvl="0" indent="0" algn="l" rtl="0">
              <a:spcBef>
                <a:spcPts val="0"/>
              </a:spcBef>
              <a:spcAft>
                <a:spcPts val="0"/>
              </a:spcAft>
              <a:buNone/>
            </a:pPr>
            <a:endParaRPr/>
          </a:p>
        </p:txBody>
      </p:sp>
      <p:pic>
        <p:nvPicPr>
          <p:cNvPr id="224" name="Google Shape;224;p32"/>
          <p:cNvPicPr preferRelativeResize="0"/>
          <p:nvPr/>
        </p:nvPicPr>
        <p:blipFill rotWithShape="1">
          <a:blip r:embed="rId3">
            <a:alphaModFix/>
          </a:blip>
          <a:srcRect/>
          <a:stretch/>
        </p:blipFill>
        <p:spPr>
          <a:xfrm>
            <a:off x="4827320" y="540011"/>
            <a:ext cx="3777577" cy="2277171"/>
          </a:xfrm>
          <a:prstGeom prst="rect">
            <a:avLst/>
          </a:prstGeom>
          <a:noFill/>
          <a:ln>
            <a:noFill/>
          </a:ln>
        </p:spPr>
      </p:pic>
      <p:pic>
        <p:nvPicPr>
          <p:cNvPr id="225" name="Google Shape;225;p32"/>
          <p:cNvPicPr preferRelativeResize="0"/>
          <p:nvPr/>
        </p:nvPicPr>
        <p:blipFill rotWithShape="1">
          <a:blip r:embed="rId4">
            <a:alphaModFix/>
          </a:blip>
          <a:srcRect/>
          <a:stretch/>
        </p:blipFill>
        <p:spPr>
          <a:xfrm>
            <a:off x="4281900" y="2735200"/>
            <a:ext cx="3505335" cy="2408301"/>
          </a:xfrm>
          <a:prstGeom prst="rect">
            <a:avLst/>
          </a:prstGeom>
          <a:noFill/>
          <a:ln>
            <a:noFill/>
          </a:ln>
        </p:spPr>
      </p:pic>
      <p:sp>
        <p:nvSpPr>
          <p:cNvPr id="226" name="Google Shape;226;p32"/>
          <p:cNvSpPr txBox="1"/>
          <p:nvPr/>
        </p:nvSpPr>
        <p:spPr>
          <a:xfrm>
            <a:off x="1784700" y="4343100"/>
            <a:ext cx="2497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KIoubní pouzdro</a:t>
            </a:r>
            <a:endParaRPr/>
          </a:p>
        </p:txBody>
      </p:sp>
      <p:sp>
        <p:nvSpPr>
          <p:cNvPr id="232" name="Google Shape;232;p33"/>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342900" lvl="0" indent="-342900" algn="l" rtl="0">
              <a:lnSpc>
                <a:spcPct val="90000"/>
              </a:lnSpc>
              <a:spcBef>
                <a:spcPts val="0"/>
              </a:spcBef>
              <a:spcAft>
                <a:spcPts val="0"/>
              </a:spcAft>
              <a:buClr>
                <a:schemeClr val="dk1"/>
              </a:buClr>
              <a:buSzPts val="2000"/>
              <a:buFont typeface="Arial"/>
              <a:buChar char="-"/>
            </a:pPr>
            <a:r>
              <a:rPr lang="sk" sz="2000"/>
              <a:t>velmi silné (stabilita) </a:t>
            </a:r>
            <a:endParaRPr sz="2000"/>
          </a:p>
          <a:p>
            <a:pPr marL="342900" lvl="0" indent="-342900" algn="l" rtl="0">
              <a:lnSpc>
                <a:spcPct val="90000"/>
              </a:lnSpc>
              <a:spcBef>
                <a:spcPts val="1000"/>
              </a:spcBef>
              <a:spcAft>
                <a:spcPts val="0"/>
              </a:spcAft>
              <a:buNone/>
            </a:pPr>
            <a:r>
              <a:rPr lang="sk" sz="2000"/>
              <a:t>-  Od okrajů acetabula na collum femoris</a:t>
            </a:r>
            <a:endParaRPr sz="2000"/>
          </a:p>
          <a:p>
            <a:pPr marL="342900" lvl="0" indent="-342900" algn="l" rtl="0">
              <a:lnSpc>
                <a:spcPct val="90000"/>
              </a:lnSpc>
              <a:spcBef>
                <a:spcPts val="1000"/>
              </a:spcBef>
              <a:spcAft>
                <a:spcPts val="0"/>
              </a:spcAft>
              <a:buSzPts val="2000"/>
              <a:buFont typeface="Arial"/>
              <a:buChar char="•"/>
            </a:pPr>
            <a:r>
              <a:rPr lang="sk" sz="2000" b="1"/>
              <a:t>Zesílení díky srůstu s vazy </a:t>
            </a:r>
            <a:endParaRPr sz="1800" b="1"/>
          </a:p>
          <a:p>
            <a:pPr marL="0" lvl="0" indent="0" algn="l" rtl="0">
              <a:lnSpc>
                <a:spcPct val="90000"/>
              </a:lnSpc>
              <a:spcBef>
                <a:spcPts val="1000"/>
              </a:spcBef>
              <a:spcAft>
                <a:spcPts val="0"/>
              </a:spcAft>
              <a:buNone/>
            </a:pPr>
            <a:r>
              <a:rPr lang="sk" sz="2000"/>
              <a:t>(zepředu až 10 mm, zadní a spodní strana krčku slabší)</a:t>
            </a:r>
            <a:endParaRPr sz="1800"/>
          </a:p>
          <a:p>
            <a:pPr marL="342900" lvl="0" indent="-342900" algn="l" rtl="0">
              <a:lnSpc>
                <a:spcPct val="90000"/>
              </a:lnSpc>
              <a:spcBef>
                <a:spcPts val="1000"/>
              </a:spcBef>
              <a:spcAft>
                <a:spcPts val="0"/>
              </a:spcAft>
              <a:buSzPts val="2000"/>
              <a:buFont typeface="Arial"/>
              <a:buChar char="•"/>
            </a:pPr>
            <a:r>
              <a:rPr lang="sk" sz="2000" b="1"/>
              <a:t>Proprioreceptory - </a:t>
            </a:r>
            <a:r>
              <a:rPr lang="sk" sz="2000"/>
              <a:t>statika, dynamika KYK + posturální stabilita trupu a páteře</a:t>
            </a:r>
            <a:endParaRPr sz="1800"/>
          </a:p>
          <a:p>
            <a:pPr marL="342900" lvl="0" indent="-342900" algn="l" rtl="0">
              <a:lnSpc>
                <a:spcPct val="90000"/>
              </a:lnSpc>
              <a:spcBef>
                <a:spcPts val="1000"/>
              </a:spcBef>
              <a:spcAft>
                <a:spcPts val="0"/>
              </a:spcAft>
              <a:buSzPts val="2000"/>
              <a:buFont typeface="Arial"/>
              <a:buChar char="•"/>
            </a:pPr>
            <a:r>
              <a:rPr lang="sk" sz="2000" b="1"/>
              <a:t>Nociceptory - </a:t>
            </a:r>
            <a:r>
              <a:rPr lang="sk" sz="2000"/>
              <a:t>podíl na pseudoradikulárních lumboischialgických sy – reflexní šíření</a:t>
            </a:r>
            <a:endParaRPr sz="2200"/>
          </a:p>
          <a:p>
            <a:pPr marL="342900" lvl="0" indent="-342900" algn="l" rtl="0">
              <a:lnSpc>
                <a:spcPct val="90000"/>
              </a:lnSpc>
              <a:spcBef>
                <a:spcPts val="1000"/>
              </a:spcBef>
              <a:spcAft>
                <a:spcPts val="0"/>
              </a:spcAft>
              <a:buNone/>
            </a:pPr>
            <a:r>
              <a:rPr lang="sk" sz="2200" u="sng"/>
              <a:t> </a:t>
            </a:r>
            <a:r>
              <a:rPr lang="sk" sz="2000" u="sng"/>
              <a:t>                                                                                         </a:t>
            </a:r>
            <a:endParaRPr sz="2000"/>
          </a:p>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Kloubní pouzdro</a:t>
            </a:r>
            <a:endParaRPr/>
          </a:p>
        </p:txBody>
      </p:sp>
      <p:sp>
        <p:nvSpPr>
          <p:cNvPr id="238" name="Google Shape;238;p34"/>
          <p:cNvSpPr txBox="1">
            <a:spLocks noGrp="1"/>
          </p:cNvSpPr>
          <p:nvPr>
            <p:ph type="body" idx="1"/>
          </p:nvPr>
        </p:nvSpPr>
        <p:spPr>
          <a:xfrm>
            <a:off x="540000" y="1269000"/>
            <a:ext cx="3141900" cy="3105000"/>
          </a:xfrm>
          <a:prstGeom prst="rect">
            <a:avLst/>
          </a:prstGeom>
        </p:spPr>
        <p:txBody>
          <a:bodyPr spcFirstLastPara="1" wrap="square" lIns="0" tIns="0" rIns="0" bIns="0" anchor="t" anchorCtr="0">
            <a:noAutofit/>
          </a:bodyPr>
          <a:lstStyle/>
          <a:p>
            <a:pPr marL="342900" lvl="0" indent="-342900" algn="l" rtl="0">
              <a:lnSpc>
                <a:spcPct val="100000"/>
              </a:lnSpc>
              <a:spcBef>
                <a:spcPts val="0"/>
              </a:spcBef>
              <a:spcAft>
                <a:spcPts val="0"/>
              </a:spcAft>
              <a:buNone/>
            </a:pPr>
            <a:r>
              <a:rPr lang="sk" sz="2000"/>
              <a:t>- Vlákna ve 4 směrech: </a:t>
            </a:r>
            <a:endParaRPr sz="1800"/>
          </a:p>
          <a:p>
            <a:pPr marL="742950" lvl="1" indent="-285750" algn="l" rtl="0">
              <a:spcBef>
                <a:spcPts val="1000"/>
              </a:spcBef>
              <a:spcAft>
                <a:spcPts val="0"/>
              </a:spcAft>
              <a:buSzPts val="2000"/>
              <a:buFont typeface="Arial"/>
              <a:buChar char="•"/>
            </a:pPr>
            <a:r>
              <a:rPr lang="sk" sz="2000"/>
              <a:t>longitudiální (1)</a:t>
            </a:r>
            <a:endParaRPr sz="1600"/>
          </a:p>
          <a:p>
            <a:pPr marL="742950" lvl="1" indent="-285750" algn="l" rtl="0">
              <a:spcBef>
                <a:spcPts val="1000"/>
              </a:spcBef>
              <a:spcAft>
                <a:spcPts val="0"/>
              </a:spcAft>
              <a:buSzPts val="2000"/>
              <a:buFont typeface="Arial"/>
              <a:buChar char="•"/>
            </a:pPr>
            <a:r>
              <a:rPr lang="sk" sz="2000"/>
              <a:t>šikmá (2)</a:t>
            </a:r>
            <a:endParaRPr sz="1600"/>
          </a:p>
          <a:p>
            <a:pPr marL="742950" lvl="1" indent="-285750" algn="l" rtl="0">
              <a:spcBef>
                <a:spcPts val="1000"/>
              </a:spcBef>
              <a:spcAft>
                <a:spcPts val="0"/>
              </a:spcAft>
              <a:buSzPts val="2000"/>
              <a:buFont typeface="Arial"/>
              <a:buChar char="•"/>
            </a:pPr>
            <a:r>
              <a:rPr lang="sk" sz="2000"/>
              <a:t>obloukovitá (3)</a:t>
            </a:r>
            <a:endParaRPr sz="1600"/>
          </a:p>
          <a:p>
            <a:pPr marL="742950" lvl="1" indent="-285750" algn="l" rtl="0">
              <a:spcBef>
                <a:spcPts val="1000"/>
              </a:spcBef>
              <a:spcAft>
                <a:spcPts val="0"/>
              </a:spcAft>
              <a:buSzPts val="2000"/>
              <a:buFont typeface="Arial"/>
              <a:buChar char="•"/>
            </a:pPr>
            <a:r>
              <a:rPr lang="sk" sz="2000"/>
              <a:t>kruhová (4)</a:t>
            </a:r>
            <a:endParaRPr sz="1600"/>
          </a:p>
          <a:p>
            <a:pPr marL="342900" lvl="0" indent="-215900" algn="l" rtl="0">
              <a:lnSpc>
                <a:spcPct val="100000"/>
              </a:lnSpc>
              <a:spcBef>
                <a:spcPts val="1000"/>
              </a:spcBef>
              <a:spcAft>
                <a:spcPts val="0"/>
              </a:spcAft>
              <a:buNone/>
            </a:pPr>
            <a:endParaRPr sz="2000"/>
          </a:p>
          <a:p>
            <a:pPr marL="0" lvl="0" indent="0" algn="l" rtl="0">
              <a:spcBef>
                <a:spcPts val="0"/>
              </a:spcBef>
              <a:spcAft>
                <a:spcPts val="0"/>
              </a:spcAft>
              <a:buNone/>
            </a:pPr>
            <a:endParaRPr/>
          </a:p>
        </p:txBody>
      </p:sp>
      <p:pic>
        <p:nvPicPr>
          <p:cNvPr id="239" name="Google Shape;239;p34"/>
          <p:cNvPicPr preferRelativeResize="0"/>
          <p:nvPr/>
        </p:nvPicPr>
        <p:blipFill rotWithShape="1">
          <a:blip r:embed="rId3">
            <a:alphaModFix/>
          </a:blip>
          <a:srcRect/>
          <a:stretch/>
        </p:blipFill>
        <p:spPr>
          <a:xfrm>
            <a:off x="3546520" y="221523"/>
            <a:ext cx="4439024" cy="3997176"/>
          </a:xfrm>
          <a:prstGeom prst="rect">
            <a:avLst/>
          </a:prstGeom>
          <a:noFill/>
          <a:ln>
            <a:noFill/>
          </a:ln>
        </p:spPr>
      </p:pic>
      <p:pic>
        <p:nvPicPr>
          <p:cNvPr id="240" name="Google Shape;240;p34"/>
          <p:cNvPicPr preferRelativeResize="0"/>
          <p:nvPr/>
        </p:nvPicPr>
        <p:blipFill rotWithShape="1">
          <a:blip r:embed="rId4">
            <a:alphaModFix/>
          </a:blip>
          <a:srcRect/>
          <a:stretch/>
        </p:blipFill>
        <p:spPr>
          <a:xfrm>
            <a:off x="7474250" y="0"/>
            <a:ext cx="1669750" cy="2211575"/>
          </a:xfrm>
          <a:prstGeom prst="rect">
            <a:avLst/>
          </a:prstGeom>
          <a:noFill/>
          <a:ln>
            <a:noFill/>
          </a:ln>
        </p:spPr>
      </p:pic>
      <p:sp>
        <p:nvSpPr>
          <p:cNvPr id="241" name="Google Shape;241;p34"/>
          <p:cNvSpPr txBox="1"/>
          <p:nvPr/>
        </p:nvSpPr>
        <p:spPr>
          <a:xfrm>
            <a:off x="4160350" y="4358750"/>
            <a:ext cx="2497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lig. iliofemorale</a:t>
            </a:r>
            <a:endParaRPr/>
          </a:p>
        </p:txBody>
      </p:sp>
      <p:sp>
        <p:nvSpPr>
          <p:cNvPr id="264" name="Google Shape;264;p37"/>
          <p:cNvSpPr txBox="1">
            <a:spLocks noGrp="1"/>
          </p:cNvSpPr>
          <p:nvPr>
            <p:ph type="body" idx="1"/>
          </p:nvPr>
        </p:nvSpPr>
        <p:spPr>
          <a:xfrm>
            <a:off x="540000" y="1269000"/>
            <a:ext cx="2821800" cy="3105000"/>
          </a:xfrm>
          <a:prstGeom prst="rect">
            <a:avLst/>
          </a:prstGeom>
        </p:spPr>
        <p:txBody>
          <a:bodyPr spcFirstLastPara="1" wrap="square" lIns="0" tIns="0" rIns="0" bIns="0" anchor="t" anchorCtr="0">
            <a:noAutofit/>
          </a:bodyPr>
          <a:lstStyle/>
          <a:p>
            <a:pPr marL="342900" lvl="0" indent="-298450" algn="l" rtl="0">
              <a:lnSpc>
                <a:spcPct val="100000"/>
              </a:lnSpc>
              <a:spcBef>
                <a:spcPts val="1000"/>
              </a:spcBef>
              <a:spcAft>
                <a:spcPts val="0"/>
              </a:spcAft>
              <a:buSzPts val="1500"/>
              <a:buChar char="●"/>
            </a:pPr>
            <a:r>
              <a:rPr lang="sk" sz="1500"/>
              <a:t>zepředu</a:t>
            </a:r>
            <a:endParaRPr sz="1500" i="1"/>
          </a:p>
          <a:p>
            <a:pPr marL="342900" lvl="0" indent="-298450" algn="l" rtl="0">
              <a:lnSpc>
                <a:spcPct val="100000"/>
              </a:lnSpc>
              <a:spcBef>
                <a:spcPts val="1000"/>
              </a:spcBef>
              <a:spcAft>
                <a:spcPts val="0"/>
              </a:spcAft>
              <a:buSzPts val="1500"/>
              <a:buChar char="●"/>
            </a:pPr>
            <a:r>
              <a:rPr lang="sk" sz="1500" i="1"/>
              <a:t>nejsilnější vaz v těle</a:t>
            </a:r>
            <a:endParaRPr sz="1500"/>
          </a:p>
          <a:p>
            <a:pPr marL="342900" lvl="0" indent="-298450" algn="l" rtl="0">
              <a:lnSpc>
                <a:spcPct val="100000"/>
              </a:lnSpc>
              <a:spcBef>
                <a:spcPts val="1000"/>
              </a:spcBef>
              <a:spcAft>
                <a:spcPts val="0"/>
              </a:spcAft>
              <a:buSzPts val="1500"/>
              <a:buChar char="●"/>
            </a:pPr>
            <a:r>
              <a:rPr lang="sk" sz="1500"/>
              <a:t>Od SIAS k linea intertrochanterica</a:t>
            </a:r>
            <a:endParaRPr sz="1500"/>
          </a:p>
          <a:p>
            <a:pPr marL="342900" lvl="0" indent="-298450" algn="l" rtl="0">
              <a:lnSpc>
                <a:spcPct val="100000"/>
              </a:lnSpc>
              <a:spcBef>
                <a:spcPts val="1000"/>
              </a:spcBef>
              <a:spcAft>
                <a:spcPts val="0"/>
              </a:spcAft>
              <a:buSzPts val="1500"/>
              <a:buChar char="●"/>
            </a:pPr>
            <a:r>
              <a:rPr lang="sk" sz="1500"/>
              <a:t> (pars superior, inferior)</a:t>
            </a:r>
            <a:endParaRPr sz="1500"/>
          </a:p>
          <a:p>
            <a:pPr marL="342900" lvl="0" indent="-298450" algn="l" rtl="0">
              <a:lnSpc>
                <a:spcPct val="100000"/>
              </a:lnSpc>
              <a:spcBef>
                <a:spcPts val="1000"/>
              </a:spcBef>
              <a:spcAft>
                <a:spcPts val="0"/>
              </a:spcAft>
              <a:buSzPts val="1500"/>
              <a:buChar char="●"/>
            </a:pPr>
            <a:r>
              <a:rPr lang="sk" sz="1500"/>
              <a:t>omezuje záklon trupu vůči femuru</a:t>
            </a:r>
            <a:endParaRPr sz="1500"/>
          </a:p>
          <a:p>
            <a:pPr marL="342900" lvl="0" indent="-298450" algn="l" rtl="0">
              <a:lnSpc>
                <a:spcPct val="100000"/>
              </a:lnSpc>
              <a:spcBef>
                <a:spcPts val="1000"/>
              </a:spcBef>
              <a:spcAft>
                <a:spcPts val="0"/>
              </a:spcAft>
              <a:buSzPts val="1500"/>
              <a:buChar char="●"/>
            </a:pPr>
            <a:r>
              <a:rPr lang="sk" sz="1500"/>
              <a:t>pars superior omezuje ZR a ADD</a:t>
            </a:r>
            <a:endParaRPr sz="1500"/>
          </a:p>
          <a:p>
            <a:pPr marL="342900" lvl="0" indent="-215900" algn="l" rtl="0">
              <a:lnSpc>
                <a:spcPct val="100000"/>
              </a:lnSpc>
              <a:spcBef>
                <a:spcPts val="1000"/>
              </a:spcBef>
              <a:spcAft>
                <a:spcPts val="0"/>
              </a:spcAft>
              <a:buNone/>
            </a:pPr>
            <a:endParaRPr sz="1500"/>
          </a:p>
          <a:p>
            <a:pPr marL="0" lvl="0" indent="0" algn="l" rtl="0">
              <a:spcBef>
                <a:spcPts val="0"/>
              </a:spcBef>
              <a:spcAft>
                <a:spcPts val="0"/>
              </a:spcAft>
              <a:buNone/>
            </a:pPr>
            <a:endParaRPr sz="1500"/>
          </a:p>
        </p:txBody>
      </p:sp>
      <p:pic>
        <p:nvPicPr>
          <p:cNvPr id="265" name="Google Shape;265;p37"/>
          <p:cNvPicPr preferRelativeResize="0"/>
          <p:nvPr/>
        </p:nvPicPr>
        <p:blipFill>
          <a:blip r:embed="rId3">
            <a:alphaModFix/>
          </a:blip>
          <a:stretch>
            <a:fillRect/>
          </a:stretch>
        </p:blipFill>
        <p:spPr>
          <a:xfrm>
            <a:off x="4571999" y="0"/>
            <a:ext cx="4027825" cy="2350900"/>
          </a:xfrm>
          <a:prstGeom prst="rect">
            <a:avLst/>
          </a:prstGeom>
          <a:noFill/>
          <a:ln>
            <a:noFill/>
          </a:ln>
        </p:spPr>
      </p:pic>
      <p:sp>
        <p:nvSpPr>
          <p:cNvPr id="266" name="Google Shape;266;p37"/>
          <p:cNvSpPr txBox="1"/>
          <p:nvPr/>
        </p:nvSpPr>
        <p:spPr>
          <a:xfrm>
            <a:off x="5522850" y="2263950"/>
            <a:ext cx="2622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https://teachmeanatomy.info/lower-limb/joints/hip-joint/</a:t>
            </a:r>
            <a:endParaRPr sz="800">
              <a:solidFill>
                <a:srgbClr val="B7B7B7"/>
              </a:solidFill>
            </a:endParaRPr>
          </a:p>
        </p:txBody>
      </p:sp>
      <p:pic>
        <p:nvPicPr>
          <p:cNvPr id="267" name="Google Shape;267;p37"/>
          <p:cNvPicPr preferRelativeResize="0"/>
          <p:nvPr/>
        </p:nvPicPr>
        <p:blipFill>
          <a:blip r:embed="rId4">
            <a:alphaModFix/>
          </a:blip>
          <a:stretch>
            <a:fillRect/>
          </a:stretch>
        </p:blipFill>
        <p:spPr>
          <a:xfrm>
            <a:off x="6094600" y="2571750"/>
            <a:ext cx="2984349" cy="2417325"/>
          </a:xfrm>
          <a:prstGeom prst="rect">
            <a:avLst/>
          </a:prstGeom>
          <a:noFill/>
          <a:ln>
            <a:noFill/>
          </a:ln>
        </p:spPr>
      </p:pic>
      <p:sp>
        <p:nvSpPr>
          <p:cNvPr id="268" name="Google Shape;268;p37"/>
          <p:cNvSpPr txBox="1"/>
          <p:nvPr/>
        </p:nvSpPr>
        <p:spPr>
          <a:xfrm>
            <a:off x="5821663" y="4764300"/>
            <a:ext cx="15285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https://drjustindean.com/hip/</a:t>
            </a:r>
            <a:endParaRPr sz="800">
              <a:solidFill>
                <a:srgbClr val="B7B7B7"/>
              </a:solidFill>
            </a:endParaRPr>
          </a:p>
        </p:txBody>
      </p:sp>
      <p:sp>
        <p:nvSpPr>
          <p:cNvPr id="269" name="Google Shape;269;p37"/>
          <p:cNvSpPr/>
          <p:nvPr/>
        </p:nvSpPr>
        <p:spPr>
          <a:xfrm>
            <a:off x="6895876" y="2651700"/>
            <a:ext cx="915000" cy="1647000"/>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pic>
        <p:nvPicPr>
          <p:cNvPr id="270" name="Google Shape;270;p37"/>
          <p:cNvPicPr preferRelativeResize="0"/>
          <p:nvPr/>
        </p:nvPicPr>
        <p:blipFill>
          <a:blip r:embed="rId5">
            <a:alphaModFix/>
          </a:blip>
          <a:stretch>
            <a:fillRect/>
          </a:stretch>
        </p:blipFill>
        <p:spPr>
          <a:xfrm>
            <a:off x="3361800" y="2571746"/>
            <a:ext cx="2627575" cy="2173850"/>
          </a:xfrm>
          <a:prstGeom prst="rect">
            <a:avLst/>
          </a:prstGeom>
          <a:noFill/>
          <a:ln>
            <a:noFill/>
          </a:ln>
        </p:spPr>
      </p:pic>
      <p:sp>
        <p:nvSpPr>
          <p:cNvPr id="271" name="Google Shape;271;p37"/>
          <p:cNvSpPr txBox="1"/>
          <p:nvPr/>
        </p:nvSpPr>
        <p:spPr>
          <a:xfrm>
            <a:off x="3361738" y="4466400"/>
            <a:ext cx="26277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Kho, J., Azzopardi, C., Davies, A. M., James, S. L., &amp; Botchu, R. (2020). MRI assessment of anatomy and pathology of the iliofemoral ligament. </a:t>
            </a:r>
            <a:r>
              <a:rPr lang="sk" sz="800" i="1">
                <a:solidFill>
                  <a:srgbClr val="B7B7B7"/>
                </a:solidFill>
              </a:rPr>
              <a:t>Clinical Radiology</a:t>
            </a:r>
            <a:r>
              <a:rPr lang="sk" sz="800">
                <a:solidFill>
                  <a:srgbClr val="B7B7B7"/>
                </a:solidFill>
              </a:rPr>
              <a:t>, </a:t>
            </a:r>
            <a:r>
              <a:rPr lang="sk" sz="800" i="1">
                <a:solidFill>
                  <a:srgbClr val="B7B7B7"/>
                </a:solidFill>
              </a:rPr>
              <a:t>75</a:t>
            </a:r>
            <a:r>
              <a:rPr lang="sk" sz="800">
                <a:solidFill>
                  <a:srgbClr val="B7B7B7"/>
                </a:solidFill>
              </a:rPr>
              <a:t>(12), 960-e17.</a:t>
            </a:r>
            <a:endParaRPr sz="800">
              <a:solidFill>
                <a:srgbClr val="B7B7B7"/>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lig. pubofemorale</a:t>
            </a:r>
            <a:endParaRPr/>
          </a:p>
        </p:txBody>
      </p:sp>
      <p:sp>
        <p:nvSpPr>
          <p:cNvPr id="277" name="Google Shape;277;p38"/>
          <p:cNvSpPr txBox="1">
            <a:spLocks noGrp="1"/>
          </p:cNvSpPr>
          <p:nvPr>
            <p:ph type="body" idx="1"/>
          </p:nvPr>
        </p:nvSpPr>
        <p:spPr>
          <a:xfrm>
            <a:off x="540000" y="1269000"/>
            <a:ext cx="4266900" cy="3105000"/>
          </a:xfrm>
          <a:prstGeom prst="rect">
            <a:avLst/>
          </a:prstGeom>
        </p:spPr>
        <p:txBody>
          <a:bodyPr spcFirstLastPara="1" wrap="square" lIns="0" tIns="0" rIns="0" bIns="0" anchor="t" anchorCtr="0">
            <a:noAutofit/>
          </a:bodyPr>
          <a:lstStyle/>
          <a:p>
            <a:pPr marL="342900" lvl="0" indent="-342900" algn="l" rtl="0">
              <a:lnSpc>
                <a:spcPct val="100000"/>
              </a:lnSpc>
              <a:spcBef>
                <a:spcPts val="0"/>
              </a:spcBef>
              <a:spcAft>
                <a:spcPts val="0"/>
              </a:spcAft>
              <a:buSzPts val="2200"/>
              <a:buFont typeface="Arial"/>
              <a:buChar char="●"/>
            </a:pPr>
            <a:r>
              <a:rPr lang="sk" sz="2200"/>
              <a:t>od ramus osis pubis anteriorně na fossa trochanterica</a:t>
            </a:r>
            <a:endParaRPr sz="2200"/>
          </a:p>
          <a:p>
            <a:pPr marL="342900" lvl="0" indent="-342900" algn="l" rtl="0">
              <a:lnSpc>
                <a:spcPct val="100000"/>
              </a:lnSpc>
              <a:spcBef>
                <a:spcPts val="1000"/>
              </a:spcBef>
              <a:spcAft>
                <a:spcPts val="0"/>
              </a:spcAft>
              <a:buSzPts val="2200"/>
              <a:buFont typeface="Arial"/>
              <a:buChar char="●"/>
            </a:pPr>
            <a:r>
              <a:rPr lang="sk" sz="2200"/>
              <a:t>splývá s vlákny m. pectineus</a:t>
            </a:r>
            <a:endParaRPr sz="2200"/>
          </a:p>
          <a:p>
            <a:pPr marL="342900" lvl="0" indent="-342900" algn="l" rtl="0">
              <a:lnSpc>
                <a:spcPct val="100000"/>
              </a:lnSpc>
              <a:spcBef>
                <a:spcPts val="1000"/>
              </a:spcBef>
              <a:spcAft>
                <a:spcPts val="0"/>
              </a:spcAft>
              <a:buSzPts val="2200"/>
              <a:buFont typeface="Arial"/>
              <a:buChar char="●"/>
            </a:pPr>
            <a:r>
              <a:rPr lang="sk" sz="2200"/>
              <a:t>omezuje ABD a ZR</a:t>
            </a:r>
            <a:endParaRPr sz="1800"/>
          </a:p>
          <a:p>
            <a:pPr marL="0" lvl="0" indent="0" algn="l" rtl="0">
              <a:spcBef>
                <a:spcPts val="0"/>
              </a:spcBef>
              <a:spcAft>
                <a:spcPts val="0"/>
              </a:spcAft>
              <a:buNone/>
            </a:pPr>
            <a:endParaRPr/>
          </a:p>
        </p:txBody>
      </p:sp>
      <p:pic>
        <p:nvPicPr>
          <p:cNvPr id="278" name="Google Shape;278;p38"/>
          <p:cNvPicPr preferRelativeResize="0"/>
          <p:nvPr/>
        </p:nvPicPr>
        <p:blipFill>
          <a:blip r:embed="rId3">
            <a:alphaModFix/>
          </a:blip>
          <a:stretch>
            <a:fillRect/>
          </a:stretch>
        </p:blipFill>
        <p:spPr>
          <a:xfrm>
            <a:off x="5020100" y="300150"/>
            <a:ext cx="3440011" cy="3909925"/>
          </a:xfrm>
          <a:prstGeom prst="rect">
            <a:avLst/>
          </a:prstGeom>
          <a:noFill/>
          <a:ln>
            <a:noFill/>
          </a:ln>
        </p:spPr>
      </p:pic>
      <p:sp>
        <p:nvSpPr>
          <p:cNvPr id="279" name="Google Shape;279;p38"/>
          <p:cNvSpPr txBox="1"/>
          <p:nvPr/>
        </p:nvSpPr>
        <p:spPr>
          <a:xfrm>
            <a:off x="5426238" y="4210075"/>
            <a:ext cx="26277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Kho, J., Azzopardi, C., Davies, A. M., James, S. L., &amp; Botchu, R. (2020). MRI assessment of anatomy and pathology of the iliofemoral ligament. </a:t>
            </a:r>
            <a:r>
              <a:rPr lang="sk" sz="800" i="1">
                <a:solidFill>
                  <a:srgbClr val="B7B7B7"/>
                </a:solidFill>
              </a:rPr>
              <a:t>Clinical Radiology</a:t>
            </a:r>
            <a:r>
              <a:rPr lang="sk" sz="800">
                <a:solidFill>
                  <a:srgbClr val="B7B7B7"/>
                </a:solidFill>
              </a:rPr>
              <a:t>, </a:t>
            </a:r>
            <a:r>
              <a:rPr lang="sk" sz="800" i="1">
                <a:solidFill>
                  <a:srgbClr val="B7B7B7"/>
                </a:solidFill>
              </a:rPr>
              <a:t>75</a:t>
            </a:r>
            <a:r>
              <a:rPr lang="sk" sz="800">
                <a:solidFill>
                  <a:srgbClr val="B7B7B7"/>
                </a:solidFill>
              </a:rPr>
              <a:t>(12), 960-e17.</a:t>
            </a:r>
            <a:endParaRPr sz="800">
              <a:solidFill>
                <a:srgbClr val="B7B7B7"/>
              </a:solidFill>
            </a:endParaRPr>
          </a:p>
        </p:txBody>
      </p:sp>
      <p:sp>
        <p:nvSpPr>
          <p:cNvPr id="280" name="Google Shape;280;p38"/>
          <p:cNvSpPr/>
          <p:nvPr/>
        </p:nvSpPr>
        <p:spPr>
          <a:xfrm>
            <a:off x="6431397" y="1471802"/>
            <a:ext cx="1545900" cy="1566600"/>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lig. ischiofemorale</a:t>
            </a:r>
            <a:endParaRPr/>
          </a:p>
        </p:txBody>
      </p:sp>
      <p:sp>
        <p:nvSpPr>
          <p:cNvPr id="286" name="Google Shape;286;p39"/>
          <p:cNvSpPr txBox="1">
            <a:spLocks noGrp="1"/>
          </p:cNvSpPr>
          <p:nvPr>
            <p:ph type="body" idx="1"/>
          </p:nvPr>
        </p:nvSpPr>
        <p:spPr>
          <a:xfrm>
            <a:off x="540000" y="1269000"/>
            <a:ext cx="4310400" cy="3105000"/>
          </a:xfrm>
          <a:prstGeom prst="rect">
            <a:avLst/>
          </a:prstGeom>
        </p:spPr>
        <p:txBody>
          <a:bodyPr spcFirstLastPara="1" wrap="square" lIns="0" tIns="0" rIns="0" bIns="0" anchor="t" anchorCtr="0">
            <a:noAutofit/>
          </a:bodyPr>
          <a:lstStyle/>
          <a:p>
            <a:pPr marL="342900" lvl="0" indent="-342900" algn="l" rtl="0">
              <a:lnSpc>
                <a:spcPct val="100000"/>
              </a:lnSpc>
              <a:spcBef>
                <a:spcPts val="0"/>
              </a:spcBef>
              <a:spcAft>
                <a:spcPts val="0"/>
              </a:spcAft>
              <a:buSzPts val="2200"/>
              <a:buFont typeface="Arial"/>
              <a:buChar char="●"/>
            </a:pPr>
            <a:r>
              <a:rPr lang="sk" sz="2200"/>
              <a:t>zezadu</a:t>
            </a:r>
            <a:endParaRPr sz="1800"/>
          </a:p>
          <a:p>
            <a:pPr marL="342900" lvl="0" indent="-342900" algn="l" rtl="0">
              <a:lnSpc>
                <a:spcPct val="100000"/>
              </a:lnSpc>
              <a:spcBef>
                <a:spcPts val="1000"/>
              </a:spcBef>
              <a:spcAft>
                <a:spcPts val="0"/>
              </a:spcAft>
              <a:buSzPts val="2200"/>
              <a:buFont typeface="Arial"/>
              <a:buChar char="●"/>
            </a:pPr>
            <a:r>
              <a:rPr lang="sk" sz="2200"/>
              <a:t>od tuber ischiadicum vrchem anteriorně do fossa trochanterica</a:t>
            </a:r>
            <a:endParaRPr sz="2200"/>
          </a:p>
          <a:p>
            <a:pPr marL="342900" lvl="0" indent="-342900" algn="l" rtl="0">
              <a:lnSpc>
                <a:spcPct val="100000"/>
              </a:lnSpc>
              <a:spcBef>
                <a:spcPts val="1000"/>
              </a:spcBef>
              <a:spcAft>
                <a:spcPts val="0"/>
              </a:spcAft>
              <a:buSzPts val="2200"/>
              <a:buFont typeface="Arial"/>
              <a:buChar char="●"/>
            </a:pPr>
            <a:r>
              <a:rPr lang="sk" sz="2200"/>
              <a:t>některá vlákna splývají se zónou orbicularis</a:t>
            </a:r>
            <a:endParaRPr sz="2200"/>
          </a:p>
          <a:p>
            <a:pPr marL="342900" lvl="0" indent="-342900" algn="l" rtl="0">
              <a:lnSpc>
                <a:spcPct val="100000"/>
              </a:lnSpc>
              <a:spcBef>
                <a:spcPts val="1000"/>
              </a:spcBef>
              <a:spcAft>
                <a:spcPts val="0"/>
              </a:spcAft>
              <a:buSzPts val="2200"/>
              <a:buFont typeface="Arial"/>
              <a:buChar char="●"/>
            </a:pPr>
            <a:r>
              <a:rPr lang="sk" sz="2200"/>
              <a:t>omezuje ADD a VR</a:t>
            </a:r>
            <a:endParaRPr sz="1800"/>
          </a:p>
          <a:p>
            <a:pPr marL="342900" lvl="0" indent="-203200" algn="l" rtl="0">
              <a:lnSpc>
                <a:spcPct val="100000"/>
              </a:lnSpc>
              <a:spcBef>
                <a:spcPts val="1000"/>
              </a:spcBef>
              <a:spcAft>
                <a:spcPts val="0"/>
              </a:spcAft>
              <a:buNone/>
            </a:pPr>
            <a:endParaRPr sz="2200"/>
          </a:p>
          <a:p>
            <a:pPr marL="0" lvl="0" indent="0" algn="l" rtl="0">
              <a:spcBef>
                <a:spcPts val="0"/>
              </a:spcBef>
              <a:spcAft>
                <a:spcPts val="0"/>
              </a:spcAft>
              <a:buNone/>
            </a:pPr>
            <a:endParaRPr/>
          </a:p>
        </p:txBody>
      </p:sp>
      <p:pic>
        <p:nvPicPr>
          <p:cNvPr id="287" name="Google Shape;287;p39" descr="VÃ½sledek obrÃ¡zku pro ligamentum ischiofemorale"/>
          <p:cNvPicPr preferRelativeResize="0"/>
          <p:nvPr/>
        </p:nvPicPr>
        <p:blipFill rotWithShape="1">
          <a:blip r:embed="rId3">
            <a:alphaModFix/>
          </a:blip>
          <a:srcRect/>
          <a:stretch/>
        </p:blipFill>
        <p:spPr>
          <a:xfrm>
            <a:off x="5345875" y="79313"/>
            <a:ext cx="3798124" cy="5064175"/>
          </a:xfrm>
          <a:prstGeom prst="rect">
            <a:avLst/>
          </a:prstGeom>
          <a:noFill/>
          <a:ln>
            <a:noFill/>
          </a:ln>
        </p:spPr>
      </p:pic>
      <p:sp>
        <p:nvSpPr>
          <p:cNvPr id="288" name="Google Shape;288;p39"/>
          <p:cNvSpPr txBox="1"/>
          <p:nvPr/>
        </p:nvSpPr>
        <p:spPr>
          <a:xfrm>
            <a:off x="5529925" y="410415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highlight>
                  <a:srgbClr val="FFFFFF"/>
                </a:highlight>
              </a:rPr>
              <a:t>Netter, F. H. (2014). </a:t>
            </a:r>
            <a:r>
              <a:rPr lang="sk" sz="800" i="1">
                <a:solidFill>
                  <a:srgbClr val="B7B7B7"/>
                </a:solidFill>
                <a:highlight>
                  <a:srgbClr val="FFFFFF"/>
                </a:highlight>
              </a:rPr>
              <a:t>Atlas of human anatomy, Professional Edition E-Book: including NetterReference. com Access with full downloadable image Bank</a:t>
            </a:r>
            <a:r>
              <a:rPr lang="sk" sz="800">
                <a:solidFill>
                  <a:srgbClr val="B7B7B7"/>
                </a:solidFill>
                <a:highlight>
                  <a:srgbClr val="FFFFFF"/>
                </a:highlight>
              </a:rPr>
              <a:t>. Elsevier health sciences.</a:t>
            </a:r>
            <a:endParaRPr sz="800">
              <a:solidFill>
                <a:srgbClr val="B7B7B7"/>
              </a:solidFill>
            </a:endParaRPr>
          </a:p>
        </p:txBody>
      </p:sp>
      <p:sp>
        <p:nvSpPr>
          <p:cNvPr id="289" name="Google Shape;289;p39"/>
          <p:cNvSpPr/>
          <p:nvPr/>
        </p:nvSpPr>
        <p:spPr>
          <a:xfrm>
            <a:off x="6483088" y="1905450"/>
            <a:ext cx="1523700" cy="1332600"/>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grpSp>
        <p:nvGrpSpPr>
          <p:cNvPr id="294" name="Google Shape;294;p40"/>
          <p:cNvGrpSpPr/>
          <p:nvPr/>
        </p:nvGrpSpPr>
        <p:grpSpPr>
          <a:xfrm>
            <a:off x="234150" y="1559054"/>
            <a:ext cx="5406543" cy="1798880"/>
            <a:chOff x="2093" y="1618292"/>
            <a:chExt cx="6566917" cy="1853942"/>
          </a:xfrm>
        </p:grpSpPr>
        <p:sp>
          <p:nvSpPr>
            <p:cNvPr id="295" name="Google Shape;295;p40"/>
            <p:cNvSpPr/>
            <p:nvPr/>
          </p:nvSpPr>
          <p:spPr>
            <a:xfrm>
              <a:off x="2093" y="1618292"/>
              <a:ext cx="3042600" cy="1825500"/>
            </a:xfrm>
            <a:prstGeom prst="rect">
              <a:avLst/>
            </a:prstGeom>
            <a:solidFill>
              <a:srgbClr val="DD7C16"/>
            </a:solidFill>
            <a:ln w="22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0"/>
            <p:cNvSpPr txBox="1"/>
            <p:nvPr/>
          </p:nvSpPr>
          <p:spPr>
            <a:xfrm>
              <a:off x="2093" y="1618292"/>
              <a:ext cx="3042600" cy="1825500"/>
            </a:xfrm>
            <a:prstGeom prst="rect">
              <a:avLst/>
            </a:prstGeom>
            <a:noFill/>
            <a:ln>
              <a:noFill/>
            </a:ln>
          </p:spPr>
          <p:txBody>
            <a:bodyPr spcFirstLastPara="1" wrap="square" lIns="152400" tIns="152400" rIns="152400" bIns="152400" anchor="ctr" anchorCtr="0">
              <a:noAutofit/>
            </a:bodyPr>
            <a:lstStyle/>
            <a:p>
              <a:pPr marL="0" marR="0" lvl="0" indent="0" algn="ctr" rtl="0">
                <a:lnSpc>
                  <a:spcPct val="90000"/>
                </a:lnSpc>
                <a:spcBef>
                  <a:spcPts val="0"/>
                </a:spcBef>
                <a:spcAft>
                  <a:spcPts val="0"/>
                </a:spcAft>
                <a:buClr>
                  <a:srgbClr val="FFFFFF"/>
                </a:buClr>
                <a:buSzPts val="2100"/>
                <a:buFont typeface="Century Gothic"/>
                <a:buNone/>
              </a:pPr>
              <a:r>
                <a:rPr lang="sk" sz="1800">
                  <a:solidFill>
                    <a:srgbClr val="FFFFFF"/>
                  </a:solidFill>
                </a:rPr>
                <a:t>-  pokračování ligamentum pubofemorale a ischiofemorale</a:t>
              </a:r>
              <a:endParaRPr sz="1800">
                <a:solidFill>
                  <a:srgbClr val="FFFFFF"/>
                </a:solidFill>
              </a:endParaRPr>
            </a:p>
          </p:txBody>
        </p:sp>
        <p:sp>
          <p:nvSpPr>
            <p:cNvPr id="297" name="Google Shape;297;p40"/>
            <p:cNvSpPr/>
            <p:nvPr/>
          </p:nvSpPr>
          <p:spPr>
            <a:xfrm>
              <a:off x="3591136" y="2537411"/>
              <a:ext cx="456300" cy="243000"/>
            </a:xfrm>
            <a:prstGeom prst="rightArrow">
              <a:avLst>
                <a:gd name="adj1" fmla="val 50000"/>
                <a:gd name="adj2" fmla="val 50000"/>
              </a:avLst>
            </a:prstGeom>
            <a:solidFill>
              <a:srgbClr val="BC8334"/>
            </a:solidFill>
            <a:ln w="22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0"/>
            <p:cNvSpPr/>
            <p:nvPr/>
          </p:nvSpPr>
          <p:spPr>
            <a:xfrm>
              <a:off x="3526410" y="1646734"/>
              <a:ext cx="3042600" cy="1825500"/>
            </a:xfrm>
            <a:prstGeom prst="rect">
              <a:avLst/>
            </a:prstGeom>
            <a:solidFill>
              <a:srgbClr val="9E814F"/>
            </a:solidFill>
            <a:ln w="222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0"/>
            <p:cNvSpPr txBox="1"/>
            <p:nvPr/>
          </p:nvSpPr>
          <p:spPr>
            <a:xfrm>
              <a:off x="3526410" y="1646734"/>
              <a:ext cx="3042600" cy="1825500"/>
            </a:xfrm>
            <a:prstGeom prst="rect">
              <a:avLst/>
            </a:prstGeom>
            <a:noFill/>
            <a:ln>
              <a:noFill/>
            </a:ln>
          </p:spPr>
          <p:txBody>
            <a:bodyPr spcFirstLastPara="1" wrap="square" lIns="152400" tIns="152400" rIns="152400" bIns="152400" anchor="ctr" anchorCtr="0">
              <a:noAutofit/>
            </a:bodyPr>
            <a:lstStyle/>
            <a:p>
              <a:pPr marL="0" marR="0" lvl="0" indent="0" algn="ctr" rtl="0">
                <a:lnSpc>
                  <a:spcPct val="90000"/>
                </a:lnSpc>
                <a:spcBef>
                  <a:spcPts val="0"/>
                </a:spcBef>
                <a:spcAft>
                  <a:spcPts val="0"/>
                </a:spcAft>
                <a:buClr>
                  <a:srgbClr val="FFFFFF"/>
                </a:buClr>
                <a:buSzPts val="2100"/>
                <a:buFont typeface="Century Gothic"/>
                <a:buNone/>
              </a:pPr>
              <a:r>
                <a:rPr lang="sk" sz="1800">
                  <a:solidFill>
                    <a:srgbClr val="FFFFFF"/>
                  </a:solidFill>
                </a:rPr>
                <a:t>ve stěně pouzdra vytváří vazivový prstenec, podchycující caput femoris</a:t>
              </a:r>
              <a:endParaRPr sz="1800"/>
            </a:p>
          </p:txBody>
        </p:sp>
      </p:grpSp>
      <p:sp>
        <p:nvSpPr>
          <p:cNvPr id="300" name="Google Shape;300;p4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Zona orbicularis</a:t>
            </a:r>
            <a:endParaRPr/>
          </a:p>
          <a:p>
            <a:pPr marL="0" lvl="0" indent="0" algn="l" rtl="0">
              <a:spcBef>
                <a:spcPts val="0"/>
              </a:spcBef>
              <a:spcAft>
                <a:spcPts val="0"/>
              </a:spcAft>
              <a:buNone/>
            </a:pPr>
            <a:endParaRPr/>
          </a:p>
        </p:txBody>
      </p:sp>
      <p:pic>
        <p:nvPicPr>
          <p:cNvPr id="301" name="Google Shape;301;p40" descr="VÃ½sledek obrÃ¡zku pro zona orbicularis"/>
          <p:cNvPicPr preferRelativeResize="0"/>
          <p:nvPr/>
        </p:nvPicPr>
        <p:blipFill rotWithShape="1">
          <a:blip r:embed="rId3">
            <a:alphaModFix/>
          </a:blip>
          <a:srcRect l="14672" r="7488"/>
          <a:stretch/>
        </p:blipFill>
        <p:spPr>
          <a:xfrm>
            <a:off x="5640700" y="0"/>
            <a:ext cx="3503298" cy="5143500"/>
          </a:xfrm>
          <a:prstGeom prst="rect">
            <a:avLst/>
          </a:prstGeom>
          <a:noFill/>
          <a:ln>
            <a:noFill/>
          </a:ln>
        </p:spPr>
      </p:pic>
      <p:sp>
        <p:nvSpPr>
          <p:cNvPr id="302" name="Google Shape;302;p40"/>
          <p:cNvSpPr/>
          <p:nvPr/>
        </p:nvSpPr>
        <p:spPr>
          <a:xfrm rot="2415016">
            <a:off x="4872233" y="1651572"/>
            <a:ext cx="3484142" cy="1203109"/>
          </a:xfrm>
          <a:prstGeom prst="ellipse">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lig. capitis femoris</a:t>
            </a:r>
            <a:endParaRPr/>
          </a:p>
        </p:txBody>
      </p:sp>
      <p:sp>
        <p:nvSpPr>
          <p:cNvPr id="308" name="Google Shape;308;p41"/>
          <p:cNvSpPr txBox="1">
            <a:spLocks noGrp="1"/>
          </p:cNvSpPr>
          <p:nvPr>
            <p:ph type="body" idx="1"/>
          </p:nvPr>
        </p:nvSpPr>
        <p:spPr>
          <a:xfrm>
            <a:off x="540000" y="1269000"/>
            <a:ext cx="5203200" cy="2861700"/>
          </a:xfrm>
          <a:prstGeom prst="rect">
            <a:avLst/>
          </a:prstGeom>
        </p:spPr>
        <p:txBody>
          <a:bodyPr spcFirstLastPara="1" wrap="square" lIns="0" tIns="0" rIns="0" bIns="0" anchor="t" anchorCtr="0">
            <a:noAutofit/>
          </a:bodyPr>
          <a:lstStyle/>
          <a:p>
            <a:pPr marL="342900" lvl="0" indent="-336550" algn="l" rtl="0">
              <a:lnSpc>
                <a:spcPct val="100000"/>
              </a:lnSpc>
              <a:spcBef>
                <a:spcPts val="0"/>
              </a:spcBef>
              <a:spcAft>
                <a:spcPts val="0"/>
              </a:spcAft>
              <a:buSzPts val="1700"/>
              <a:buFont typeface="Arial"/>
              <a:buChar char="•"/>
            </a:pPr>
            <a:r>
              <a:rPr lang="sk" sz="1700"/>
              <a:t>uvnitř kloubu</a:t>
            </a:r>
            <a:endParaRPr sz="1700"/>
          </a:p>
          <a:p>
            <a:pPr marL="342900" lvl="0" indent="-336550" algn="l" rtl="0">
              <a:lnSpc>
                <a:spcPct val="100000"/>
              </a:lnSpc>
              <a:spcBef>
                <a:spcPts val="1000"/>
              </a:spcBef>
              <a:spcAft>
                <a:spcPts val="0"/>
              </a:spcAft>
              <a:buSzPts val="1700"/>
              <a:buFont typeface="Arial"/>
              <a:buChar char="•"/>
            </a:pPr>
            <a:r>
              <a:rPr lang="sk" sz="1700"/>
              <a:t> z acetabulárního zářezu do fovea capitis femoris</a:t>
            </a:r>
            <a:endParaRPr sz="1700"/>
          </a:p>
          <a:p>
            <a:pPr marL="342900" lvl="0" indent="-336550" algn="l" rtl="0">
              <a:lnSpc>
                <a:spcPct val="100000"/>
              </a:lnSpc>
              <a:spcBef>
                <a:spcPts val="1000"/>
              </a:spcBef>
              <a:spcAft>
                <a:spcPts val="0"/>
              </a:spcAft>
              <a:buSzPts val="1700"/>
              <a:buFont typeface="Arial"/>
              <a:buChar char="•"/>
            </a:pPr>
            <a:r>
              <a:rPr lang="sk" sz="1700"/>
              <a:t>cévní zásobení cpt. Femoris</a:t>
            </a:r>
            <a:endParaRPr sz="1700"/>
          </a:p>
          <a:p>
            <a:pPr marL="342900" lvl="0" indent="-336550" algn="l" rtl="0">
              <a:lnSpc>
                <a:spcPct val="100000"/>
              </a:lnSpc>
              <a:spcBef>
                <a:spcPts val="1000"/>
              </a:spcBef>
              <a:spcAft>
                <a:spcPts val="0"/>
              </a:spcAft>
              <a:buSzPts val="1700"/>
              <a:buFont typeface="Arial"/>
              <a:buChar char="•"/>
            </a:pPr>
            <a:r>
              <a:rPr lang="sk" sz="1700"/>
              <a:t>kritická pozice ADD</a:t>
            </a:r>
            <a:endParaRPr sz="1700"/>
          </a:p>
          <a:p>
            <a:pPr marL="0" lvl="0" indent="0" algn="l" rtl="0">
              <a:spcBef>
                <a:spcPts val="0"/>
              </a:spcBef>
              <a:spcAft>
                <a:spcPts val="0"/>
              </a:spcAft>
              <a:buNone/>
            </a:pPr>
            <a:endParaRPr sz="1700"/>
          </a:p>
        </p:txBody>
      </p:sp>
      <p:pic>
        <p:nvPicPr>
          <p:cNvPr id="309" name="Google Shape;309;p41"/>
          <p:cNvPicPr preferRelativeResize="0"/>
          <p:nvPr/>
        </p:nvPicPr>
        <p:blipFill rotWithShape="1">
          <a:blip r:embed="rId3">
            <a:alphaModFix/>
          </a:blip>
          <a:srcRect/>
          <a:stretch/>
        </p:blipFill>
        <p:spPr>
          <a:xfrm>
            <a:off x="5626125" y="0"/>
            <a:ext cx="3517876" cy="5143500"/>
          </a:xfrm>
          <a:prstGeom prst="rect">
            <a:avLst/>
          </a:prstGeom>
          <a:noFill/>
          <a:ln>
            <a:noFill/>
          </a:ln>
        </p:spPr>
      </p:pic>
      <p:pic>
        <p:nvPicPr>
          <p:cNvPr id="310" name="Google Shape;310;p41"/>
          <p:cNvPicPr preferRelativeResize="0"/>
          <p:nvPr/>
        </p:nvPicPr>
        <p:blipFill rotWithShape="1">
          <a:blip r:embed="rId4">
            <a:alphaModFix/>
          </a:blip>
          <a:srcRect l="4379"/>
          <a:stretch/>
        </p:blipFill>
        <p:spPr>
          <a:xfrm>
            <a:off x="2617426" y="2671950"/>
            <a:ext cx="3008700" cy="2471550"/>
          </a:xfrm>
          <a:prstGeom prst="rect">
            <a:avLst/>
          </a:prstGeom>
          <a:noFill/>
          <a:ln>
            <a:noFill/>
          </a:ln>
        </p:spPr>
      </p:pic>
      <p:sp>
        <p:nvSpPr>
          <p:cNvPr id="311" name="Google Shape;311;p41"/>
          <p:cNvSpPr txBox="1"/>
          <p:nvPr/>
        </p:nvSpPr>
        <p:spPr>
          <a:xfrm>
            <a:off x="375525" y="4358750"/>
            <a:ext cx="22419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3"/>
          <p:cNvSpPr txBox="1">
            <a:spLocks noGrp="1"/>
          </p:cNvSpPr>
          <p:nvPr>
            <p:ph type="title"/>
          </p:nvPr>
        </p:nvSpPr>
        <p:spPr>
          <a:xfrm>
            <a:off x="540000" y="646600"/>
            <a:ext cx="34842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Abdukce-Addukce</a:t>
            </a:r>
            <a:endParaRPr/>
          </a:p>
        </p:txBody>
      </p:sp>
      <p:sp>
        <p:nvSpPr>
          <p:cNvPr id="328" name="Google Shape;328;p43"/>
          <p:cNvSpPr txBox="1">
            <a:spLocks noGrp="1"/>
          </p:cNvSpPr>
          <p:nvPr>
            <p:ph type="body" idx="1"/>
          </p:nvPr>
        </p:nvSpPr>
        <p:spPr>
          <a:xfrm>
            <a:off x="540000" y="1269000"/>
            <a:ext cx="4708500" cy="3105000"/>
          </a:xfrm>
          <a:prstGeom prst="rect">
            <a:avLst/>
          </a:prstGeom>
        </p:spPr>
        <p:txBody>
          <a:bodyPr spcFirstLastPara="1" wrap="square" lIns="0" tIns="0" rIns="0" bIns="0" anchor="t" anchorCtr="0">
            <a:noAutofit/>
          </a:bodyPr>
          <a:lstStyle/>
          <a:p>
            <a:pPr marL="342900" lvl="0" indent="-342900" algn="l" rtl="0">
              <a:lnSpc>
                <a:spcPct val="90000"/>
              </a:lnSpc>
              <a:spcBef>
                <a:spcPts val="1000"/>
              </a:spcBef>
              <a:spcAft>
                <a:spcPts val="0"/>
              </a:spcAft>
              <a:buSzPts val="2400"/>
              <a:buFont typeface="Arial"/>
              <a:buChar char="•"/>
            </a:pPr>
            <a:r>
              <a:rPr lang="sk" sz="2400" b="1">
                <a:solidFill>
                  <a:schemeClr val="dk2"/>
                </a:solidFill>
              </a:rPr>
              <a:t>ABD KYK</a:t>
            </a:r>
            <a:endParaRPr sz="1800">
              <a:solidFill>
                <a:schemeClr val="dk2"/>
              </a:solidFill>
            </a:endParaRPr>
          </a:p>
          <a:p>
            <a:pPr marL="0" lvl="0" indent="0" algn="l" rtl="0">
              <a:lnSpc>
                <a:spcPct val="90000"/>
              </a:lnSpc>
              <a:spcBef>
                <a:spcPts val="1000"/>
              </a:spcBef>
              <a:spcAft>
                <a:spcPts val="0"/>
              </a:spcAft>
              <a:buNone/>
            </a:pPr>
            <a:r>
              <a:rPr lang="sk" sz="1800" b="1">
                <a:solidFill>
                  <a:srgbClr val="3F3F3F"/>
                </a:solidFill>
              </a:rPr>
              <a:t>	-</a:t>
            </a:r>
            <a:r>
              <a:rPr lang="sk" sz="1800">
                <a:solidFill>
                  <a:srgbClr val="3F3F3F"/>
                </a:solidFill>
              </a:rPr>
              <a:t> lig. Pubofemorale v tenzi</a:t>
            </a:r>
            <a:endParaRPr sz="1800">
              <a:solidFill>
                <a:srgbClr val="3F3F3F"/>
              </a:solidFill>
            </a:endParaRPr>
          </a:p>
          <a:p>
            <a:pPr marL="0" lvl="0" indent="0" algn="l" rtl="0">
              <a:lnSpc>
                <a:spcPct val="90000"/>
              </a:lnSpc>
              <a:spcBef>
                <a:spcPts val="1000"/>
              </a:spcBef>
              <a:spcAft>
                <a:spcPts val="0"/>
              </a:spcAft>
              <a:buNone/>
            </a:pPr>
            <a:r>
              <a:rPr lang="sk" sz="1800">
                <a:solidFill>
                  <a:srgbClr val="3F3F3F"/>
                </a:solidFill>
              </a:rPr>
              <a:t>	- lig.  iliofemorale pars superior – relaxace</a:t>
            </a:r>
            <a:endParaRPr sz="1800">
              <a:solidFill>
                <a:srgbClr val="3F3F3F"/>
              </a:solidFill>
            </a:endParaRPr>
          </a:p>
          <a:p>
            <a:pPr marL="342900" lvl="0" indent="-342900" algn="l" rtl="0">
              <a:lnSpc>
                <a:spcPct val="90000"/>
              </a:lnSpc>
              <a:spcBef>
                <a:spcPts val="1000"/>
              </a:spcBef>
              <a:spcAft>
                <a:spcPts val="0"/>
              </a:spcAft>
              <a:buSzPts val="2400"/>
              <a:buFont typeface="Arial"/>
              <a:buChar char="•"/>
            </a:pPr>
            <a:r>
              <a:rPr lang="sk" sz="2400" b="1">
                <a:solidFill>
                  <a:schemeClr val="dk2"/>
                </a:solidFill>
              </a:rPr>
              <a:t>ADD KYK </a:t>
            </a:r>
            <a:endParaRPr sz="1800">
              <a:solidFill>
                <a:schemeClr val="dk2"/>
              </a:solidFill>
            </a:endParaRPr>
          </a:p>
          <a:p>
            <a:pPr marL="0" lvl="0" indent="0" algn="l" rtl="0">
              <a:lnSpc>
                <a:spcPct val="90000"/>
              </a:lnSpc>
              <a:spcBef>
                <a:spcPts val="1000"/>
              </a:spcBef>
              <a:spcAft>
                <a:spcPts val="0"/>
              </a:spcAft>
              <a:buNone/>
            </a:pPr>
            <a:r>
              <a:rPr lang="sk" sz="1800" b="1">
                <a:solidFill>
                  <a:srgbClr val="3F3F3F"/>
                </a:solidFill>
              </a:rPr>
              <a:t>	- </a:t>
            </a:r>
            <a:r>
              <a:rPr lang="sk" sz="1800">
                <a:solidFill>
                  <a:srgbClr val="3F3F3F"/>
                </a:solidFill>
              </a:rPr>
              <a:t>lig. iliofemorale par sup. v tenzi</a:t>
            </a:r>
            <a:endParaRPr sz="1800">
              <a:solidFill>
                <a:srgbClr val="3F3F3F"/>
              </a:solidFill>
            </a:endParaRPr>
          </a:p>
          <a:p>
            <a:pPr marL="0" lvl="0" indent="0" algn="l" rtl="0">
              <a:lnSpc>
                <a:spcPct val="90000"/>
              </a:lnSpc>
              <a:spcBef>
                <a:spcPts val="1000"/>
              </a:spcBef>
              <a:spcAft>
                <a:spcPts val="0"/>
              </a:spcAft>
              <a:buNone/>
            </a:pPr>
            <a:r>
              <a:rPr lang="sk" sz="1800">
                <a:solidFill>
                  <a:srgbClr val="3F3F3F"/>
                </a:solidFill>
              </a:rPr>
              <a:t>	- lig. pubofemorale – relaxace</a:t>
            </a:r>
            <a:endParaRPr sz="1800">
              <a:solidFill>
                <a:srgbClr val="3F3F3F"/>
              </a:solidFill>
            </a:endParaRPr>
          </a:p>
          <a:p>
            <a:pPr marL="0" lvl="0" indent="0" algn="l" rtl="0">
              <a:lnSpc>
                <a:spcPct val="90000"/>
              </a:lnSpc>
              <a:spcBef>
                <a:spcPts val="1000"/>
              </a:spcBef>
              <a:spcAft>
                <a:spcPts val="0"/>
              </a:spcAft>
              <a:buNone/>
            </a:pPr>
            <a:endParaRPr sz="1800" b="1">
              <a:solidFill>
                <a:srgbClr val="3F3F3F"/>
              </a:solidFill>
            </a:endParaRPr>
          </a:p>
          <a:p>
            <a:pPr marL="0" lvl="0" indent="0" algn="l" rtl="0">
              <a:lnSpc>
                <a:spcPct val="90000"/>
              </a:lnSpc>
              <a:spcBef>
                <a:spcPts val="1000"/>
              </a:spcBef>
              <a:spcAft>
                <a:spcPts val="0"/>
              </a:spcAft>
              <a:buNone/>
            </a:pPr>
            <a:r>
              <a:rPr lang="sk" sz="1800" b="1">
                <a:solidFill>
                  <a:srgbClr val="3F3F3F"/>
                </a:solidFill>
              </a:rPr>
              <a:t>Lig. ischiofemorale </a:t>
            </a:r>
            <a:r>
              <a:rPr lang="sk" sz="1800">
                <a:solidFill>
                  <a:srgbClr val="3F3F3F"/>
                </a:solidFill>
              </a:rPr>
              <a:t>/protaženo při addukci a během abdukce se tenze zvyšuje</a:t>
            </a:r>
            <a:endParaRPr sz="1800">
              <a:solidFill>
                <a:srgbClr val="3F3F3F"/>
              </a:solidFill>
            </a:endParaRPr>
          </a:p>
          <a:p>
            <a:pPr marL="0" lvl="0" indent="0" algn="l" rtl="0">
              <a:lnSpc>
                <a:spcPct val="90000"/>
              </a:lnSpc>
              <a:spcBef>
                <a:spcPts val="1000"/>
              </a:spcBef>
              <a:spcAft>
                <a:spcPts val="0"/>
              </a:spcAft>
              <a:buNone/>
            </a:pPr>
            <a:endParaRPr sz="1800">
              <a:solidFill>
                <a:srgbClr val="3F3F3F"/>
              </a:solidFill>
            </a:endParaRPr>
          </a:p>
          <a:p>
            <a:pPr marL="342900" lvl="0" indent="-228600" algn="l" rtl="0">
              <a:lnSpc>
                <a:spcPct val="100000"/>
              </a:lnSpc>
              <a:spcBef>
                <a:spcPts val="1000"/>
              </a:spcBef>
              <a:spcAft>
                <a:spcPts val="0"/>
              </a:spcAft>
              <a:buNone/>
            </a:pPr>
            <a:endParaRPr sz="1800">
              <a:solidFill>
                <a:srgbClr val="3F3F3F"/>
              </a:solidFill>
            </a:endParaRPr>
          </a:p>
          <a:p>
            <a:pPr marL="0" lvl="0" indent="0" algn="l" rtl="0">
              <a:spcBef>
                <a:spcPts val="0"/>
              </a:spcBef>
              <a:spcAft>
                <a:spcPts val="0"/>
              </a:spcAft>
              <a:buNone/>
            </a:pPr>
            <a:endParaRPr/>
          </a:p>
        </p:txBody>
      </p:sp>
      <p:pic>
        <p:nvPicPr>
          <p:cNvPr id="329" name="Google Shape;329;p43"/>
          <p:cNvPicPr preferRelativeResize="0"/>
          <p:nvPr/>
        </p:nvPicPr>
        <p:blipFill rotWithShape="1">
          <a:blip r:embed="rId3">
            <a:alphaModFix/>
          </a:blip>
          <a:srcRect/>
          <a:stretch/>
        </p:blipFill>
        <p:spPr>
          <a:xfrm>
            <a:off x="5248475" y="1"/>
            <a:ext cx="3895536" cy="5143501"/>
          </a:xfrm>
          <a:prstGeom prst="rect">
            <a:avLst/>
          </a:prstGeom>
          <a:noFill/>
          <a:ln>
            <a:noFill/>
          </a:ln>
        </p:spPr>
      </p:pic>
      <p:sp>
        <p:nvSpPr>
          <p:cNvPr id="330" name="Google Shape;330;p43"/>
          <p:cNvSpPr txBox="1"/>
          <p:nvPr/>
        </p:nvSpPr>
        <p:spPr>
          <a:xfrm>
            <a:off x="3080525" y="0"/>
            <a:ext cx="22419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3"/>
          <p:cNvPicPr preferRelativeResize="0"/>
          <p:nvPr/>
        </p:nvPicPr>
        <p:blipFill>
          <a:blip r:embed="rId3">
            <a:alphaModFix/>
          </a:blip>
          <a:stretch>
            <a:fillRect/>
          </a:stretch>
        </p:blipFill>
        <p:spPr>
          <a:xfrm>
            <a:off x="5284250" y="1511463"/>
            <a:ext cx="3676450" cy="2450975"/>
          </a:xfrm>
          <a:prstGeom prst="rect">
            <a:avLst/>
          </a:prstGeom>
          <a:noFill/>
          <a:ln>
            <a:noFill/>
          </a:ln>
        </p:spPr>
      </p:pic>
      <p:sp>
        <p:nvSpPr>
          <p:cNvPr id="149" name="Google Shape;149;p2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Funkční anatomie a kineziologie pánve</a:t>
            </a:r>
            <a:endParaRPr/>
          </a:p>
          <a:p>
            <a:pPr marL="0" lvl="0" indent="0" algn="l" rtl="0">
              <a:spcBef>
                <a:spcPts val="0"/>
              </a:spcBef>
              <a:spcAft>
                <a:spcPts val="0"/>
              </a:spcAft>
              <a:buNone/>
            </a:pPr>
            <a:endParaRPr/>
          </a:p>
        </p:txBody>
      </p:sp>
      <p:sp>
        <p:nvSpPr>
          <p:cNvPr id="150" name="Google Shape;150;p23"/>
          <p:cNvSpPr txBox="1">
            <a:spLocks noGrp="1"/>
          </p:cNvSpPr>
          <p:nvPr>
            <p:ph type="body" idx="1"/>
          </p:nvPr>
        </p:nvSpPr>
        <p:spPr>
          <a:xfrm>
            <a:off x="521500" y="1184450"/>
            <a:ext cx="1965000" cy="3105000"/>
          </a:xfrm>
          <a:prstGeom prst="rect">
            <a:avLst/>
          </a:prstGeom>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100"/>
              <a:buFont typeface="Arial"/>
              <a:buNone/>
            </a:pPr>
            <a:r>
              <a:rPr lang="sk" sz="1700" b="1"/>
              <a:t>Kosti</a:t>
            </a:r>
            <a:endParaRPr sz="1700" b="1"/>
          </a:p>
          <a:p>
            <a:pPr marL="457200" lvl="0" indent="-323850" algn="l" rtl="0">
              <a:lnSpc>
                <a:spcPct val="150000"/>
              </a:lnSpc>
              <a:spcBef>
                <a:spcPts val="1000"/>
              </a:spcBef>
              <a:spcAft>
                <a:spcPts val="0"/>
              </a:spcAft>
              <a:buSzPts val="1500"/>
              <a:buChar char="●"/>
            </a:pPr>
            <a:r>
              <a:rPr lang="sk" sz="1500"/>
              <a:t>os coxae</a:t>
            </a:r>
            <a:endParaRPr sz="1500"/>
          </a:p>
          <a:p>
            <a:pPr marL="457200" lvl="0" indent="-323850" algn="l" rtl="0">
              <a:lnSpc>
                <a:spcPct val="150000"/>
              </a:lnSpc>
              <a:spcBef>
                <a:spcPts val="0"/>
              </a:spcBef>
              <a:spcAft>
                <a:spcPts val="0"/>
              </a:spcAft>
              <a:buSzPts val="1500"/>
              <a:buChar char="●"/>
            </a:pPr>
            <a:r>
              <a:rPr lang="sk" sz="1500"/>
              <a:t>os ilium</a:t>
            </a:r>
            <a:endParaRPr sz="1500"/>
          </a:p>
          <a:p>
            <a:pPr marL="457200" lvl="0" indent="-323850" algn="l" rtl="0">
              <a:lnSpc>
                <a:spcPct val="150000"/>
              </a:lnSpc>
              <a:spcBef>
                <a:spcPts val="0"/>
              </a:spcBef>
              <a:spcAft>
                <a:spcPts val="0"/>
              </a:spcAft>
              <a:buSzPts val="1500"/>
              <a:buChar char="●"/>
            </a:pPr>
            <a:r>
              <a:rPr lang="sk" sz="1500"/>
              <a:t>os ischii</a:t>
            </a:r>
            <a:endParaRPr sz="1500"/>
          </a:p>
          <a:p>
            <a:pPr marL="457200" lvl="0" indent="-323850" algn="l" rtl="0">
              <a:lnSpc>
                <a:spcPct val="150000"/>
              </a:lnSpc>
              <a:spcBef>
                <a:spcPts val="0"/>
              </a:spcBef>
              <a:spcAft>
                <a:spcPts val="0"/>
              </a:spcAft>
              <a:buSzPts val="1500"/>
              <a:buChar char="●"/>
            </a:pPr>
            <a:r>
              <a:rPr lang="sk" sz="1500"/>
              <a:t>os pubis</a:t>
            </a:r>
            <a:endParaRPr sz="1500"/>
          </a:p>
          <a:p>
            <a:pPr marL="457200" lvl="0" indent="-323850" algn="l" rtl="0">
              <a:lnSpc>
                <a:spcPct val="150000"/>
              </a:lnSpc>
              <a:spcBef>
                <a:spcPts val="0"/>
              </a:spcBef>
              <a:spcAft>
                <a:spcPts val="0"/>
              </a:spcAft>
              <a:buSzPts val="1500"/>
              <a:buChar char="●"/>
            </a:pPr>
            <a:r>
              <a:rPr lang="sk" sz="1500"/>
              <a:t>os sacrum</a:t>
            </a:r>
            <a:endParaRPr sz="1500"/>
          </a:p>
          <a:p>
            <a:pPr marL="457200" lvl="0" indent="-323850" algn="l" rtl="0">
              <a:lnSpc>
                <a:spcPct val="150000"/>
              </a:lnSpc>
              <a:spcBef>
                <a:spcPts val="0"/>
              </a:spcBef>
              <a:spcAft>
                <a:spcPts val="0"/>
              </a:spcAft>
              <a:buSzPts val="1500"/>
              <a:buChar char="●"/>
            </a:pPr>
            <a:r>
              <a:rPr lang="sk" sz="1500"/>
              <a:t>os coccygis</a:t>
            </a:r>
            <a:endParaRPr sz="1500"/>
          </a:p>
        </p:txBody>
      </p:sp>
      <p:sp>
        <p:nvSpPr>
          <p:cNvPr id="151" name="Google Shape;151;p23"/>
          <p:cNvSpPr txBox="1">
            <a:spLocks noGrp="1"/>
          </p:cNvSpPr>
          <p:nvPr>
            <p:ph type="body" idx="2"/>
          </p:nvPr>
        </p:nvSpPr>
        <p:spPr>
          <a:xfrm>
            <a:off x="2935279" y="1184450"/>
            <a:ext cx="2349000" cy="3105000"/>
          </a:xfrm>
          <a:prstGeom prst="rect">
            <a:avLst/>
          </a:prstGeom>
        </p:spPr>
        <p:txBody>
          <a:bodyPr spcFirstLastPara="1" wrap="square" lIns="0" tIns="0" rIns="0" bIns="0" anchor="t" anchorCtr="0">
            <a:noAutofit/>
          </a:bodyPr>
          <a:lstStyle/>
          <a:p>
            <a:pPr marL="0" lvl="0" indent="0" algn="l" rtl="0">
              <a:lnSpc>
                <a:spcPct val="90000"/>
              </a:lnSpc>
              <a:spcBef>
                <a:spcPts val="1000"/>
              </a:spcBef>
              <a:spcAft>
                <a:spcPts val="0"/>
              </a:spcAft>
              <a:buClr>
                <a:schemeClr val="dk1"/>
              </a:buClr>
              <a:buSzPts val="1100"/>
              <a:buFont typeface="Arial"/>
              <a:buNone/>
            </a:pPr>
            <a:r>
              <a:rPr lang="sk" sz="1700" b="1"/>
              <a:t>Kloubní spojení</a:t>
            </a:r>
            <a:endParaRPr sz="1800" b="1"/>
          </a:p>
          <a:p>
            <a:pPr marL="457200" lvl="0" indent="-325755" algn="l" rtl="0">
              <a:lnSpc>
                <a:spcPct val="150000"/>
              </a:lnSpc>
              <a:spcBef>
                <a:spcPts val="1000"/>
              </a:spcBef>
              <a:spcAft>
                <a:spcPts val="0"/>
              </a:spcAft>
              <a:buSzPts val="1530"/>
              <a:buChar char="●"/>
            </a:pPr>
            <a:r>
              <a:rPr lang="sk" sz="1530"/>
              <a:t>art. lumbosacralis</a:t>
            </a:r>
            <a:endParaRPr sz="1600"/>
          </a:p>
          <a:p>
            <a:pPr marL="457200" lvl="0" indent="-325755" algn="l" rtl="0">
              <a:lnSpc>
                <a:spcPct val="150000"/>
              </a:lnSpc>
              <a:spcBef>
                <a:spcPts val="0"/>
              </a:spcBef>
              <a:spcAft>
                <a:spcPts val="0"/>
              </a:spcAft>
              <a:buSzPts val="1530"/>
              <a:buChar char="●"/>
            </a:pPr>
            <a:r>
              <a:rPr lang="sk" sz="1530"/>
              <a:t>art. sacroiliaca</a:t>
            </a:r>
            <a:endParaRPr sz="1600"/>
          </a:p>
          <a:p>
            <a:pPr marL="457200" lvl="0" indent="-325755" algn="l" rtl="0">
              <a:lnSpc>
                <a:spcPct val="150000"/>
              </a:lnSpc>
              <a:spcBef>
                <a:spcPts val="0"/>
              </a:spcBef>
              <a:spcAft>
                <a:spcPts val="0"/>
              </a:spcAft>
              <a:buSzPts val="1530"/>
              <a:buChar char="●"/>
            </a:pPr>
            <a:r>
              <a:rPr lang="sk" sz="1530"/>
              <a:t>symphysis pubica</a:t>
            </a:r>
            <a:endParaRPr sz="1360"/>
          </a:p>
          <a:p>
            <a:pPr marL="457200" lvl="0" indent="-325755" algn="l" rtl="0">
              <a:lnSpc>
                <a:spcPct val="150000"/>
              </a:lnSpc>
              <a:spcBef>
                <a:spcPts val="0"/>
              </a:spcBef>
              <a:spcAft>
                <a:spcPts val="0"/>
              </a:spcAft>
              <a:buSzPts val="1530"/>
              <a:buChar char="●"/>
            </a:pPr>
            <a:r>
              <a:rPr lang="sk" sz="1530"/>
              <a:t>art. sacrococcygeale</a:t>
            </a:r>
            <a:endParaRPr sz="1360"/>
          </a:p>
          <a:p>
            <a:pPr marL="457200" lvl="0" indent="-325755" algn="l" rtl="0">
              <a:lnSpc>
                <a:spcPct val="150000"/>
              </a:lnSpc>
              <a:spcBef>
                <a:spcPts val="0"/>
              </a:spcBef>
              <a:spcAft>
                <a:spcPts val="0"/>
              </a:spcAft>
              <a:buSzPts val="1530"/>
              <a:buChar char="●"/>
            </a:pPr>
            <a:r>
              <a:rPr lang="sk" sz="1530" b="1"/>
              <a:t>art. coxae</a:t>
            </a:r>
            <a:endParaRPr b="1"/>
          </a:p>
        </p:txBody>
      </p:sp>
      <p:sp>
        <p:nvSpPr>
          <p:cNvPr id="152" name="Google Shape;152;p23"/>
          <p:cNvSpPr txBox="1"/>
          <p:nvPr/>
        </p:nvSpPr>
        <p:spPr>
          <a:xfrm>
            <a:off x="5879275" y="3962425"/>
            <a:ext cx="24864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https://zehrcenter.com/ligaments-tendons-muscles/</a:t>
            </a:r>
            <a:endParaRPr sz="800">
              <a:solidFill>
                <a:srgbClr val="B7B7B7"/>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Rotace - vnitřní x zevní</a:t>
            </a:r>
            <a:endParaRPr/>
          </a:p>
        </p:txBody>
      </p:sp>
      <p:sp>
        <p:nvSpPr>
          <p:cNvPr id="336" name="Google Shape;336;p44"/>
          <p:cNvSpPr txBox="1">
            <a:spLocks noGrp="1"/>
          </p:cNvSpPr>
          <p:nvPr>
            <p:ph type="body" idx="1"/>
          </p:nvPr>
        </p:nvSpPr>
        <p:spPr>
          <a:xfrm>
            <a:off x="540000" y="1269000"/>
            <a:ext cx="4390200" cy="3105000"/>
          </a:xfrm>
          <a:prstGeom prst="rect">
            <a:avLst/>
          </a:prstGeom>
        </p:spPr>
        <p:txBody>
          <a:bodyPr spcFirstLastPara="1" wrap="square" lIns="0" tIns="0" rIns="0" bIns="0" anchor="t" anchorCtr="0">
            <a:noAutofit/>
          </a:bodyPr>
          <a:lstStyle/>
          <a:p>
            <a:pPr marL="342900" lvl="0" indent="-304800" algn="l" rtl="0">
              <a:lnSpc>
                <a:spcPct val="100000"/>
              </a:lnSpc>
              <a:spcBef>
                <a:spcPts val="0"/>
              </a:spcBef>
              <a:spcAft>
                <a:spcPts val="0"/>
              </a:spcAft>
              <a:buClr>
                <a:schemeClr val="dk2"/>
              </a:buClr>
              <a:buSzPts val="1800"/>
              <a:buFont typeface="Arial"/>
              <a:buChar char="•"/>
            </a:pPr>
            <a:r>
              <a:rPr lang="sk" sz="1800" b="1">
                <a:solidFill>
                  <a:schemeClr val="dk2"/>
                </a:solidFill>
              </a:rPr>
              <a:t>ZR KYK</a:t>
            </a:r>
            <a:endParaRPr sz="1800">
              <a:solidFill>
                <a:schemeClr val="dk2"/>
              </a:solidFill>
            </a:endParaRPr>
          </a:p>
          <a:p>
            <a:pPr marL="0" lvl="0" indent="0" algn="l" rtl="0">
              <a:lnSpc>
                <a:spcPct val="100000"/>
              </a:lnSpc>
              <a:spcBef>
                <a:spcPts val="1000"/>
              </a:spcBef>
              <a:spcAft>
                <a:spcPts val="0"/>
              </a:spcAft>
              <a:buNone/>
            </a:pPr>
            <a:r>
              <a:rPr lang="sk" sz="1800"/>
              <a:t>	- napětí anteriorních ligament</a:t>
            </a:r>
            <a:endParaRPr sz="1800"/>
          </a:p>
          <a:p>
            <a:pPr marL="0" lvl="0" indent="0" algn="l" rtl="0">
              <a:lnSpc>
                <a:spcPct val="100000"/>
              </a:lnSpc>
              <a:spcBef>
                <a:spcPts val="1000"/>
              </a:spcBef>
              <a:spcAft>
                <a:spcPts val="0"/>
              </a:spcAft>
              <a:buNone/>
            </a:pPr>
            <a:r>
              <a:rPr lang="sk" sz="1800"/>
              <a:t>	- především horizontální části – iliofemorale pars superior a pubofemorale </a:t>
            </a:r>
            <a:endParaRPr sz="1800"/>
          </a:p>
          <a:p>
            <a:pPr marL="0" lvl="0" indent="0" algn="l" rtl="0">
              <a:lnSpc>
                <a:spcPct val="100000"/>
              </a:lnSpc>
              <a:spcBef>
                <a:spcPts val="1000"/>
              </a:spcBef>
              <a:spcAft>
                <a:spcPts val="0"/>
              </a:spcAft>
              <a:buNone/>
            </a:pPr>
            <a:r>
              <a:rPr lang="sk" sz="1800"/>
              <a:t>	-  lig. ischiofemorale relaxuje</a:t>
            </a:r>
            <a:endParaRPr sz="1800"/>
          </a:p>
          <a:p>
            <a:pPr marL="457200" lvl="0" indent="-342900" algn="l" rtl="0">
              <a:lnSpc>
                <a:spcPct val="100000"/>
              </a:lnSpc>
              <a:spcBef>
                <a:spcPts val="1000"/>
              </a:spcBef>
              <a:spcAft>
                <a:spcPts val="0"/>
              </a:spcAft>
              <a:buSzPts val="1800"/>
              <a:buChar char="●"/>
            </a:pPr>
            <a:r>
              <a:rPr lang="sk" sz="1800" b="1">
                <a:solidFill>
                  <a:schemeClr val="dk2"/>
                </a:solidFill>
              </a:rPr>
              <a:t>VR KYK</a:t>
            </a:r>
            <a:endParaRPr sz="1800">
              <a:solidFill>
                <a:schemeClr val="dk2"/>
              </a:solidFill>
            </a:endParaRPr>
          </a:p>
          <a:p>
            <a:pPr marL="0" lvl="0" indent="0" algn="l" rtl="0">
              <a:lnSpc>
                <a:spcPct val="100000"/>
              </a:lnSpc>
              <a:spcBef>
                <a:spcPts val="1000"/>
              </a:spcBef>
              <a:spcAft>
                <a:spcPts val="0"/>
              </a:spcAft>
              <a:buNone/>
            </a:pPr>
            <a:r>
              <a:rPr lang="sk" sz="1800"/>
              <a:t>	- relaxace anteriorních ligg.</a:t>
            </a:r>
            <a:endParaRPr sz="1800"/>
          </a:p>
          <a:p>
            <a:pPr marL="0" lvl="0" indent="0" algn="l" rtl="0">
              <a:lnSpc>
                <a:spcPct val="100000"/>
              </a:lnSpc>
              <a:spcBef>
                <a:spcPts val="1000"/>
              </a:spcBef>
              <a:spcAft>
                <a:spcPts val="0"/>
              </a:spcAft>
              <a:buNone/>
            </a:pPr>
            <a:r>
              <a:rPr lang="sk" sz="1800"/>
              <a:t>	- napětí lig. ischiofemorale</a:t>
            </a:r>
            <a:endParaRPr sz="1800"/>
          </a:p>
          <a:p>
            <a:pPr marL="0" lvl="0" indent="0" algn="l" rtl="0">
              <a:spcBef>
                <a:spcPts val="0"/>
              </a:spcBef>
              <a:spcAft>
                <a:spcPts val="0"/>
              </a:spcAft>
              <a:buNone/>
            </a:pPr>
            <a:endParaRPr sz="1800"/>
          </a:p>
        </p:txBody>
      </p:sp>
      <p:pic>
        <p:nvPicPr>
          <p:cNvPr id="337" name="Google Shape;337;p44"/>
          <p:cNvPicPr preferRelativeResize="0"/>
          <p:nvPr/>
        </p:nvPicPr>
        <p:blipFill rotWithShape="1">
          <a:blip r:embed="rId3">
            <a:alphaModFix/>
          </a:blip>
          <a:srcRect/>
          <a:stretch/>
        </p:blipFill>
        <p:spPr>
          <a:xfrm>
            <a:off x="5389818" y="0"/>
            <a:ext cx="3754182" cy="5143501"/>
          </a:xfrm>
          <a:prstGeom prst="rect">
            <a:avLst/>
          </a:prstGeom>
          <a:noFill/>
          <a:ln>
            <a:noFill/>
          </a:ln>
        </p:spPr>
      </p:pic>
      <p:sp>
        <p:nvSpPr>
          <p:cNvPr id="338" name="Google Shape;338;p44"/>
          <p:cNvSpPr txBox="1"/>
          <p:nvPr/>
        </p:nvSpPr>
        <p:spPr>
          <a:xfrm>
            <a:off x="3147925" y="4358750"/>
            <a:ext cx="22419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Rotace - vnitřní x zevní</a:t>
            </a:r>
            <a:endParaRPr/>
          </a:p>
          <a:p>
            <a:pPr marL="0" lvl="0" indent="0" algn="l" rtl="0">
              <a:spcBef>
                <a:spcPts val="0"/>
              </a:spcBef>
              <a:spcAft>
                <a:spcPts val="0"/>
              </a:spcAft>
              <a:buNone/>
            </a:pPr>
            <a:endParaRPr/>
          </a:p>
        </p:txBody>
      </p:sp>
      <p:pic>
        <p:nvPicPr>
          <p:cNvPr id="344" name="Google Shape;344;p45"/>
          <p:cNvPicPr preferRelativeResize="0"/>
          <p:nvPr/>
        </p:nvPicPr>
        <p:blipFill rotWithShape="1">
          <a:blip r:embed="rId3">
            <a:alphaModFix/>
          </a:blip>
          <a:srcRect l="27446" t="15949" r="32225" b="18493"/>
          <a:stretch/>
        </p:blipFill>
        <p:spPr>
          <a:xfrm>
            <a:off x="2698975" y="1003925"/>
            <a:ext cx="3539599" cy="3596326"/>
          </a:xfrm>
          <a:prstGeom prst="rect">
            <a:avLst/>
          </a:prstGeom>
          <a:noFill/>
          <a:ln>
            <a:noFill/>
          </a:ln>
        </p:spPr>
      </p:pic>
      <p:sp>
        <p:nvSpPr>
          <p:cNvPr id="345" name="Google Shape;345;p45"/>
          <p:cNvSpPr txBox="1"/>
          <p:nvPr/>
        </p:nvSpPr>
        <p:spPr>
          <a:xfrm>
            <a:off x="2942300" y="4358750"/>
            <a:ext cx="29535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Bursa iliopectinea</a:t>
            </a:r>
            <a:endParaRPr/>
          </a:p>
        </p:txBody>
      </p:sp>
      <p:sp>
        <p:nvSpPr>
          <p:cNvPr id="351" name="Google Shape;351;p46"/>
          <p:cNvSpPr txBox="1">
            <a:spLocks noGrp="1"/>
          </p:cNvSpPr>
          <p:nvPr>
            <p:ph type="body" idx="1"/>
          </p:nvPr>
        </p:nvSpPr>
        <p:spPr>
          <a:xfrm>
            <a:off x="540000" y="1269000"/>
            <a:ext cx="3823200" cy="3105000"/>
          </a:xfrm>
          <a:prstGeom prst="rect">
            <a:avLst/>
          </a:prstGeom>
        </p:spPr>
        <p:txBody>
          <a:bodyPr spcFirstLastPara="1" wrap="square" lIns="0" tIns="0" rIns="0" bIns="0" anchor="t" anchorCtr="0">
            <a:noAutofit/>
          </a:bodyPr>
          <a:lstStyle/>
          <a:p>
            <a:pPr marL="342900" lvl="0" indent="-342900" algn="l" rtl="0">
              <a:lnSpc>
                <a:spcPct val="150000"/>
              </a:lnSpc>
              <a:spcBef>
                <a:spcPts val="0"/>
              </a:spcBef>
              <a:spcAft>
                <a:spcPts val="0"/>
              </a:spcAft>
              <a:buSzPts val="2400"/>
              <a:buFont typeface="Arial"/>
              <a:buChar char="●"/>
            </a:pPr>
            <a:r>
              <a:rPr lang="sk" sz="2400"/>
              <a:t>mezi m.iliopsoas a os coxae</a:t>
            </a:r>
            <a:endParaRPr sz="2400"/>
          </a:p>
          <a:p>
            <a:pPr marL="342900" lvl="0" indent="-342900" algn="l" rtl="0">
              <a:lnSpc>
                <a:spcPct val="150000"/>
              </a:lnSpc>
              <a:spcBef>
                <a:spcPts val="1000"/>
              </a:spcBef>
              <a:spcAft>
                <a:spcPts val="0"/>
              </a:spcAft>
              <a:buSzPts val="2400"/>
              <a:buFont typeface="Arial"/>
              <a:buChar char="●"/>
            </a:pPr>
            <a:r>
              <a:rPr lang="sk" sz="2400"/>
              <a:t>mezi lig.iliofemorale  a pubofemorale</a:t>
            </a:r>
            <a:endParaRPr sz="2400"/>
          </a:p>
          <a:p>
            <a:pPr marL="342900" lvl="0" indent="-342900" algn="l" rtl="0">
              <a:lnSpc>
                <a:spcPct val="150000"/>
              </a:lnSpc>
              <a:spcBef>
                <a:spcPts val="1000"/>
              </a:spcBef>
              <a:spcAft>
                <a:spcPts val="0"/>
              </a:spcAft>
              <a:buSzPts val="2400"/>
              <a:buFont typeface="Arial"/>
              <a:buChar char="●"/>
            </a:pPr>
            <a:r>
              <a:rPr lang="sk" sz="2400"/>
              <a:t>může komunikovat s kloubní dutinou</a:t>
            </a:r>
            <a:endParaRPr sz="1800"/>
          </a:p>
          <a:p>
            <a:pPr marL="0" lvl="0" indent="0" algn="l" rtl="0">
              <a:lnSpc>
                <a:spcPct val="150000"/>
              </a:lnSpc>
              <a:spcBef>
                <a:spcPts val="1000"/>
              </a:spcBef>
              <a:spcAft>
                <a:spcPts val="0"/>
              </a:spcAft>
              <a:buNone/>
            </a:pPr>
            <a:endParaRPr sz="2400"/>
          </a:p>
          <a:p>
            <a:pPr marL="0" lvl="0" indent="0" algn="l" rtl="0">
              <a:lnSpc>
                <a:spcPct val="150000"/>
              </a:lnSpc>
              <a:spcBef>
                <a:spcPts val="0"/>
              </a:spcBef>
              <a:spcAft>
                <a:spcPts val="0"/>
              </a:spcAft>
              <a:buNone/>
            </a:pPr>
            <a:endParaRPr/>
          </a:p>
        </p:txBody>
      </p:sp>
      <p:pic>
        <p:nvPicPr>
          <p:cNvPr id="352" name="Google Shape;352;p46"/>
          <p:cNvPicPr preferRelativeResize="0"/>
          <p:nvPr/>
        </p:nvPicPr>
        <p:blipFill>
          <a:blip r:embed="rId3">
            <a:alphaModFix/>
          </a:blip>
          <a:stretch>
            <a:fillRect/>
          </a:stretch>
        </p:blipFill>
        <p:spPr>
          <a:xfrm>
            <a:off x="4363050" y="324875"/>
            <a:ext cx="4388700" cy="2554889"/>
          </a:xfrm>
          <a:prstGeom prst="rect">
            <a:avLst/>
          </a:prstGeom>
          <a:noFill/>
          <a:ln>
            <a:noFill/>
          </a:ln>
        </p:spPr>
      </p:pic>
      <p:sp>
        <p:nvSpPr>
          <p:cNvPr id="353" name="Google Shape;353;p46"/>
          <p:cNvSpPr txBox="1"/>
          <p:nvPr/>
        </p:nvSpPr>
        <p:spPr>
          <a:xfrm>
            <a:off x="5384850" y="2879775"/>
            <a:ext cx="23451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https://en.wikipedia.org/wiki/Iliopectineal_bursa</a:t>
            </a:r>
            <a:endParaRPr sz="800">
              <a:solidFill>
                <a:srgbClr val="B7B7B7"/>
              </a:solidFill>
            </a:endParaRPr>
          </a:p>
        </p:txBody>
      </p:sp>
      <p:pic>
        <p:nvPicPr>
          <p:cNvPr id="354" name="Google Shape;354;p46"/>
          <p:cNvPicPr preferRelativeResize="0"/>
          <p:nvPr/>
        </p:nvPicPr>
        <p:blipFill>
          <a:blip r:embed="rId4">
            <a:alphaModFix/>
          </a:blip>
          <a:stretch>
            <a:fillRect/>
          </a:stretch>
        </p:blipFill>
        <p:spPr>
          <a:xfrm>
            <a:off x="4515600" y="3339975"/>
            <a:ext cx="3013002" cy="1651125"/>
          </a:xfrm>
          <a:prstGeom prst="rect">
            <a:avLst/>
          </a:prstGeom>
          <a:noFill/>
          <a:ln>
            <a:noFill/>
          </a:ln>
        </p:spPr>
      </p:pic>
      <p:sp>
        <p:nvSpPr>
          <p:cNvPr id="355" name="Google Shape;355;p46"/>
          <p:cNvSpPr txBox="1"/>
          <p:nvPr/>
        </p:nvSpPr>
        <p:spPr>
          <a:xfrm>
            <a:off x="4522100" y="47037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https://www.orthopedieherentals.be/nl/specialismen/heup/32/letsels/overbelastingletsels-ontstekingen/51/slijmbeursontsteking/150/</a:t>
            </a:r>
            <a:endParaRPr sz="800">
              <a:solidFill>
                <a:srgbClr val="B7B7B7"/>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cxnSp>
        <p:nvCxnSpPr>
          <p:cNvPr id="360" name="Google Shape;360;p47"/>
          <p:cNvCxnSpPr/>
          <p:nvPr/>
        </p:nvCxnSpPr>
        <p:spPr>
          <a:xfrm rot="10800000" flipH="1">
            <a:off x="6462706" y="999402"/>
            <a:ext cx="2078700" cy="212400"/>
          </a:xfrm>
          <a:prstGeom prst="straightConnector1">
            <a:avLst/>
          </a:prstGeom>
          <a:noFill/>
          <a:ln w="57150" cap="flat" cmpd="sng">
            <a:solidFill>
              <a:srgbClr val="0070C0"/>
            </a:solidFill>
            <a:prstDash val="solid"/>
            <a:round/>
            <a:headEnd type="none" w="sm" len="sm"/>
            <a:tailEnd type="none" w="sm" len="sm"/>
          </a:ln>
        </p:spPr>
      </p:cxnSp>
      <p:sp>
        <p:nvSpPr>
          <p:cNvPr id="361" name="Google Shape;361;p4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Kineziologie KYK</a:t>
            </a:r>
            <a:endParaRPr/>
          </a:p>
        </p:txBody>
      </p:sp>
      <p:sp>
        <p:nvSpPr>
          <p:cNvPr id="362" name="Google Shape;362;p47"/>
          <p:cNvSpPr txBox="1">
            <a:spLocks noGrp="1"/>
          </p:cNvSpPr>
          <p:nvPr>
            <p:ph type="body" idx="1"/>
          </p:nvPr>
        </p:nvSpPr>
        <p:spPr>
          <a:xfrm>
            <a:off x="540000" y="1371600"/>
            <a:ext cx="5376300" cy="2846650"/>
          </a:xfrm>
          <a:prstGeom prst="rect">
            <a:avLst/>
          </a:prstGeom>
        </p:spPr>
        <p:txBody>
          <a:bodyPr spcFirstLastPara="1" wrap="square" lIns="0" tIns="0" rIns="0" bIns="0" anchor="t" anchorCtr="0">
            <a:noAutofit/>
          </a:bodyPr>
          <a:lstStyle/>
          <a:p>
            <a:pPr marL="342900" lvl="0" indent="-342900" algn="l" rtl="0">
              <a:lnSpc>
                <a:spcPct val="100000"/>
              </a:lnSpc>
              <a:spcBef>
                <a:spcPts val="0"/>
              </a:spcBef>
              <a:spcAft>
                <a:spcPts val="0"/>
              </a:spcAft>
              <a:buSzPts val="2100"/>
              <a:buFont typeface="Arial"/>
              <a:buChar char="•"/>
            </a:pPr>
            <a:r>
              <a:rPr lang="sk" dirty="0">
                <a:solidFill>
                  <a:srgbClr val="3F3F3F"/>
                </a:solidFill>
              </a:rPr>
              <a:t>kulovitý tvar hlavice – velké ROM</a:t>
            </a:r>
            <a:endParaRPr sz="1800" dirty="0">
              <a:solidFill>
                <a:srgbClr val="3F3F3F"/>
              </a:solidFill>
            </a:endParaRPr>
          </a:p>
          <a:p>
            <a:pPr marL="342900" lvl="0" indent="-342900" algn="l" rtl="0">
              <a:lnSpc>
                <a:spcPct val="100000"/>
              </a:lnSpc>
              <a:spcBef>
                <a:spcPts val="1000"/>
              </a:spcBef>
              <a:spcAft>
                <a:spcPts val="0"/>
              </a:spcAft>
              <a:buSzPts val="2100"/>
              <a:buFont typeface="Arial"/>
              <a:buChar char="•"/>
            </a:pPr>
            <a:r>
              <a:rPr lang="sk" dirty="0">
                <a:solidFill>
                  <a:srgbClr val="3F3F3F"/>
                </a:solidFill>
              </a:rPr>
              <a:t>hluboká jamka - omezuje ABD a ADD KYK (stabilní stoj, chůze)</a:t>
            </a:r>
            <a:endParaRPr sz="1800" dirty="0">
              <a:solidFill>
                <a:srgbClr val="3F3F3F"/>
              </a:solidFill>
            </a:endParaRPr>
          </a:p>
          <a:p>
            <a:pPr marL="342900" lvl="0" indent="-342900" algn="l" rtl="0">
              <a:lnSpc>
                <a:spcPct val="100000"/>
              </a:lnSpc>
              <a:spcBef>
                <a:spcPts val="1000"/>
              </a:spcBef>
              <a:spcAft>
                <a:spcPts val="0"/>
              </a:spcAft>
              <a:buSzPts val="2100"/>
              <a:buFont typeface="Arial"/>
              <a:buChar char="•"/>
            </a:pPr>
            <a:r>
              <a:rPr lang="sk" dirty="0">
                <a:solidFill>
                  <a:srgbClr val="3F3F3F"/>
                </a:solidFill>
              </a:rPr>
              <a:t>Triaxiální kloub</a:t>
            </a:r>
            <a:endParaRPr sz="1800" dirty="0">
              <a:solidFill>
                <a:srgbClr val="3F3F3F"/>
              </a:solidFill>
            </a:endParaRPr>
          </a:p>
          <a:p>
            <a:pPr marL="457200" lvl="0" indent="-457200" algn="l" rtl="0">
              <a:lnSpc>
                <a:spcPct val="100000"/>
              </a:lnSpc>
              <a:spcBef>
                <a:spcPts val="1000"/>
              </a:spcBef>
              <a:spcAft>
                <a:spcPts val="0"/>
              </a:spcAft>
              <a:buClr>
                <a:srgbClr val="000000"/>
              </a:buClr>
              <a:buSzPts val="2100"/>
              <a:buFont typeface="Noto Sans Symbols"/>
              <a:buAutoNum type="arabicPeriod"/>
            </a:pPr>
            <a:r>
              <a:rPr lang="sk" b="1" dirty="0">
                <a:solidFill>
                  <a:schemeClr val="dk2"/>
                </a:solidFill>
              </a:rPr>
              <a:t>transverzální osa </a:t>
            </a:r>
            <a:r>
              <a:rPr lang="sk" dirty="0">
                <a:solidFill>
                  <a:srgbClr val="3F3F3F"/>
                </a:solidFill>
              </a:rPr>
              <a:t>FLX/EXT (v sagitální rovině)</a:t>
            </a:r>
            <a:endParaRPr sz="1800" dirty="0">
              <a:solidFill>
                <a:srgbClr val="3F3F3F"/>
              </a:solidFill>
            </a:endParaRPr>
          </a:p>
          <a:p>
            <a:pPr marL="457200" lvl="0" indent="-457200" algn="l" rtl="0">
              <a:lnSpc>
                <a:spcPct val="100000"/>
              </a:lnSpc>
              <a:spcBef>
                <a:spcPts val="1000"/>
              </a:spcBef>
              <a:spcAft>
                <a:spcPts val="0"/>
              </a:spcAft>
              <a:buClr>
                <a:srgbClr val="000000"/>
              </a:buClr>
              <a:buSzPts val="2100"/>
              <a:buFont typeface="Noto Sans Symbols"/>
              <a:buAutoNum type="arabicPeriod"/>
            </a:pPr>
            <a:r>
              <a:rPr lang="sk" b="1" dirty="0">
                <a:solidFill>
                  <a:schemeClr val="dk2"/>
                </a:solidFill>
              </a:rPr>
              <a:t>anterioposteriorní</a:t>
            </a:r>
            <a:r>
              <a:rPr lang="sk" dirty="0">
                <a:solidFill>
                  <a:schemeClr val="dk2"/>
                </a:solidFill>
              </a:rPr>
              <a:t> </a:t>
            </a:r>
            <a:r>
              <a:rPr lang="sk" dirty="0">
                <a:solidFill>
                  <a:srgbClr val="3F3F3F"/>
                </a:solidFill>
              </a:rPr>
              <a:t>ABD/ADD (ve front. rovině)</a:t>
            </a:r>
            <a:endParaRPr sz="1800" dirty="0">
              <a:solidFill>
                <a:srgbClr val="3F3F3F"/>
              </a:solidFill>
            </a:endParaRPr>
          </a:p>
          <a:p>
            <a:pPr marL="457200" lvl="0" indent="-457200" algn="l" rtl="0">
              <a:lnSpc>
                <a:spcPct val="100000"/>
              </a:lnSpc>
              <a:spcBef>
                <a:spcPts val="1000"/>
              </a:spcBef>
              <a:spcAft>
                <a:spcPts val="0"/>
              </a:spcAft>
              <a:buClr>
                <a:srgbClr val="000000"/>
              </a:buClr>
              <a:buSzPts val="2100"/>
              <a:buFont typeface="Noto Sans Symbols"/>
              <a:buAutoNum type="arabicPeriod"/>
            </a:pPr>
            <a:r>
              <a:rPr lang="sk" b="1" dirty="0">
                <a:solidFill>
                  <a:schemeClr val="dk2"/>
                </a:solidFill>
              </a:rPr>
              <a:t>vertikální</a:t>
            </a:r>
            <a:r>
              <a:rPr lang="sk" dirty="0">
                <a:solidFill>
                  <a:srgbClr val="3F3F3F"/>
                </a:solidFill>
              </a:rPr>
              <a:t> ZR/VR (v trans. rovině)</a:t>
            </a:r>
            <a:endParaRPr sz="1800" dirty="0">
              <a:solidFill>
                <a:srgbClr val="3F3F3F"/>
              </a:solidFill>
            </a:endParaRPr>
          </a:p>
          <a:p>
            <a:pPr marL="0" lvl="0" indent="0" algn="l" rtl="0">
              <a:spcBef>
                <a:spcPts val="0"/>
              </a:spcBef>
              <a:spcAft>
                <a:spcPts val="0"/>
              </a:spcAft>
              <a:buNone/>
            </a:pPr>
            <a:endParaRPr dirty="0"/>
          </a:p>
        </p:txBody>
      </p:sp>
      <p:pic>
        <p:nvPicPr>
          <p:cNvPr id="363" name="Google Shape;363;p47"/>
          <p:cNvPicPr preferRelativeResize="0"/>
          <p:nvPr/>
        </p:nvPicPr>
        <p:blipFill rotWithShape="1">
          <a:blip r:embed="rId3">
            <a:alphaModFix/>
          </a:blip>
          <a:srcRect t="35358"/>
          <a:stretch/>
        </p:blipFill>
        <p:spPr>
          <a:xfrm>
            <a:off x="5916307" y="447939"/>
            <a:ext cx="2645400" cy="4034400"/>
          </a:xfrm>
          <a:prstGeom prst="rect">
            <a:avLst/>
          </a:prstGeom>
          <a:noFill/>
          <a:ln>
            <a:noFill/>
          </a:ln>
        </p:spPr>
      </p:pic>
      <p:sp>
        <p:nvSpPr>
          <p:cNvPr id="364" name="Google Shape;364;p47"/>
          <p:cNvSpPr txBox="1"/>
          <p:nvPr/>
        </p:nvSpPr>
        <p:spPr>
          <a:xfrm>
            <a:off x="5916300" y="4358750"/>
            <a:ext cx="22419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48"/>
          <p:cNvPicPr preferRelativeResize="0"/>
          <p:nvPr/>
        </p:nvPicPr>
        <p:blipFill rotWithShape="1">
          <a:blip r:embed="rId3">
            <a:alphaModFix/>
          </a:blip>
          <a:srcRect/>
          <a:stretch/>
        </p:blipFill>
        <p:spPr>
          <a:xfrm>
            <a:off x="3933752" y="1536126"/>
            <a:ext cx="1277400" cy="1715700"/>
          </a:xfrm>
          <a:prstGeom prst="rect">
            <a:avLst/>
          </a:prstGeom>
          <a:noFill/>
          <a:ln>
            <a:noFill/>
          </a:ln>
        </p:spPr>
      </p:pic>
      <p:sp>
        <p:nvSpPr>
          <p:cNvPr id="370" name="Google Shape;370;p4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Flexe v KYK</a:t>
            </a:r>
            <a:endParaRPr/>
          </a:p>
        </p:txBody>
      </p:sp>
      <p:sp>
        <p:nvSpPr>
          <p:cNvPr id="371" name="Google Shape;371;p48"/>
          <p:cNvSpPr txBox="1">
            <a:spLocks noGrp="1"/>
          </p:cNvSpPr>
          <p:nvPr>
            <p:ph type="body" idx="1"/>
          </p:nvPr>
        </p:nvSpPr>
        <p:spPr>
          <a:xfrm>
            <a:off x="540000" y="1269000"/>
            <a:ext cx="4886100" cy="31050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Font typeface="Arial"/>
              <a:buNone/>
            </a:pPr>
            <a:r>
              <a:rPr lang="sk" sz="1800"/>
              <a:t>-  je spojená s posteriorním klopením pánve a oploštěním bederní lordózy </a:t>
            </a:r>
            <a:endParaRPr sz="1400"/>
          </a:p>
          <a:p>
            <a:pPr marL="342900" lvl="0" indent="-342900" algn="l" rtl="0">
              <a:lnSpc>
                <a:spcPct val="100000"/>
              </a:lnSpc>
              <a:spcBef>
                <a:spcPts val="0"/>
              </a:spcBef>
              <a:spcAft>
                <a:spcPts val="0"/>
              </a:spcAft>
              <a:buSzPts val="2000"/>
              <a:buFont typeface="Arial"/>
              <a:buChar char="•"/>
            </a:pPr>
            <a:r>
              <a:rPr lang="sk" sz="2000" b="1" u="sng"/>
              <a:t>dle pozice v KOK</a:t>
            </a:r>
            <a:r>
              <a:rPr lang="sk" sz="2000" b="1"/>
              <a:t>:</a:t>
            </a:r>
            <a:endParaRPr sz="1800" b="1"/>
          </a:p>
          <a:p>
            <a:pPr marL="342900" lvl="0" indent="-342900" algn="l" rtl="0">
              <a:lnSpc>
                <a:spcPct val="100000"/>
              </a:lnSpc>
              <a:spcBef>
                <a:spcPts val="1000"/>
              </a:spcBef>
              <a:spcAft>
                <a:spcPts val="0"/>
              </a:spcAft>
              <a:buNone/>
            </a:pPr>
            <a:r>
              <a:rPr lang="sk" sz="2000"/>
              <a:t> - extenze KOK - 90° (aktivně)</a:t>
            </a:r>
            <a:endParaRPr sz="1800"/>
          </a:p>
          <a:p>
            <a:pPr marL="342900" lvl="0" indent="-342900" algn="l" rtl="0">
              <a:lnSpc>
                <a:spcPct val="100000"/>
              </a:lnSpc>
              <a:spcBef>
                <a:spcPts val="1000"/>
              </a:spcBef>
              <a:spcAft>
                <a:spcPts val="0"/>
              </a:spcAft>
              <a:buNone/>
            </a:pPr>
            <a:endParaRPr sz="2000"/>
          </a:p>
          <a:p>
            <a:pPr marL="342900" lvl="0" indent="-342900" algn="l" rtl="0">
              <a:lnSpc>
                <a:spcPct val="100000"/>
              </a:lnSpc>
              <a:spcBef>
                <a:spcPts val="1000"/>
              </a:spcBef>
              <a:spcAft>
                <a:spcPts val="0"/>
              </a:spcAft>
              <a:buNone/>
            </a:pPr>
            <a:r>
              <a:rPr lang="sk" sz="2000"/>
              <a:t> - flexe KOK – větší ROM (napětí hamstringů)</a:t>
            </a:r>
            <a:endParaRPr sz="1800"/>
          </a:p>
          <a:p>
            <a:pPr marL="457200" lvl="0" indent="-355600" algn="l" rtl="0">
              <a:lnSpc>
                <a:spcPct val="100000"/>
              </a:lnSpc>
              <a:spcBef>
                <a:spcPts val="1000"/>
              </a:spcBef>
              <a:spcAft>
                <a:spcPts val="0"/>
              </a:spcAft>
              <a:buSzPts val="2000"/>
              <a:buAutoNum type="arabicPeriod"/>
            </a:pPr>
            <a:r>
              <a:rPr lang="sk" sz="2000"/>
              <a:t>120° (aktivně)                 145° (pasivně)</a:t>
            </a:r>
            <a:endParaRPr sz="1800"/>
          </a:p>
          <a:p>
            <a:pPr marL="342900" lvl="0" indent="-342900" algn="l" rtl="0">
              <a:lnSpc>
                <a:spcPct val="100000"/>
              </a:lnSpc>
              <a:spcBef>
                <a:spcPts val="1000"/>
              </a:spcBef>
              <a:spcAft>
                <a:spcPts val="0"/>
              </a:spcAft>
              <a:buNone/>
            </a:pPr>
            <a:endParaRPr sz="2000">
              <a:solidFill>
                <a:srgbClr val="3F3F3F"/>
              </a:solidFill>
            </a:endParaRPr>
          </a:p>
          <a:p>
            <a:pPr marL="342900" lvl="0" indent="-342900" algn="l" rtl="0">
              <a:lnSpc>
                <a:spcPct val="100000"/>
              </a:lnSpc>
              <a:spcBef>
                <a:spcPts val="1000"/>
              </a:spcBef>
              <a:spcAft>
                <a:spcPts val="0"/>
              </a:spcAft>
              <a:buNone/>
            </a:pPr>
            <a:endParaRPr sz="2000">
              <a:solidFill>
                <a:srgbClr val="3F3F3F"/>
              </a:solidFill>
            </a:endParaRPr>
          </a:p>
          <a:p>
            <a:pPr marL="342900" lvl="0" indent="-342900" algn="l" rtl="0">
              <a:lnSpc>
                <a:spcPct val="100000"/>
              </a:lnSpc>
              <a:spcBef>
                <a:spcPts val="1000"/>
              </a:spcBef>
              <a:spcAft>
                <a:spcPts val="0"/>
              </a:spcAft>
              <a:buNone/>
            </a:pPr>
            <a:r>
              <a:rPr lang="sk" sz="2000">
                <a:solidFill>
                  <a:srgbClr val="3F3F3F"/>
                </a:solidFill>
              </a:rPr>
              <a:t>				</a:t>
            </a:r>
            <a:endParaRPr sz="1800">
              <a:solidFill>
                <a:srgbClr val="3F3F3F"/>
              </a:solidFill>
            </a:endParaRPr>
          </a:p>
          <a:p>
            <a:pPr marL="0" lvl="0" indent="0" algn="l" rtl="0">
              <a:spcBef>
                <a:spcPts val="0"/>
              </a:spcBef>
              <a:spcAft>
                <a:spcPts val="0"/>
              </a:spcAft>
              <a:buNone/>
            </a:pPr>
            <a:endParaRPr/>
          </a:p>
        </p:txBody>
      </p:sp>
      <p:pic>
        <p:nvPicPr>
          <p:cNvPr id="372" name="Google Shape;372;p48"/>
          <p:cNvPicPr preferRelativeResize="0"/>
          <p:nvPr/>
        </p:nvPicPr>
        <p:blipFill rotWithShape="1">
          <a:blip r:embed="rId4">
            <a:alphaModFix/>
          </a:blip>
          <a:srcRect b="8684"/>
          <a:stretch/>
        </p:blipFill>
        <p:spPr>
          <a:xfrm>
            <a:off x="5426200" y="313475"/>
            <a:ext cx="1449600" cy="1715800"/>
          </a:xfrm>
          <a:prstGeom prst="rect">
            <a:avLst/>
          </a:prstGeom>
          <a:noFill/>
          <a:ln>
            <a:noFill/>
          </a:ln>
        </p:spPr>
      </p:pic>
      <p:pic>
        <p:nvPicPr>
          <p:cNvPr id="373" name="Google Shape;373;p48"/>
          <p:cNvPicPr preferRelativeResize="0"/>
          <p:nvPr/>
        </p:nvPicPr>
        <p:blipFill rotWithShape="1">
          <a:blip r:embed="rId5">
            <a:alphaModFix/>
          </a:blip>
          <a:srcRect/>
          <a:stretch/>
        </p:blipFill>
        <p:spPr>
          <a:xfrm>
            <a:off x="2656376" y="3427800"/>
            <a:ext cx="1068000" cy="1715700"/>
          </a:xfrm>
          <a:prstGeom prst="rect">
            <a:avLst/>
          </a:prstGeom>
          <a:noFill/>
          <a:ln>
            <a:noFill/>
          </a:ln>
        </p:spPr>
      </p:pic>
      <p:pic>
        <p:nvPicPr>
          <p:cNvPr id="374" name="Google Shape;374;p48"/>
          <p:cNvPicPr preferRelativeResize="0"/>
          <p:nvPr/>
        </p:nvPicPr>
        <p:blipFill rotWithShape="1">
          <a:blip r:embed="rId6">
            <a:alphaModFix/>
          </a:blip>
          <a:srcRect/>
          <a:stretch/>
        </p:blipFill>
        <p:spPr>
          <a:xfrm>
            <a:off x="5426102" y="3163000"/>
            <a:ext cx="856188" cy="1980500"/>
          </a:xfrm>
          <a:prstGeom prst="rect">
            <a:avLst/>
          </a:prstGeom>
          <a:noFill/>
          <a:ln>
            <a:noFill/>
          </a:ln>
        </p:spPr>
      </p:pic>
      <p:sp>
        <p:nvSpPr>
          <p:cNvPr id="375" name="Google Shape;375;p48"/>
          <p:cNvSpPr txBox="1"/>
          <p:nvPr/>
        </p:nvSpPr>
        <p:spPr>
          <a:xfrm>
            <a:off x="5426200" y="1933575"/>
            <a:ext cx="22419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Flexory KYK</a:t>
            </a:r>
            <a:endParaRPr/>
          </a:p>
        </p:txBody>
      </p:sp>
      <p:sp>
        <p:nvSpPr>
          <p:cNvPr id="381" name="Google Shape;381;p49"/>
          <p:cNvSpPr txBox="1">
            <a:spLocks noGrp="1"/>
          </p:cNvSpPr>
          <p:nvPr>
            <p:ph type="body" idx="1"/>
          </p:nvPr>
        </p:nvSpPr>
        <p:spPr>
          <a:xfrm>
            <a:off x="540000" y="1418700"/>
            <a:ext cx="4905900" cy="2955300"/>
          </a:xfrm>
          <a:prstGeom prst="rect">
            <a:avLst/>
          </a:prstGeom>
        </p:spPr>
        <p:txBody>
          <a:bodyPr spcFirstLastPara="1" wrap="square" lIns="0" tIns="0" rIns="0" bIns="0" anchor="t" anchorCtr="0">
            <a:noAutofit/>
          </a:bodyPr>
          <a:lstStyle/>
          <a:p>
            <a:pPr marL="0" lvl="0" indent="0" algn="l" rtl="0">
              <a:lnSpc>
                <a:spcPct val="60000"/>
              </a:lnSpc>
              <a:spcBef>
                <a:spcPts val="0"/>
              </a:spcBef>
              <a:spcAft>
                <a:spcPts val="0"/>
              </a:spcAft>
              <a:buNone/>
            </a:pPr>
            <a:r>
              <a:rPr lang="sk" sz="1570" b="1" dirty="0">
                <a:solidFill>
                  <a:srgbClr val="3F3F3F"/>
                </a:solidFill>
              </a:rPr>
              <a:t>1. FL (+ZR A ADD) </a:t>
            </a:r>
            <a:endParaRPr sz="1500" b="1" dirty="0">
              <a:solidFill>
                <a:srgbClr val="3F3F3F"/>
              </a:solidFill>
            </a:endParaRPr>
          </a:p>
          <a:p>
            <a:pPr marL="342900" lvl="0" indent="-323850" algn="l" rtl="0">
              <a:lnSpc>
                <a:spcPct val="60000"/>
              </a:lnSpc>
              <a:spcBef>
                <a:spcPts val="1000"/>
              </a:spcBef>
              <a:spcAft>
                <a:spcPts val="0"/>
              </a:spcAft>
              <a:buSzPts val="1570"/>
              <a:buFont typeface="Arial"/>
              <a:buChar char="•"/>
            </a:pPr>
            <a:r>
              <a:rPr lang="sk" sz="1570" dirty="0">
                <a:solidFill>
                  <a:srgbClr val="3F3F3F"/>
                </a:solidFill>
              </a:rPr>
              <a:t>m. illiopsoas </a:t>
            </a:r>
            <a:endParaRPr sz="1500" dirty="0">
              <a:solidFill>
                <a:srgbClr val="3F3F3F"/>
              </a:solidFill>
            </a:endParaRPr>
          </a:p>
          <a:p>
            <a:pPr marL="342900" lvl="0" indent="-342900" algn="l" rtl="0">
              <a:lnSpc>
                <a:spcPct val="60000"/>
              </a:lnSpc>
              <a:spcBef>
                <a:spcPts val="1000"/>
              </a:spcBef>
              <a:spcAft>
                <a:spcPts val="0"/>
              </a:spcAft>
              <a:buNone/>
            </a:pPr>
            <a:r>
              <a:rPr lang="sk" sz="1570" dirty="0">
                <a:solidFill>
                  <a:srgbClr val="3F3F3F"/>
                </a:solidFill>
              </a:rPr>
              <a:t>- m. psoas major (1)</a:t>
            </a:r>
            <a:endParaRPr sz="1500" dirty="0">
              <a:solidFill>
                <a:srgbClr val="3F3F3F"/>
              </a:solidFill>
            </a:endParaRPr>
          </a:p>
          <a:p>
            <a:pPr marL="0" lvl="0" indent="0" algn="l" rtl="0">
              <a:lnSpc>
                <a:spcPct val="60000"/>
              </a:lnSpc>
              <a:spcBef>
                <a:spcPts val="1000"/>
              </a:spcBef>
              <a:spcAft>
                <a:spcPts val="0"/>
              </a:spcAft>
              <a:buNone/>
            </a:pPr>
            <a:r>
              <a:rPr lang="sk" sz="1570" dirty="0">
                <a:solidFill>
                  <a:srgbClr val="3F3F3F"/>
                </a:solidFill>
              </a:rPr>
              <a:t>- m. illiacus (2)</a:t>
            </a:r>
            <a:endParaRPr sz="1500" dirty="0">
              <a:solidFill>
                <a:srgbClr val="3F3F3F"/>
              </a:solidFill>
            </a:endParaRPr>
          </a:p>
          <a:p>
            <a:pPr marL="342900" lvl="0" indent="-323850" algn="l" rtl="0">
              <a:lnSpc>
                <a:spcPct val="60000"/>
              </a:lnSpc>
              <a:spcBef>
                <a:spcPts val="1000"/>
              </a:spcBef>
              <a:spcAft>
                <a:spcPts val="0"/>
              </a:spcAft>
              <a:buSzPts val="1570"/>
              <a:buFont typeface="Arial"/>
              <a:buChar char="•"/>
            </a:pPr>
            <a:r>
              <a:rPr lang="sk" sz="1570" dirty="0">
                <a:solidFill>
                  <a:srgbClr val="3F3F3F"/>
                </a:solidFill>
              </a:rPr>
              <a:t>m. adductor longus (7)</a:t>
            </a:r>
            <a:endParaRPr sz="1500" dirty="0">
              <a:solidFill>
                <a:srgbClr val="3F3F3F"/>
              </a:solidFill>
            </a:endParaRPr>
          </a:p>
          <a:p>
            <a:pPr marL="342900" lvl="0" indent="-323850" algn="l" rtl="0">
              <a:lnSpc>
                <a:spcPct val="60000"/>
              </a:lnSpc>
              <a:spcBef>
                <a:spcPts val="1000"/>
              </a:spcBef>
              <a:spcAft>
                <a:spcPts val="0"/>
              </a:spcAft>
              <a:buSzPts val="1570"/>
              <a:buFont typeface="Arial"/>
              <a:buChar char="•"/>
            </a:pPr>
            <a:r>
              <a:rPr lang="sk" sz="1570" dirty="0">
                <a:solidFill>
                  <a:srgbClr val="3F3F3F"/>
                </a:solidFill>
              </a:rPr>
              <a:t>m. pectineus (6)</a:t>
            </a:r>
            <a:endParaRPr sz="1570" dirty="0">
              <a:solidFill>
                <a:srgbClr val="3F3F3F"/>
              </a:solidFill>
            </a:endParaRPr>
          </a:p>
          <a:p>
            <a:pPr marL="0" lvl="0" indent="0" algn="l" rtl="0">
              <a:lnSpc>
                <a:spcPct val="60000"/>
              </a:lnSpc>
              <a:spcBef>
                <a:spcPts val="1000"/>
              </a:spcBef>
              <a:spcAft>
                <a:spcPts val="0"/>
              </a:spcAft>
              <a:buNone/>
            </a:pPr>
            <a:r>
              <a:rPr lang="sk" sz="1570" b="1" dirty="0">
                <a:solidFill>
                  <a:srgbClr val="3F3F3F"/>
                </a:solidFill>
              </a:rPr>
              <a:t>2. FL (+ VR a ABD)</a:t>
            </a:r>
            <a:endParaRPr sz="1500" b="1" dirty="0">
              <a:solidFill>
                <a:srgbClr val="3F3F3F"/>
              </a:solidFill>
            </a:endParaRPr>
          </a:p>
          <a:p>
            <a:pPr marL="342900" lvl="0" indent="-323850" algn="l" rtl="0">
              <a:lnSpc>
                <a:spcPct val="60000"/>
              </a:lnSpc>
              <a:spcBef>
                <a:spcPts val="1000"/>
              </a:spcBef>
              <a:spcAft>
                <a:spcPts val="0"/>
              </a:spcAft>
              <a:buSzPts val="1570"/>
              <a:buFont typeface="Arial"/>
              <a:buChar char="•"/>
            </a:pPr>
            <a:r>
              <a:rPr lang="sk" sz="1570" dirty="0">
                <a:solidFill>
                  <a:srgbClr val="3F3F3F"/>
                </a:solidFill>
              </a:rPr>
              <a:t>m. tensor fasciae latae (5) - dle FLX v KOK</a:t>
            </a:r>
            <a:endParaRPr sz="1500" dirty="0">
              <a:solidFill>
                <a:srgbClr val="3F3F3F"/>
              </a:solidFill>
            </a:endParaRPr>
          </a:p>
          <a:p>
            <a:pPr marL="342900" lvl="0" indent="-323850" algn="l" rtl="0">
              <a:lnSpc>
                <a:spcPct val="60000"/>
              </a:lnSpc>
              <a:spcBef>
                <a:spcPts val="1000"/>
              </a:spcBef>
              <a:spcAft>
                <a:spcPts val="0"/>
              </a:spcAft>
              <a:buSzPts val="1570"/>
              <a:buFont typeface="Arial"/>
              <a:buChar char="•"/>
            </a:pPr>
            <a:r>
              <a:rPr lang="sk" sz="1570" dirty="0">
                <a:solidFill>
                  <a:srgbClr val="3F3F3F"/>
                </a:solidFill>
              </a:rPr>
              <a:t>přední vlákna mm. glutei </a:t>
            </a:r>
            <a:endParaRPr sz="1500" dirty="0">
              <a:solidFill>
                <a:srgbClr val="3F3F3F"/>
              </a:solidFill>
            </a:endParaRPr>
          </a:p>
          <a:p>
            <a:pPr marL="342900" lvl="0" indent="-342900" algn="l" rtl="0">
              <a:lnSpc>
                <a:spcPct val="60000"/>
              </a:lnSpc>
              <a:spcBef>
                <a:spcPts val="1000"/>
              </a:spcBef>
              <a:spcAft>
                <a:spcPts val="0"/>
              </a:spcAft>
              <a:buNone/>
            </a:pPr>
            <a:r>
              <a:rPr lang="sk" sz="1570" dirty="0">
                <a:solidFill>
                  <a:srgbClr val="3F3F3F"/>
                </a:solidFill>
              </a:rPr>
              <a:t>	- m. gluteus medius et</a:t>
            </a:r>
            <a:endParaRPr sz="1500" dirty="0">
              <a:solidFill>
                <a:srgbClr val="3F3F3F"/>
              </a:solidFill>
            </a:endParaRPr>
          </a:p>
          <a:p>
            <a:pPr marL="342900" lvl="0" indent="-342900" algn="l" rtl="0">
              <a:lnSpc>
                <a:spcPct val="60000"/>
              </a:lnSpc>
              <a:spcBef>
                <a:spcPts val="1000"/>
              </a:spcBef>
              <a:spcAft>
                <a:spcPts val="0"/>
              </a:spcAft>
              <a:buNone/>
            </a:pPr>
            <a:r>
              <a:rPr lang="sk" sz="1570" dirty="0">
                <a:solidFill>
                  <a:srgbClr val="3F3F3F"/>
                </a:solidFill>
              </a:rPr>
              <a:t>	minimus (9)</a:t>
            </a:r>
            <a:endParaRPr sz="1500" dirty="0">
              <a:solidFill>
                <a:srgbClr val="3F3F3F"/>
              </a:solidFill>
            </a:endParaRPr>
          </a:p>
          <a:p>
            <a:pPr marL="342900" lvl="0" indent="-323850" algn="l" rtl="0">
              <a:lnSpc>
                <a:spcPct val="60000"/>
              </a:lnSpc>
              <a:spcBef>
                <a:spcPts val="1000"/>
              </a:spcBef>
              <a:spcAft>
                <a:spcPts val="0"/>
              </a:spcAft>
              <a:buSzPts val="1570"/>
              <a:buFont typeface="Arial"/>
              <a:buChar char="•"/>
            </a:pPr>
            <a:r>
              <a:rPr lang="sk" sz="1570" dirty="0">
                <a:solidFill>
                  <a:srgbClr val="3F3F3F"/>
                </a:solidFill>
              </a:rPr>
              <a:t>m. gracilis - addukce (8)</a:t>
            </a:r>
            <a:endParaRPr sz="1570" dirty="0">
              <a:solidFill>
                <a:srgbClr val="3F3F3F"/>
              </a:solidFill>
            </a:endParaRPr>
          </a:p>
          <a:p>
            <a:pPr marL="342900" lvl="0" indent="-323850" algn="l" rtl="0">
              <a:lnSpc>
                <a:spcPct val="60000"/>
              </a:lnSpc>
              <a:spcBef>
                <a:spcPts val="1000"/>
              </a:spcBef>
              <a:spcAft>
                <a:spcPts val="0"/>
              </a:spcAft>
              <a:buSzPts val="1570"/>
              <a:buFont typeface="Arial"/>
              <a:buChar char="•"/>
            </a:pPr>
            <a:r>
              <a:rPr lang="sk" sz="1570" dirty="0">
                <a:solidFill>
                  <a:srgbClr val="3F3F3F"/>
                </a:solidFill>
              </a:rPr>
              <a:t>m. sartorius (3) </a:t>
            </a:r>
            <a:endParaRPr sz="1500" dirty="0">
              <a:solidFill>
                <a:srgbClr val="3F3F3F"/>
              </a:solidFill>
            </a:endParaRPr>
          </a:p>
          <a:p>
            <a:pPr marL="342900" lvl="0" indent="-323850" algn="l" rtl="0">
              <a:lnSpc>
                <a:spcPct val="60000"/>
              </a:lnSpc>
              <a:spcBef>
                <a:spcPts val="1000"/>
              </a:spcBef>
              <a:spcAft>
                <a:spcPts val="0"/>
              </a:spcAft>
              <a:buSzPts val="1570"/>
              <a:buFont typeface="Arial"/>
              <a:buChar char="•"/>
            </a:pPr>
            <a:r>
              <a:rPr lang="sk" sz="1570" dirty="0">
                <a:solidFill>
                  <a:srgbClr val="3F3F3F"/>
                </a:solidFill>
              </a:rPr>
              <a:t>m. rectus femoris (4)</a:t>
            </a:r>
            <a:endParaRPr sz="1500" dirty="0">
              <a:solidFill>
                <a:srgbClr val="3F3F3F"/>
              </a:solidFill>
            </a:endParaRPr>
          </a:p>
          <a:p>
            <a:pPr marL="342900" lvl="0" indent="-342900" algn="l" rtl="0">
              <a:lnSpc>
                <a:spcPct val="60000"/>
              </a:lnSpc>
              <a:spcBef>
                <a:spcPts val="1000"/>
              </a:spcBef>
              <a:spcAft>
                <a:spcPts val="0"/>
              </a:spcAft>
              <a:buNone/>
            </a:pPr>
            <a:endParaRPr sz="1570" dirty="0">
              <a:solidFill>
                <a:srgbClr val="3F3F3F"/>
              </a:solidFill>
            </a:endParaRPr>
          </a:p>
          <a:p>
            <a:pPr marL="342900" lvl="0" indent="-234950" algn="l" rtl="0">
              <a:lnSpc>
                <a:spcPct val="60000"/>
              </a:lnSpc>
              <a:spcBef>
                <a:spcPts val="1000"/>
              </a:spcBef>
              <a:spcAft>
                <a:spcPts val="0"/>
              </a:spcAft>
              <a:buNone/>
            </a:pPr>
            <a:endParaRPr sz="1400" dirty="0">
              <a:solidFill>
                <a:srgbClr val="3F3F3F"/>
              </a:solidFill>
            </a:endParaRPr>
          </a:p>
          <a:p>
            <a:pPr marL="0" lvl="0" indent="0" algn="l" rtl="0">
              <a:spcBef>
                <a:spcPts val="0"/>
              </a:spcBef>
              <a:spcAft>
                <a:spcPts val="0"/>
              </a:spcAft>
              <a:buNone/>
            </a:pPr>
            <a:endParaRPr sz="1800" dirty="0"/>
          </a:p>
        </p:txBody>
      </p:sp>
      <p:pic>
        <p:nvPicPr>
          <p:cNvPr id="382" name="Google Shape;382;p49"/>
          <p:cNvPicPr preferRelativeResize="0"/>
          <p:nvPr/>
        </p:nvPicPr>
        <p:blipFill rotWithShape="1">
          <a:blip r:embed="rId3">
            <a:alphaModFix/>
          </a:blip>
          <a:srcRect l="54084" b="4734"/>
          <a:stretch/>
        </p:blipFill>
        <p:spPr>
          <a:xfrm>
            <a:off x="5445825" y="0"/>
            <a:ext cx="3698182" cy="5143499"/>
          </a:xfrm>
          <a:prstGeom prst="rect">
            <a:avLst/>
          </a:prstGeom>
          <a:noFill/>
          <a:ln>
            <a:noFill/>
          </a:ln>
        </p:spPr>
      </p:pic>
      <p:pic>
        <p:nvPicPr>
          <p:cNvPr id="383" name="Google Shape;383;p49"/>
          <p:cNvPicPr preferRelativeResize="0"/>
          <p:nvPr/>
        </p:nvPicPr>
        <p:blipFill rotWithShape="1">
          <a:blip r:embed="rId4">
            <a:alphaModFix/>
          </a:blip>
          <a:srcRect r="58449" b="47676"/>
          <a:stretch/>
        </p:blipFill>
        <p:spPr>
          <a:xfrm>
            <a:off x="3294025" y="-1"/>
            <a:ext cx="2311774" cy="1951501"/>
          </a:xfrm>
          <a:prstGeom prst="rect">
            <a:avLst/>
          </a:prstGeom>
          <a:noFill/>
          <a:ln>
            <a:noFill/>
          </a:ln>
        </p:spPr>
      </p:pic>
      <p:sp>
        <p:nvSpPr>
          <p:cNvPr id="384" name="Google Shape;384;p49"/>
          <p:cNvSpPr txBox="1"/>
          <p:nvPr/>
        </p:nvSpPr>
        <p:spPr>
          <a:xfrm>
            <a:off x="3328963" y="1951500"/>
            <a:ext cx="22419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pic>
        <p:nvPicPr>
          <p:cNvPr id="385" name="Google Shape;385;p49"/>
          <p:cNvPicPr preferRelativeResize="0"/>
          <p:nvPr/>
        </p:nvPicPr>
        <p:blipFill rotWithShape="1">
          <a:blip r:embed="rId5">
            <a:alphaModFix/>
          </a:blip>
          <a:srcRect l="19561" t="8678" r="55126" b="51086"/>
          <a:stretch/>
        </p:blipFill>
        <p:spPr>
          <a:xfrm>
            <a:off x="3450650" y="3409075"/>
            <a:ext cx="1504799" cy="14949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5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Extenze v KYK</a:t>
            </a:r>
            <a:endParaRPr/>
          </a:p>
        </p:txBody>
      </p:sp>
      <p:sp>
        <p:nvSpPr>
          <p:cNvPr id="391" name="Google Shape;391;p50"/>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285750" lvl="0" indent="-285750" algn="l" rtl="0">
              <a:lnSpc>
                <a:spcPct val="100000"/>
              </a:lnSpc>
              <a:spcBef>
                <a:spcPts val="0"/>
              </a:spcBef>
              <a:spcAft>
                <a:spcPts val="0"/>
              </a:spcAft>
              <a:buClr>
                <a:srgbClr val="000000"/>
              </a:buClr>
              <a:buSzPts val="1800"/>
              <a:buChar char="-"/>
            </a:pPr>
            <a:r>
              <a:rPr lang="sk" sz="1800">
                <a:solidFill>
                  <a:srgbClr val="000000"/>
                </a:solidFill>
              </a:rPr>
              <a:t>je spojená s anteriorním klopením pánve </a:t>
            </a:r>
            <a:endParaRPr sz="1800">
              <a:solidFill>
                <a:srgbClr val="000000"/>
              </a:solidFill>
            </a:endParaRPr>
          </a:p>
          <a:p>
            <a:pPr marL="0" lvl="0" indent="0" algn="l" rtl="0">
              <a:lnSpc>
                <a:spcPct val="100000"/>
              </a:lnSpc>
              <a:spcBef>
                <a:spcPts val="0"/>
              </a:spcBef>
              <a:spcAft>
                <a:spcPts val="0"/>
              </a:spcAft>
              <a:buClr>
                <a:srgbClr val="000000"/>
              </a:buClr>
              <a:buFont typeface="Arial"/>
              <a:buNone/>
            </a:pPr>
            <a:r>
              <a:rPr lang="sk" sz="1800">
                <a:solidFill>
                  <a:srgbClr val="000000"/>
                </a:solidFill>
              </a:rPr>
              <a:t>    a zvýrazněním bederní lordózy </a:t>
            </a:r>
            <a:endParaRPr sz="1800">
              <a:solidFill>
                <a:srgbClr val="000000"/>
              </a:solidFill>
            </a:endParaRPr>
          </a:p>
          <a:p>
            <a:pPr marL="0" lvl="0" indent="0" algn="l" rtl="0">
              <a:lnSpc>
                <a:spcPct val="90000"/>
              </a:lnSpc>
              <a:spcBef>
                <a:spcPts val="0"/>
              </a:spcBef>
              <a:spcAft>
                <a:spcPts val="0"/>
              </a:spcAft>
              <a:buClr>
                <a:schemeClr val="dk1"/>
              </a:buClr>
              <a:buFont typeface="Arial"/>
              <a:buNone/>
            </a:pPr>
            <a:r>
              <a:rPr lang="sk" sz="1800"/>
              <a:t>-  omezuje ji napětí lig. iliofemorale</a:t>
            </a:r>
            <a:endParaRPr sz="1800"/>
          </a:p>
          <a:p>
            <a:pPr marL="342900" lvl="0" indent="-317500" algn="l" rtl="0">
              <a:lnSpc>
                <a:spcPct val="90000"/>
              </a:lnSpc>
              <a:spcBef>
                <a:spcPts val="1000"/>
              </a:spcBef>
              <a:spcAft>
                <a:spcPts val="0"/>
              </a:spcAft>
              <a:buSzPts val="1800"/>
              <a:buFont typeface="Arial"/>
              <a:buChar char="•"/>
            </a:pPr>
            <a:r>
              <a:rPr lang="sk" sz="1800" u="sng">
                <a:solidFill>
                  <a:srgbClr val="3F3F3F"/>
                </a:solidFill>
              </a:rPr>
              <a:t>dle pozice v KOK</a:t>
            </a:r>
            <a:r>
              <a:rPr lang="sk" sz="1800">
                <a:solidFill>
                  <a:srgbClr val="3F3F3F"/>
                </a:solidFill>
              </a:rPr>
              <a:t>:</a:t>
            </a:r>
            <a:endParaRPr sz="1800">
              <a:solidFill>
                <a:srgbClr val="3F3F3F"/>
              </a:solidFill>
            </a:endParaRPr>
          </a:p>
          <a:p>
            <a:pPr marL="0" lvl="0" indent="0" algn="l" rtl="0">
              <a:lnSpc>
                <a:spcPct val="90000"/>
              </a:lnSpc>
              <a:spcBef>
                <a:spcPts val="1000"/>
              </a:spcBef>
              <a:spcAft>
                <a:spcPts val="0"/>
              </a:spcAft>
              <a:buNone/>
            </a:pPr>
            <a:r>
              <a:rPr lang="sk" sz="1800">
                <a:solidFill>
                  <a:srgbClr val="3F3F3F"/>
                </a:solidFill>
              </a:rPr>
              <a:t>KOK v extenzi - 20°  (aktivně), - KOK ve flexi - 10°  (aktivně) 	</a:t>
            </a:r>
            <a:endParaRPr sz="1800">
              <a:solidFill>
                <a:srgbClr val="3F3F3F"/>
              </a:solidFill>
            </a:endParaRPr>
          </a:p>
          <a:p>
            <a:pPr marL="0" lvl="0" indent="0" algn="l" rtl="0">
              <a:lnSpc>
                <a:spcPct val="90000"/>
              </a:lnSpc>
              <a:spcBef>
                <a:spcPts val="1000"/>
              </a:spcBef>
              <a:spcAft>
                <a:spcPts val="0"/>
              </a:spcAft>
              <a:buNone/>
            </a:pPr>
            <a:r>
              <a:rPr lang="sk" sz="1800">
                <a:solidFill>
                  <a:srgbClr val="3F3F3F"/>
                </a:solidFill>
              </a:rPr>
              <a:t>										    (bez zapojení hamstringů) </a:t>
            </a:r>
            <a:endParaRPr sz="1800">
              <a:solidFill>
                <a:srgbClr val="3F3F3F"/>
              </a:solidFill>
            </a:endParaRPr>
          </a:p>
          <a:p>
            <a:pPr marL="0" lvl="0" indent="0" algn="l" rtl="0">
              <a:lnSpc>
                <a:spcPct val="90000"/>
              </a:lnSpc>
              <a:spcBef>
                <a:spcPts val="1000"/>
              </a:spcBef>
              <a:spcAft>
                <a:spcPts val="0"/>
              </a:spcAft>
              <a:buNone/>
            </a:pPr>
            <a:endParaRPr sz="1800">
              <a:solidFill>
                <a:srgbClr val="3F3F3F"/>
              </a:solidFill>
            </a:endParaRPr>
          </a:p>
          <a:p>
            <a:pPr marL="0" lvl="0" indent="0" algn="l" rtl="0">
              <a:lnSpc>
                <a:spcPct val="90000"/>
              </a:lnSpc>
              <a:spcBef>
                <a:spcPts val="1000"/>
              </a:spcBef>
              <a:spcAft>
                <a:spcPts val="0"/>
              </a:spcAft>
              <a:buNone/>
            </a:pPr>
            <a:endParaRPr sz="1800">
              <a:solidFill>
                <a:srgbClr val="3F3F3F"/>
              </a:solidFill>
            </a:endParaRPr>
          </a:p>
          <a:p>
            <a:pPr marL="0" lvl="0" indent="0" algn="l" rtl="0">
              <a:lnSpc>
                <a:spcPct val="90000"/>
              </a:lnSpc>
              <a:spcBef>
                <a:spcPts val="1000"/>
              </a:spcBef>
              <a:spcAft>
                <a:spcPts val="0"/>
              </a:spcAft>
              <a:buClr>
                <a:schemeClr val="dk1"/>
              </a:buClr>
              <a:buSzPts val="2200"/>
              <a:buFont typeface="Arial"/>
              <a:buNone/>
            </a:pPr>
            <a:r>
              <a:rPr lang="sk" sz="1800">
                <a:solidFill>
                  <a:srgbClr val="3F3F3F"/>
                </a:solidFill>
              </a:rPr>
              <a:t>20-30°(pasivně)    	</a:t>
            </a:r>
            <a:endParaRPr sz="1800">
              <a:solidFill>
                <a:srgbClr val="3F3F3F"/>
              </a:solidFill>
            </a:endParaRPr>
          </a:p>
          <a:p>
            <a:pPr marL="0" lvl="0" indent="0" algn="l" rtl="0">
              <a:spcBef>
                <a:spcPts val="0"/>
              </a:spcBef>
              <a:spcAft>
                <a:spcPts val="0"/>
              </a:spcAft>
              <a:buNone/>
            </a:pPr>
            <a:endParaRPr sz="1800"/>
          </a:p>
        </p:txBody>
      </p:sp>
      <p:pic>
        <p:nvPicPr>
          <p:cNvPr id="392" name="Google Shape;392;p50"/>
          <p:cNvPicPr preferRelativeResize="0"/>
          <p:nvPr/>
        </p:nvPicPr>
        <p:blipFill rotWithShape="1">
          <a:blip r:embed="rId3">
            <a:alphaModFix/>
          </a:blip>
          <a:srcRect l="4461" b="6076"/>
          <a:stretch/>
        </p:blipFill>
        <p:spPr>
          <a:xfrm>
            <a:off x="6637200" y="367700"/>
            <a:ext cx="2216100" cy="2527200"/>
          </a:xfrm>
          <a:prstGeom prst="rect">
            <a:avLst/>
          </a:prstGeom>
          <a:noFill/>
          <a:ln>
            <a:noFill/>
          </a:ln>
        </p:spPr>
      </p:pic>
      <p:pic>
        <p:nvPicPr>
          <p:cNvPr id="393" name="Google Shape;393;p50"/>
          <p:cNvPicPr preferRelativeResize="0"/>
          <p:nvPr/>
        </p:nvPicPr>
        <p:blipFill rotWithShape="1">
          <a:blip r:embed="rId4">
            <a:alphaModFix/>
          </a:blip>
          <a:srcRect l="-5019" b="10642"/>
          <a:stretch/>
        </p:blipFill>
        <p:spPr>
          <a:xfrm>
            <a:off x="2692275" y="2894900"/>
            <a:ext cx="1422300" cy="2248500"/>
          </a:xfrm>
          <a:prstGeom prst="rect">
            <a:avLst/>
          </a:prstGeom>
          <a:noFill/>
          <a:ln>
            <a:noFill/>
          </a:ln>
        </p:spPr>
      </p:pic>
      <p:sp>
        <p:nvSpPr>
          <p:cNvPr id="394" name="Google Shape;394;p50"/>
          <p:cNvSpPr txBox="1"/>
          <p:nvPr/>
        </p:nvSpPr>
        <p:spPr>
          <a:xfrm>
            <a:off x="6513663" y="0"/>
            <a:ext cx="22419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
        <p:nvSpPr>
          <p:cNvPr id="395" name="Google Shape;395;p50"/>
          <p:cNvSpPr txBox="1"/>
          <p:nvPr/>
        </p:nvSpPr>
        <p:spPr>
          <a:xfrm>
            <a:off x="4114563" y="4358750"/>
            <a:ext cx="22419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1"/>
          <p:cNvSpPr txBox="1">
            <a:spLocks noGrp="1"/>
          </p:cNvSpPr>
          <p:nvPr>
            <p:ph type="title"/>
          </p:nvPr>
        </p:nvSpPr>
        <p:spPr>
          <a:xfrm>
            <a:off x="540000" y="540000"/>
            <a:ext cx="36975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2700"/>
              <a:t>Sportovci (gymnasté)</a:t>
            </a:r>
            <a:endParaRPr sz="2700"/>
          </a:p>
        </p:txBody>
      </p:sp>
      <p:sp>
        <p:nvSpPr>
          <p:cNvPr id="401" name="Google Shape;401;p51"/>
          <p:cNvSpPr txBox="1">
            <a:spLocks noGrp="1"/>
          </p:cNvSpPr>
          <p:nvPr>
            <p:ph type="body" idx="1"/>
          </p:nvPr>
        </p:nvSpPr>
        <p:spPr>
          <a:xfrm>
            <a:off x="540000" y="1269000"/>
            <a:ext cx="3124500" cy="3105000"/>
          </a:xfrm>
          <a:prstGeom prst="rect">
            <a:avLst/>
          </a:prstGeom>
        </p:spPr>
        <p:txBody>
          <a:bodyPr spcFirstLastPara="1" wrap="square" lIns="0" tIns="0" rIns="0" bIns="0" anchor="t" anchorCtr="0">
            <a:noAutofit/>
          </a:bodyPr>
          <a:lstStyle/>
          <a:p>
            <a:pPr marL="457200" lvl="0" indent="-349250" algn="l" rtl="0">
              <a:lnSpc>
                <a:spcPct val="150000"/>
              </a:lnSpc>
              <a:spcBef>
                <a:spcPts val="0"/>
              </a:spcBef>
              <a:spcAft>
                <a:spcPts val="0"/>
              </a:spcAft>
              <a:buSzPts val="1900"/>
              <a:buChar char="●"/>
            </a:pPr>
            <a:r>
              <a:rPr lang="sk" sz="1900">
                <a:solidFill>
                  <a:srgbClr val="000000"/>
                </a:solidFill>
              </a:rPr>
              <a:t>přeskoky stranou bez opory o podložku, provaz atd.</a:t>
            </a:r>
            <a:endParaRPr sz="1300">
              <a:solidFill>
                <a:srgbClr val="000000"/>
              </a:solidFill>
            </a:endParaRPr>
          </a:p>
          <a:p>
            <a:pPr marL="457200" lvl="0" indent="-349250" algn="l" rtl="0">
              <a:lnSpc>
                <a:spcPct val="150000"/>
              </a:lnSpc>
              <a:spcBef>
                <a:spcPts val="0"/>
              </a:spcBef>
              <a:spcAft>
                <a:spcPts val="0"/>
              </a:spcAft>
              <a:buSzPts val="1900"/>
              <a:buChar char="●"/>
            </a:pPr>
            <a:r>
              <a:rPr lang="sk" sz="1900" u="sng">
                <a:solidFill>
                  <a:srgbClr val="000000"/>
                </a:solidFill>
              </a:rPr>
              <a:t>větší flexibilita </a:t>
            </a:r>
            <a:r>
              <a:rPr lang="sk" sz="1900">
                <a:solidFill>
                  <a:srgbClr val="000000"/>
                </a:solidFill>
              </a:rPr>
              <a:t>iliofemorálních ligament</a:t>
            </a:r>
            <a:endParaRPr sz="1900" i="1">
              <a:solidFill>
                <a:srgbClr val="000000"/>
              </a:solidFill>
            </a:endParaRPr>
          </a:p>
          <a:p>
            <a:pPr marL="0" lvl="0" indent="0" algn="l" rtl="0">
              <a:lnSpc>
                <a:spcPct val="150000"/>
              </a:lnSpc>
              <a:spcBef>
                <a:spcPts val="0"/>
              </a:spcBef>
              <a:spcAft>
                <a:spcPts val="0"/>
              </a:spcAft>
              <a:buClr>
                <a:srgbClr val="000000"/>
              </a:buClr>
              <a:buFont typeface="Arial"/>
              <a:buNone/>
            </a:pPr>
            <a:r>
              <a:rPr lang="sk" sz="1900">
                <a:solidFill>
                  <a:srgbClr val="000000"/>
                </a:solidFill>
              </a:rPr>
              <a:t>= </a:t>
            </a:r>
            <a:r>
              <a:rPr lang="sk" sz="1900" i="1" u="sng">
                <a:solidFill>
                  <a:srgbClr val="000000"/>
                </a:solidFill>
              </a:rPr>
              <a:t>kompenzace</a:t>
            </a:r>
            <a:r>
              <a:rPr lang="sk" sz="1900">
                <a:solidFill>
                  <a:srgbClr val="000000"/>
                </a:solidFill>
              </a:rPr>
              <a:t> velké EXT zadní DK znatelnou </a:t>
            </a:r>
            <a:r>
              <a:rPr lang="sk" sz="1900" i="1">
                <a:solidFill>
                  <a:srgbClr val="000000"/>
                </a:solidFill>
              </a:rPr>
              <a:t>anteverzí pánve </a:t>
            </a:r>
            <a:endParaRPr sz="1300">
              <a:solidFill>
                <a:srgbClr val="000000"/>
              </a:solidFill>
            </a:endParaRPr>
          </a:p>
          <a:p>
            <a:pPr marL="0" lvl="0" indent="0" algn="l" rtl="0">
              <a:lnSpc>
                <a:spcPct val="150000"/>
              </a:lnSpc>
              <a:spcBef>
                <a:spcPts val="0"/>
              </a:spcBef>
              <a:spcAft>
                <a:spcPts val="0"/>
              </a:spcAft>
              <a:buNone/>
            </a:pPr>
            <a:endParaRPr sz="2000"/>
          </a:p>
        </p:txBody>
      </p:sp>
      <p:pic>
        <p:nvPicPr>
          <p:cNvPr id="402" name="Google Shape;402;p51"/>
          <p:cNvPicPr preferRelativeResize="0"/>
          <p:nvPr/>
        </p:nvPicPr>
        <p:blipFill rotWithShape="1">
          <a:blip r:embed="rId3">
            <a:alphaModFix/>
          </a:blip>
          <a:srcRect l="44153" t="41446" r="30878" b="995"/>
          <a:stretch/>
        </p:blipFill>
        <p:spPr>
          <a:xfrm>
            <a:off x="7094225" y="0"/>
            <a:ext cx="2049775" cy="3867124"/>
          </a:xfrm>
          <a:prstGeom prst="rect">
            <a:avLst/>
          </a:prstGeom>
          <a:noFill/>
          <a:ln>
            <a:noFill/>
          </a:ln>
        </p:spPr>
      </p:pic>
      <p:pic>
        <p:nvPicPr>
          <p:cNvPr id="403" name="Google Shape;403;p51"/>
          <p:cNvPicPr preferRelativeResize="0"/>
          <p:nvPr/>
        </p:nvPicPr>
        <p:blipFill rotWithShape="1">
          <a:blip r:embed="rId4">
            <a:alphaModFix/>
          </a:blip>
          <a:srcRect l="-341" b="12945"/>
          <a:stretch/>
        </p:blipFill>
        <p:spPr>
          <a:xfrm rot="1054969">
            <a:off x="3885236" y="820273"/>
            <a:ext cx="3329867" cy="2388861"/>
          </a:xfrm>
          <a:prstGeom prst="rect">
            <a:avLst/>
          </a:prstGeom>
          <a:noFill/>
          <a:ln>
            <a:noFill/>
          </a:ln>
        </p:spPr>
      </p:pic>
      <p:sp>
        <p:nvSpPr>
          <p:cNvPr id="404" name="Google Shape;404;p51"/>
          <p:cNvSpPr txBox="1"/>
          <p:nvPr/>
        </p:nvSpPr>
        <p:spPr>
          <a:xfrm>
            <a:off x="4429213" y="3066725"/>
            <a:ext cx="22419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Extenzory KYK</a:t>
            </a:r>
            <a:endParaRPr/>
          </a:p>
        </p:txBody>
      </p:sp>
      <p:sp>
        <p:nvSpPr>
          <p:cNvPr id="410" name="Google Shape;410;p52"/>
          <p:cNvSpPr txBox="1">
            <a:spLocks noGrp="1"/>
          </p:cNvSpPr>
          <p:nvPr>
            <p:ph type="body" idx="1"/>
          </p:nvPr>
        </p:nvSpPr>
        <p:spPr>
          <a:xfrm>
            <a:off x="540000" y="1269000"/>
            <a:ext cx="5083200" cy="3105000"/>
          </a:xfrm>
          <a:prstGeom prst="rect">
            <a:avLst/>
          </a:prstGeom>
        </p:spPr>
        <p:txBody>
          <a:bodyPr spcFirstLastPara="1" wrap="square" lIns="0" tIns="0" rIns="0" bIns="0" anchor="t" anchorCtr="0">
            <a:noAutofit/>
          </a:bodyPr>
          <a:lstStyle/>
          <a:p>
            <a:pPr marL="342900" lvl="0" indent="-342900" algn="l" rtl="0">
              <a:lnSpc>
                <a:spcPct val="90000"/>
              </a:lnSpc>
              <a:spcBef>
                <a:spcPts val="0"/>
              </a:spcBef>
              <a:spcAft>
                <a:spcPts val="0"/>
              </a:spcAft>
              <a:buNone/>
            </a:pPr>
            <a:r>
              <a:rPr lang="sk" sz="2000" b="1"/>
              <a:t>1. jednokloubové: </a:t>
            </a:r>
            <a:endParaRPr sz="1800"/>
          </a:p>
          <a:p>
            <a:pPr marL="342900" lvl="0" indent="-342900" algn="l" rtl="0">
              <a:lnSpc>
                <a:spcPct val="90000"/>
              </a:lnSpc>
              <a:spcBef>
                <a:spcPts val="1000"/>
              </a:spcBef>
              <a:spcAft>
                <a:spcPts val="0"/>
              </a:spcAft>
              <a:buSzPts val="2000"/>
              <a:buFont typeface="Arial"/>
              <a:buChar char="•"/>
            </a:pPr>
            <a:r>
              <a:rPr lang="sk" sz="2000"/>
              <a:t>m. gluteus maximus (1,1´)</a:t>
            </a:r>
            <a:endParaRPr sz="1800"/>
          </a:p>
          <a:p>
            <a:pPr marL="342900" lvl="0" indent="-342900" algn="l" rtl="0">
              <a:lnSpc>
                <a:spcPct val="90000"/>
              </a:lnSpc>
              <a:spcBef>
                <a:spcPts val="1000"/>
              </a:spcBef>
              <a:spcAft>
                <a:spcPts val="0"/>
              </a:spcAft>
              <a:buSzPts val="2000"/>
              <a:buFont typeface="Arial"/>
              <a:buChar char="•"/>
            </a:pPr>
            <a:r>
              <a:rPr lang="sk" sz="2000"/>
              <a:t>zadní porce m. gluteus medius a minimus (2, 3)</a:t>
            </a:r>
            <a:endParaRPr sz="2000"/>
          </a:p>
          <a:p>
            <a:pPr marL="342900" lvl="0" indent="-355600" algn="l" rtl="0">
              <a:lnSpc>
                <a:spcPct val="90000"/>
              </a:lnSpc>
              <a:spcBef>
                <a:spcPts val="1000"/>
              </a:spcBef>
              <a:spcAft>
                <a:spcPts val="0"/>
              </a:spcAft>
              <a:buSzPts val="2000"/>
              <a:buFont typeface="Noto Sans Symbols"/>
              <a:buChar char="•"/>
            </a:pPr>
            <a:r>
              <a:rPr lang="sk" sz="2000"/>
              <a:t>m. adductor magnus (7)</a:t>
            </a:r>
            <a:endParaRPr sz="2000"/>
          </a:p>
          <a:p>
            <a:pPr marL="342900" lvl="0" indent="-342900" algn="l" rtl="0">
              <a:lnSpc>
                <a:spcPct val="90000"/>
              </a:lnSpc>
              <a:spcBef>
                <a:spcPts val="1000"/>
              </a:spcBef>
              <a:spcAft>
                <a:spcPts val="0"/>
              </a:spcAft>
              <a:buNone/>
            </a:pPr>
            <a:r>
              <a:rPr lang="sk" sz="2000" b="1" i="1"/>
              <a:t>2. </a:t>
            </a:r>
            <a:r>
              <a:rPr lang="sk" sz="2000" b="1"/>
              <a:t>dvoukloubové:</a:t>
            </a:r>
            <a:endParaRPr sz="1800"/>
          </a:p>
          <a:p>
            <a:pPr marL="342900" lvl="0" indent="-342900" algn="l" rtl="0">
              <a:lnSpc>
                <a:spcPct val="90000"/>
              </a:lnSpc>
              <a:spcBef>
                <a:spcPts val="1000"/>
              </a:spcBef>
              <a:spcAft>
                <a:spcPts val="0"/>
              </a:spcAft>
              <a:buSzPts val="2000"/>
              <a:buFont typeface="Arial"/>
              <a:buChar char="•"/>
            </a:pPr>
            <a:r>
              <a:rPr lang="sk" sz="2000"/>
              <a:t>m. biceps femoris (4)</a:t>
            </a:r>
            <a:endParaRPr sz="2000"/>
          </a:p>
          <a:p>
            <a:pPr marL="342900" lvl="0" indent="-342900" algn="l" rtl="0">
              <a:lnSpc>
                <a:spcPct val="90000"/>
              </a:lnSpc>
              <a:spcBef>
                <a:spcPts val="1000"/>
              </a:spcBef>
              <a:spcAft>
                <a:spcPts val="0"/>
              </a:spcAft>
              <a:buSzPts val="2000"/>
              <a:buFont typeface="Arial"/>
              <a:buChar char="•"/>
            </a:pPr>
            <a:r>
              <a:rPr lang="sk" sz="2000"/>
              <a:t>m. semitendinosus (5)</a:t>
            </a:r>
            <a:endParaRPr sz="2000"/>
          </a:p>
          <a:p>
            <a:pPr marL="342900" lvl="0" indent="-342900" algn="l" rtl="0">
              <a:lnSpc>
                <a:spcPct val="90000"/>
              </a:lnSpc>
              <a:spcBef>
                <a:spcPts val="1000"/>
              </a:spcBef>
              <a:spcAft>
                <a:spcPts val="0"/>
              </a:spcAft>
              <a:buSzPts val="2000"/>
              <a:buFont typeface="Arial"/>
              <a:buChar char="•"/>
            </a:pPr>
            <a:r>
              <a:rPr lang="sk" sz="2000"/>
              <a:t>m. semimembranosus (6)</a:t>
            </a:r>
            <a:endParaRPr sz="2000"/>
          </a:p>
          <a:p>
            <a:pPr marL="342900" lvl="0" indent="-228600" algn="l" rtl="0">
              <a:lnSpc>
                <a:spcPct val="90000"/>
              </a:lnSpc>
              <a:spcBef>
                <a:spcPts val="1000"/>
              </a:spcBef>
              <a:spcAft>
                <a:spcPts val="0"/>
              </a:spcAft>
              <a:buNone/>
            </a:pPr>
            <a:endParaRPr sz="1800"/>
          </a:p>
          <a:p>
            <a:pPr marL="0" lvl="0" indent="0" algn="l" rtl="0">
              <a:spcBef>
                <a:spcPts val="0"/>
              </a:spcBef>
              <a:spcAft>
                <a:spcPts val="0"/>
              </a:spcAft>
              <a:buNone/>
            </a:pPr>
            <a:endParaRPr/>
          </a:p>
        </p:txBody>
      </p:sp>
      <p:pic>
        <p:nvPicPr>
          <p:cNvPr id="411" name="Google Shape;411;p52"/>
          <p:cNvPicPr preferRelativeResize="0"/>
          <p:nvPr/>
        </p:nvPicPr>
        <p:blipFill rotWithShape="1">
          <a:blip r:embed="rId3">
            <a:alphaModFix/>
          </a:blip>
          <a:srcRect r="55017"/>
          <a:stretch/>
        </p:blipFill>
        <p:spPr>
          <a:xfrm>
            <a:off x="6374350" y="0"/>
            <a:ext cx="2769639" cy="5143501"/>
          </a:xfrm>
          <a:prstGeom prst="rect">
            <a:avLst/>
          </a:prstGeom>
          <a:noFill/>
          <a:ln>
            <a:noFill/>
          </a:ln>
        </p:spPr>
      </p:pic>
      <p:pic>
        <p:nvPicPr>
          <p:cNvPr id="412" name="Google Shape;412;p52"/>
          <p:cNvPicPr preferRelativeResize="0"/>
          <p:nvPr/>
        </p:nvPicPr>
        <p:blipFill rotWithShape="1">
          <a:blip r:embed="rId4">
            <a:alphaModFix/>
          </a:blip>
          <a:srcRect l="55017" b="58759"/>
          <a:stretch/>
        </p:blipFill>
        <p:spPr>
          <a:xfrm>
            <a:off x="3799375" y="2478475"/>
            <a:ext cx="2574976" cy="1972125"/>
          </a:xfrm>
          <a:prstGeom prst="rect">
            <a:avLst/>
          </a:prstGeom>
          <a:noFill/>
          <a:ln>
            <a:noFill/>
          </a:ln>
        </p:spPr>
      </p:pic>
      <p:sp>
        <p:nvSpPr>
          <p:cNvPr id="413" name="Google Shape;413;p52"/>
          <p:cNvSpPr txBox="1"/>
          <p:nvPr/>
        </p:nvSpPr>
        <p:spPr>
          <a:xfrm>
            <a:off x="4132438" y="4358750"/>
            <a:ext cx="22419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5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A-P stabilita pánve</a:t>
            </a:r>
            <a:endParaRPr/>
          </a:p>
        </p:txBody>
      </p:sp>
      <p:sp>
        <p:nvSpPr>
          <p:cNvPr id="419" name="Google Shape;419;p53"/>
          <p:cNvSpPr txBox="1">
            <a:spLocks noGrp="1"/>
          </p:cNvSpPr>
          <p:nvPr>
            <p:ph type="body" idx="1"/>
          </p:nvPr>
        </p:nvSpPr>
        <p:spPr>
          <a:xfrm>
            <a:off x="540000" y="1269000"/>
            <a:ext cx="4643400" cy="3105000"/>
          </a:xfrm>
          <a:prstGeom prst="rect">
            <a:avLst/>
          </a:prstGeom>
        </p:spPr>
        <p:txBody>
          <a:bodyPr spcFirstLastPara="1" wrap="square" lIns="0" tIns="0" rIns="0" bIns="0" anchor="t" anchorCtr="0">
            <a:noAutofit/>
          </a:bodyPr>
          <a:lstStyle/>
          <a:p>
            <a:pPr marL="342900" lvl="0" indent="-342900" algn="l" rtl="0">
              <a:lnSpc>
                <a:spcPct val="150000"/>
              </a:lnSpc>
              <a:spcBef>
                <a:spcPts val="0"/>
              </a:spcBef>
              <a:spcAft>
                <a:spcPts val="0"/>
              </a:spcAft>
              <a:buSzPts val="1800"/>
              <a:buFont typeface="Arial"/>
              <a:buChar char="•"/>
            </a:pPr>
            <a:r>
              <a:rPr lang="sk" sz="1800" b="1"/>
              <a:t>Retroverze pánve </a:t>
            </a:r>
            <a:r>
              <a:rPr lang="sk" sz="1800"/>
              <a:t>ve stoji limitována iliofem. lig.</a:t>
            </a:r>
            <a:endParaRPr sz="1800"/>
          </a:p>
          <a:p>
            <a:pPr marL="342900" lvl="0" indent="-342900" algn="l" rtl="0">
              <a:lnSpc>
                <a:spcPct val="150000"/>
              </a:lnSpc>
              <a:spcBef>
                <a:spcPts val="1000"/>
              </a:spcBef>
              <a:spcAft>
                <a:spcPts val="0"/>
              </a:spcAft>
              <a:buSzPts val="1800"/>
              <a:buFont typeface="Arial"/>
              <a:buChar char="•"/>
            </a:pPr>
            <a:r>
              <a:rPr lang="sk" sz="1800"/>
              <a:t>Rovnováha – nestabilní</a:t>
            </a:r>
            <a:endParaRPr sz="1800"/>
          </a:p>
          <a:p>
            <a:pPr marL="342900" lvl="0" indent="-342900" algn="l" rtl="0">
              <a:lnSpc>
                <a:spcPct val="150000"/>
              </a:lnSpc>
              <a:spcBef>
                <a:spcPts val="1000"/>
              </a:spcBef>
              <a:spcAft>
                <a:spcPts val="0"/>
              </a:spcAft>
              <a:buSzPts val="1800"/>
              <a:buFont typeface="Arial"/>
              <a:buChar char="•"/>
            </a:pPr>
            <a:r>
              <a:rPr lang="sk" sz="1800" b="1"/>
              <a:t>Anteverze pánve</a:t>
            </a:r>
            <a:r>
              <a:rPr lang="sk" sz="1800"/>
              <a:t> ve stoji limitována a odraz při chůzi realizován hamstringy</a:t>
            </a:r>
            <a:endParaRPr sz="1800"/>
          </a:p>
          <a:p>
            <a:pPr marL="342900" lvl="0" indent="-342900" algn="l" rtl="0">
              <a:lnSpc>
                <a:spcPct val="150000"/>
              </a:lnSpc>
              <a:spcBef>
                <a:spcPts val="1000"/>
              </a:spcBef>
              <a:spcAft>
                <a:spcPts val="0"/>
              </a:spcAft>
              <a:buSzPts val="1800"/>
              <a:buFont typeface="Arial"/>
              <a:buChar char="•"/>
            </a:pPr>
            <a:r>
              <a:rPr lang="sk" sz="1800"/>
              <a:t>Odraz při chůzi do kopce, běhu a skocích realizován hamstringy a m. glut. max.</a:t>
            </a:r>
            <a:endParaRPr sz="1800"/>
          </a:p>
          <a:p>
            <a:pPr marL="0" lvl="0" indent="0" algn="l" rtl="0">
              <a:lnSpc>
                <a:spcPct val="150000"/>
              </a:lnSpc>
              <a:spcBef>
                <a:spcPts val="0"/>
              </a:spcBef>
              <a:spcAft>
                <a:spcPts val="0"/>
              </a:spcAft>
              <a:buNone/>
            </a:pPr>
            <a:endParaRPr/>
          </a:p>
        </p:txBody>
      </p:sp>
      <p:pic>
        <p:nvPicPr>
          <p:cNvPr id="420" name="Google Shape;420;p53"/>
          <p:cNvPicPr preferRelativeResize="0"/>
          <p:nvPr/>
        </p:nvPicPr>
        <p:blipFill rotWithShape="1">
          <a:blip r:embed="rId3">
            <a:alphaModFix/>
          </a:blip>
          <a:srcRect/>
          <a:stretch/>
        </p:blipFill>
        <p:spPr>
          <a:xfrm>
            <a:off x="4919675" y="824500"/>
            <a:ext cx="3591950" cy="2703601"/>
          </a:xfrm>
          <a:prstGeom prst="rect">
            <a:avLst/>
          </a:prstGeom>
          <a:noFill/>
          <a:ln>
            <a:noFill/>
          </a:ln>
        </p:spPr>
      </p:pic>
      <p:sp>
        <p:nvSpPr>
          <p:cNvPr id="421" name="Google Shape;421;p53"/>
          <p:cNvSpPr txBox="1"/>
          <p:nvPr/>
        </p:nvSpPr>
        <p:spPr>
          <a:xfrm>
            <a:off x="5594688" y="3573600"/>
            <a:ext cx="22419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Funkční anatomie a kineziologie kyčle</a:t>
            </a:r>
            <a:endParaRPr/>
          </a:p>
        </p:txBody>
      </p:sp>
      <p:sp>
        <p:nvSpPr>
          <p:cNvPr id="158" name="Google Shape;158;p24"/>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342900" lvl="0" indent="-342900" algn="l" rtl="0">
              <a:lnSpc>
                <a:spcPct val="90000"/>
              </a:lnSpc>
              <a:spcBef>
                <a:spcPts val="0"/>
              </a:spcBef>
              <a:spcAft>
                <a:spcPts val="0"/>
              </a:spcAft>
              <a:buSzPts val="1800"/>
              <a:buFont typeface="Arial"/>
              <a:buChar char="•"/>
            </a:pPr>
            <a:r>
              <a:rPr lang="sk" sz="1800"/>
              <a:t>Omezený kulový kloub s hlubokou jamkou</a:t>
            </a:r>
            <a:endParaRPr sz="1800"/>
          </a:p>
          <a:p>
            <a:pPr marL="342900" lvl="0" indent="-342900" algn="l" rtl="0">
              <a:lnSpc>
                <a:spcPct val="90000"/>
              </a:lnSpc>
              <a:spcBef>
                <a:spcPts val="1000"/>
              </a:spcBef>
              <a:spcAft>
                <a:spcPts val="0"/>
              </a:spcAft>
              <a:buSzPts val="1800"/>
              <a:buFont typeface="Arial"/>
              <a:buChar char="•"/>
            </a:pPr>
            <a:r>
              <a:rPr lang="sk" sz="1800"/>
              <a:t>Synoviální</a:t>
            </a:r>
            <a:endParaRPr sz="1800"/>
          </a:p>
          <a:p>
            <a:pPr marL="342900" lvl="0" indent="-342900" algn="l" rtl="0">
              <a:lnSpc>
                <a:spcPct val="90000"/>
              </a:lnSpc>
              <a:spcBef>
                <a:spcPts val="1000"/>
              </a:spcBef>
              <a:spcAft>
                <a:spcPts val="0"/>
              </a:spcAft>
              <a:buSzPts val="1800"/>
              <a:buFont typeface="Arial"/>
              <a:buChar char="•"/>
            </a:pPr>
            <a:r>
              <a:rPr lang="sk" sz="1800"/>
              <a:t>Sférický (triaxiální)   </a:t>
            </a:r>
            <a:endParaRPr sz="1800"/>
          </a:p>
          <a:p>
            <a:pPr marL="342900" lvl="0" indent="-342900" algn="l" rtl="0">
              <a:lnSpc>
                <a:spcPct val="90000"/>
              </a:lnSpc>
              <a:spcBef>
                <a:spcPts val="1000"/>
              </a:spcBef>
              <a:spcAft>
                <a:spcPts val="0"/>
              </a:spcAft>
              <a:buNone/>
            </a:pPr>
            <a:r>
              <a:rPr lang="sk" sz="1800"/>
              <a:t>    </a:t>
            </a:r>
            <a:endParaRPr sz="1800"/>
          </a:p>
          <a:p>
            <a:pPr marL="342900" lvl="0" indent="-342900" algn="l" rtl="0">
              <a:lnSpc>
                <a:spcPct val="90000"/>
              </a:lnSpc>
              <a:spcBef>
                <a:spcPts val="1000"/>
              </a:spcBef>
              <a:spcAft>
                <a:spcPts val="0"/>
              </a:spcAft>
              <a:buNone/>
            </a:pPr>
            <a:r>
              <a:rPr lang="sk" sz="1800" b="1"/>
              <a:t>Funkce:</a:t>
            </a:r>
            <a:endParaRPr sz="1800"/>
          </a:p>
          <a:p>
            <a:pPr marL="342900" lvl="0" indent="-342900" algn="l" rtl="0">
              <a:lnSpc>
                <a:spcPct val="90000"/>
              </a:lnSpc>
              <a:spcBef>
                <a:spcPts val="1000"/>
              </a:spcBef>
              <a:spcAft>
                <a:spcPts val="0"/>
              </a:spcAft>
              <a:buSzPts val="1800"/>
              <a:buFont typeface="Arial"/>
              <a:buChar char="•"/>
            </a:pPr>
            <a:r>
              <a:rPr lang="sk" sz="1800"/>
              <a:t>pohyb volné DK vůči trupu </a:t>
            </a:r>
            <a:endParaRPr sz="1800"/>
          </a:p>
          <a:p>
            <a:pPr marL="342900" lvl="0" indent="-342900" algn="l" rtl="0">
              <a:lnSpc>
                <a:spcPct val="90000"/>
              </a:lnSpc>
              <a:spcBef>
                <a:spcPts val="1000"/>
              </a:spcBef>
              <a:spcAft>
                <a:spcPts val="0"/>
              </a:spcAft>
              <a:buSzPts val="1800"/>
              <a:buFont typeface="Arial"/>
              <a:buChar char="•"/>
            </a:pPr>
            <a:r>
              <a:rPr lang="sk" sz="1800"/>
              <a:t>FLX trupu při omezení rozvíjení páteře </a:t>
            </a:r>
            <a:endParaRPr sz="1800"/>
          </a:p>
          <a:p>
            <a:pPr marL="342900" lvl="0" indent="-342900" algn="l" rtl="0">
              <a:lnSpc>
                <a:spcPct val="90000"/>
              </a:lnSpc>
              <a:spcBef>
                <a:spcPts val="1000"/>
              </a:spcBef>
              <a:spcAft>
                <a:spcPts val="0"/>
              </a:spcAft>
              <a:buSzPts val="1800"/>
              <a:buFont typeface="Arial"/>
              <a:buChar char="•"/>
            </a:pPr>
            <a:r>
              <a:rPr lang="sk" sz="1800"/>
              <a:t>přenos zátěže axiálního systému na dolní končetiny</a:t>
            </a:r>
            <a:endParaRPr sz="1800"/>
          </a:p>
          <a:p>
            <a:pPr marL="342900" lvl="0" indent="-342900" algn="l" rtl="0">
              <a:lnSpc>
                <a:spcPct val="90000"/>
              </a:lnSpc>
              <a:spcBef>
                <a:spcPts val="1000"/>
              </a:spcBef>
              <a:spcAft>
                <a:spcPts val="0"/>
              </a:spcAft>
              <a:buSzPts val="1800"/>
              <a:buFont typeface="Noto Sans Symbols"/>
              <a:buChar char="•"/>
            </a:pPr>
            <a:r>
              <a:rPr lang="sk" sz="1800"/>
              <a:t>Balanční kloub - udržuje rovnováhu trupu    </a:t>
            </a:r>
            <a:endParaRPr sz="1800"/>
          </a:p>
          <a:p>
            <a:pPr marL="342900" lvl="0" indent="-228600" algn="l" rtl="0">
              <a:lnSpc>
                <a:spcPct val="100000"/>
              </a:lnSpc>
              <a:spcBef>
                <a:spcPts val="1000"/>
              </a:spcBef>
              <a:spcAft>
                <a:spcPts val="0"/>
              </a:spcAft>
              <a:buNone/>
            </a:pPr>
            <a:endParaRPr sz="1800"/>
          </a:p>
          <a:p>
            <a:pPr marL="0" lvl="0" indent="0" algn="l" rtl="0">
              <a:spcBef>
                <a:spcPts val="0"/>
              </a:spcBef>
              <a:spcAft>
                <a:spcPts val="0"/>
              </a:spcAft>
              <a:buNone/>
            </a:pPr>
            <a:endParaRPr/>
          </a:p>
        </p:txBody>
      </p:sp>
      <p:pic>
        <p:nvPicPr>
          <p:cNvPr id="159" name="Google Shape;159;p24" descr="VÃ½sledek obrÃ¡zku pro kyÄelnÃ­ kloub"/>
          <p:cNvPicPr preferRelativeResize="0"/>
          <p:nvPr/>
        </p:nvPicPr>
        <p:blipFill rotWithShape="1">
          <a:blip r:embed="rId3">
            <a:alphaModFix/>
          </a:blip>
          <a:srcRect/>
          <a:stretch/>
        </p:blipFill>
        <p:spPr>
          <a:xfrm>
            <a:off x="5330600" y="1557375"/>
            <a:ext cx="3332125" cy="22158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5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Abdukce KYK</a:t>
            </a:r>
            <a:endParaRPr/>
          </a:p>
        </p:txBody>
      </p:sp>
      <p:sp>
        <p:nvSpPr>
          <p:cNvPr id="427" name="Google Shape;427;p54"/>
          <p:cNvSpPr txBox="1">
            <a:spLocks noGrp="1"/>
          </p:cNvSpPr>
          <p:nvPr>
            <p:ph type="body" idx="1"/>
          </p:nvPr>
        </p:nvSpPr>
        <p:spPr>
          <a:xfrm>
            <a:off x="540000" y="1113252"/>
            <a:ext cx="8064900" cy="3105000"/>
          </a:xfrm>
          <a:prstGeom prst="rect">
            <a:avLst/>
          </a:prstGeom>
        </p:spPr>
        <p:txBody>
          <a:bodyPr spcFirstLastPara="1" wrap="square" lIns="0" tIns="0" rIns="0" bIns="0" anchor="t" anchorCtr="0">
            <a:noAutofit/>
          </a:bodyPr>
          <a:lstStyle/>
          <a:p>
            <a:pPr marL="342900" lvl="0" indent="-342900" algn="l" rtl="0">
              <a:lnSpc>
                <a:spcPct val="150000"/>
              </a:lnSpc>
              <a:spcBef>
                <a:spcPts val="0"/>
              </a:spcBef>
              <a:spcAft>
                <a:spcPts val="0"/>
              </a:spcAft>
              <a:buSzPts val="2000"/>
              <a:buFont typeface="Arial"/>
              <a:buChar char="●"/>
            </a:pPr>
            <a:r>
              <a:rPr lang="sk" sz="2000"/>
              <a:t>ABD v 1 kloubu </a:t>
            </a:r>
            <a:r>
              <a:rPr lang="sk" sz="2000" i="1"/>
              <a:t>automaticky následuje tentýž stupeň ABD v 2 kloubu</a:t>
            </a:r>
            <a:endParaRPr sz="1800"/>
          </a:p>
          <a:p>
            <a:pPr marL="342900" lvl="0" indent="-342900" algn="l" rtl="0">
              <a:lnSpc>
                <a:spcPct val="150000"/>
              </a:lnSpc>
              <a:spcBef>
                <a:spcPts val="1000"/>
              </a:spcBef>
              <a:spcAft>
                <a:spcPts val="0"/>
              </a:spcAft>
              <a:buSzPts val="2000"/>
              <a:buFont typeface="Arial"/>
              <a:buChar char="●"/>
            </a:pPr>
            <a:r>
              <a:rPr lang="sk" sz="2000" u="sng"/>
              <a:t>Zřejmé při ABD nad 30° </a:t>
            </a:r>
            <a:r>
              <a:rPr lang="sk" sz="2000"/>
              <a:t> </a:t>
            </a:r>
            <a:endParaRPr sz="1800"/>
          </a:p>
          <a:p>
            <a:pPr marL="0" lvl="0" indent="0" algn="l" rtl="0">
              <a:lnSpc>
                <a:spcPct val="150000"/>
              </a:lnSpc>
              <a:spcBef>
                <a:spcPts val="1000"/>
              </a:spcBef>
              <a:spcAft>
                <a:spcPts val="0"/>
              </a:spcAft>
              <a:buNone/>
            </a:pPr>
            <a:r>
              <a:rPr lang="sk" sz="2000" i="1"/>
              <a:t> - naklopení pánve</a:t>
            </a:r>
            <a:endParaRPr sz="1800"/>
          </a:p>
          <a:p>
            <a:pPr marL="342900" lvl="0" indent="-342900" algn="l" rtl="0">
              <a:lnSpc>
                <a:spcPct val="150000"/>
              </a:lnSpc>
              <a:spcBef>
                <a:spcPts val="1000"/>
              </a:spcBef>
              <a:spcAft>
                <a:spcPts val="0"/>
              </a:spcAft>
              <a:buNone/>
            </a:pPr>
            <a:r>
              <a:rPr lang="sk" sz="2000"/>
              <a:t>(</a:t>
            </a:r>
            <a:r>
              <a:rPr lang="sk" sz="2000" b="1"/>
              <a:t>linii spojující SIPS </a:t>
            </a:r>
            <a:r>
              <a:rPr lang="sk" sz="2000"/>
              <a:t>protínají </a:t>
            </a:r>
            <a:endParaRPr sz="1800"/>
          </a:p>
          <a:p>
            <a:pPr marL="342900" lvl="0" indent="-342900" algn="l" rtl="0">
              <a:lnSpc>
                <a:spcPct val="150000"/>
              </a:lnSpc>
              <a:spcBef>
                <a:spcPts val="1000"/>
              </a:spcBef>
              <a:spcAft>
                <a:spcPts val="0"/>
              </a:spcAft>
              <a:buNone/>
            </a:pPr>
            <a:r>
              <a:rPr lang="sk" sz="2000" b="1"/>
              <a:t>dlouhé osy obou DKK </a:t>
            </a:r>
            <a:r>
              <a:rPr lang="sk" sz="2000"/>
              <a:t>→ každá</a:t>
            </a:r>
            <a:endParaRPr sz="1800"/>
          </a:p>
          <a:p>
            <a:pPr marL="342900" lvl="0" indent="-342900" algn="l" rtl="0">
              <a:lnSpc>
                <a:spcPct val="150000"/>
              </a:lnSpc>
              <a:spcBef>
                <a:spcPts val="1000"/>
              </a:spcBef>
              <a:spcAft>
                <a:spcPts val="0"/>
              </a:spcAft>
              <a:buNone/>
            </a:pPr>
            <a:r>
              <a:rPr lang="sk" sz="2000"/>
              <a:t>DK musí být v </a:t>
            </a:r>
            <a:r>
              <a:rPr lang="sk" sz="2000" u="sng"/>
              <a:t>15° ABD)</a:t>
            </a:r>
            <a:endParaRPr sz="1800"/>
          </a:p>
          <a:p>
            <a:pPr marL="342900" lvl="0" indent="-215900" algn="l" rtl="0">
              <a:lnSpc>
                <a:spcPct val="150000"/>
              </a:lnSpc>
              <a:spcBef>
                <a:spcPts val="1000"/>
              </a:spcBef>
              <a:spcAft>
                <a:spcPts val="0"/>
              </a:spcAft>
              <a:buNone/>
            </a:pPr>
            <a:endParaRPr sz="2000"/>
          </a:p>
          <a:p>
            <a:pPr marL="0" lvl="0" indent="0" algn="l" rtl="0">
              <a:lnSpc>
                <a:spcPct val="150000"/>
              </a:lnSpc>
              <a:spcBef>
                <a:spcPts val="0"/>
              </a:spcBef>
              <a:spcAft>
                <a:spcPts val="0"/>
              </a:spcAft>
              <a:buNone/>
            </a:pPr>
            <a:endParaRPr/>
          </a:p>
        </p:txBody>
      </p:sp>
      <p:pic>
        <p:nvPicPr>
          <p:cNvPr id="428" name="Google Shape;428;p54"/>
          <p:cNvPicPr preferRelativeResize="0"/>
          <p:nvPr/>
        </p:nvPicPr>
        <p:blipFill rotWithShape="1">
          <a:blip r:embed="rId3">
            <a:alphaModFix/>
          </a:blip>
          <a:srcRect/>
          <a:stretch/>
        </p:blipFill>
        <p:spPr>
          <a:xfrm>
            <a:off x="4929575" y="1519050"/>
            <a:ext cx="2292600" cy="3379500"/>
          </a:xfrm>
          <a:prstGeom prst="rect">
            <a:avLst/>
          </a:prstGeom>
          <a:noFill/>
          <a:ln>
            <a:noFill/>
          </a:ln>
        </p:spPr>
      </p:pic>
      <p:sp>
        <p:nvSpPr>
          <p:cNvPr id="429" name="Google Shape;429;p54"/>
          <p:cNvSpPr txBox="1"/>
          <p:nvPr/>
        </p:nvSpPr>
        <p:spPr>
          <a:xfrm>
            <a:off x="4954913" y="4358750"/>
            <a:ext cx="22419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5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Abdukce KYK</a:t>
            </a:r>
            <a:endParaRPr/>
          </a:p>
        </p:txBody>
      </p:sp>
      <p:sp>
        <p:nvSpPr>
          <p:cNvPr id="435" name="Google Shape;435;p55"/>
          <p:cNvSpPr txBox="1">
            <a:spLocks noGrp="1"/>
          </p:cNvSpPr>
          <p:nvPr>
            <p:ph type="body" idx="1"/>
          </p:nvPr>
        </p:nvSpPr>
        <p:spPr>
          <a:xfrm>
            <a:off x="605320" y="1347200"/>
            <a:ext cx="4989900" cy="2637100"/>
          </a:xfrm>
          <a:prstGeom prst="rect">
            <a:avLst/>
          </a:prstGeom>
        </p:spPr>
        <p:txBody>
          <a:bodyPr spcFirstLastPara="1" wrap="square" lIns="0" tIns="0" rIns="0" bIns="0" anchor="t" anchorCtr="0">
            <a:noAutofit/>
          </a:bodyPr>
          <a:lstStyle/>
          <a:p>
            <a:pPr marL="342900" lvl="0" indent="-330200" algn="l" rtl="0">
              <a:lnSpc>
                <a:spcPct val="100000"/>
              </a:lnSpc>
              <a:spcBef>
                <a:spcPts val="0"/>
              </a:spcBef>
              <a:spcAft>
                <a:spcPts val="0"/>
              </a:spcAft>
              <a:buSzPts val="2000"/>
              <a:buChar char="●"/>
            </a:pPr>
            <a:r>
              <a:rPr lang="sk" sz="2000"/>
              <a:t>je omezena tenzí adduktorů KYK, iliofemorálními a pubofemorálními ligamenty </a:t>
            </a:r>
            <a:endParaRPr sz="1600"/>
          </a:p>
          <a:p>
            <a:pPr marL="342900" lvl="0" indent="-330200" algn="l" rtl="0">
              <a:lnSpc>
                <a:spcPct val="100000"/>
              </a:lnSpc>
              <a:spcBef>
                <a:spcPts val="1000"/>
              </a:spcBef>
              <a:spcAft>
                <a:spcPts val="0"/>
              </a:spcAft>
              <a:buSzPts val="2000"/>
              <a:buChar char="●"/>
            </a:pPr>
            <a:r>
              <a:rPr lang="sk" sz="2000"/>
              <a:t>poté nárazem krčku femuru na okraj acetabula</a:t>
            </a:r>
            <a:endParaRPr sz="1600"/>
          </a:p>
          <a:p>
            <a:pPr marL="0" lvl="0" indent="0" algn="l" rtl="0">
              <a:lnSpc>
                <a:spcPct val="100000"/>
              </a:lnSpc>
              <a:spcBef>
                <a:spcPts val="1000"/>
              </a:spcBef>
              <a:spcAft>
                <a:spcPts val="0"/>
              </a:spcAft>
              <a:buNone/>
            </a:pPr>
            <a:r>
              <a:rPr lang="sk" sz="2000" b="1" i="1" u="sng"/>
              <a:t>max. ABD</a:t>
            </a:r>
            <a:r>
              <a:rPr lang="sk" sz="2000"/>
              <a:t> (úhel mezi DKK)= </a:t>
            </a:r>
            <a:r>
              <a:rPr lang="sk" sz="2000" b="1"/>
              <a:t>90°   </a:t>
            </a:r>
            <a:endParaRPr sz="1600"/>
          </a:p>
          <a:p>
            <a:pPr marL="0" lvl="0" indent="0" algn="l" rtl="0">
              <a:lnSpc>
                <a:spcPct val="100000"/>
              </a:lnSpc>
              <a:spcBef>
                <a:spcPts val="1000"/>
              </a:spcBef>
              <a:spcAft>
                <a:spcPts val="0"/>
              </a:spcAft>
              <a:buNone/>
            </a:pPr>
            <a:r>
              <a:rPr lang="sk" sz="2000"/>
              <a:t>-   každá DK = </a:t>
            </a:r>
            <a:r>
              <a:rPr lang="sk" sz="2000" b="1"/>
              <a:t>45°</a:t>
            </a:r>
            <a:r>
              <a:rPr lang="sk" sz="2000"/>
              <a:t> ABD</a:t>
            </a:r>
            <a:endParaRPr sz="1600"/>
          </a:p>
          <a:p>
            <a:pPr marL="342900" lvl="0" indent="-330200" algn="l" rtl="0">
              <a:lnSpc>
                <a:spcPct val="100000"/>
              </a:lnSpc>
              <a:spcBef>
                <a:spcPts val="1000"/>
              </a:spcBef>
              <a:spcAft>
                <a:spcPts val="0"/>
              </a:spcAft>
              <a:buSzPts val="2000"/>
              <a:buChar char="●"/>
            </a:pPr>
            <a:r>
              <a:rPr lang="sk" sz="2000"/>
              <a:t>pánev s horizontálou 45° (směřuje ke stojné DK)</a:t>
            </a:r>
            <a:endParaRPr sz="1600"/>
          </a:p>
          <a:p>
            <a:pPr marL="342900" lvl="0" indent="-330200" algn="l" rtl="0">
              <a:lnSpc>
                <a:spcPct val="100000"/>
              </a:lnSpc>
              <a:spcBef>
                <a:spcPts val="1000"/>
              </a:spcBef>
              <a:spcAft>
                <a:spcPts val="0"/>
              </a:spcAft>
              <a:buSzPts val="2000"/>
              <a:buChar char="●"/>
            </a:pPr>
            <a:r>
              <a:rPr lang="sk" sz="2000"/>
              <a:t>páteř se ohýbá ke stojné DK </a:t>
            </a:r>
            <a:endParaRPr sz="1600"/>
          </a:p>
          <a:p>
            <a:pPr marL="0" lvl="0" indent="0" algn="l" rtl="0">
              <a:spcBef>
                <a:spcPts val="0"/>
              </a:spcBef>
              <a:spcAft>
                <a:spcPts val="0"/>
              </a:spcAft>
              <a:buNone/>
            </a:pPr>
            <a:endParaRPr sz="1900"/>
          </a:p>
        </p:txBody>
      </p:sp>
      <p:pic>
        <p:nvPicPr>
          <p:cNvPr id="436" name="Google Shape;436;p55"/>
          <p:cNvPicPr preferRelativeResize="0"/>
          <p:nvPr/>
        </p:nvPicPr>
        <p:blipFill rotWithShape="1">
          <a:blip r:embed="rId3">
            <a:alphaModFix/>
          </a:blip>
          <a:srcRect b="6803"/>
          <a:stretch/>
        </p:blipFill>
        <p:spPr>
          <a:xfrm>
            <a:off x="5380744" y="0"/>
            <a:ext cx="3765000" cy="5143500"/>
          </a:xfrm>
          <a:prstGeom prst="rect">
            <a:avLst/>
          </a:prstGeom>
          <a:noFill/>
          <a:ln>
            <a:noFill/>
          </a:ln>
        </p:spPr>
      </p:pic>
      <p:sp>
        <p:nvSpPr>
          <p:cNvPr id="437" name="Google Shape;437;p55"/>
          <p:cNvSpPr txBox="1"/>
          <p:nvPr/>
        </p:nvSpPr>
        <p:spPr>
          <a:xfrm>
            <a:off x="5380750" y="4452800"/>
            <a:ext cx="32241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5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Sportovci</a:t>
            </a:r>
            <a:endParaRPr/>
          </a:p>
        </p:txBody>
      </p:sp>
      <p:sp>
        <p:nvSpPr>
          <p:cNvPr id="443" name="Google Shape;443;p56"/>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342900" lvl="0" indent="-323850" algn="l" rtl="0">
              <a:lnSpc>
                <a:spcPct val="100000"/>
              </a:lnSpc>
              <a:spcBef>
                <a:spcPts val="0"/>
              </a:spcBef>
              <a:spcAft>
                <a:spcPts val="0"/>
              </a:spcAft>
              <a:buSzPts val="1900"/>
              <a:buFont typeface="Century Gothic"/>
              <a:buChar char="●"/>
            </a:pPr>
            <a:r>
              <a:rPr lang="sk" sz="1900" b="1"/>
              <a:t>aktivní ABD:</a:t>
            </a:r>
            <a:r>
              <a:rPr lang="sk" sz="1900"/>
              <a:t> 120° až 130° </a:t>
            </a:r>
            <a:endParaRPr sz="1500"/>
          </a:p>
          <a:p>
            <a:pPr marL="342900" lvl="0" indent="-203200" algn="l" rtl="0">
              <a:lnSpc>
                <a:spcPct val="100000"/>
              </a:lnSpc>
              <a:spcBef>
                <a:spcPts val="1000"/>
              </a:spcBef>
              <a:spcAft>
                <a:spcPts val="0"/>
              </a:spcAft>
              <a:buNone/>
            </a:pPr>
            <a:endParaRPr sz="1900" b="1"/>
          </a:p>
          <a:p>
            <a:pPr marL="342900" lvl="0" indent="-203200" algn="l" rtl="0">
              <a:lnSpc>
                <a:spcPct val="100000"/>
              </a:lnSpc>
              <a:spcBef>
                <a:spcPts val="1000"/>
              </a:spcBef>
              <a:spcAft>
                <a:spcPts val="0"/>
              </a:spcAft>
              <a:buNone/>
            </a:pPr>
            <a:endParaRPr sz="1900" b="1"/>
          </a:p>
          <a:p>
            <a:pPr marL="342900" lvl="0" indent="-203200" algn="l" rtl="0">
              <a:lnSpc>
                <a:spcPct val="100000"/>
              </a:lnSpc>
              <a:spcBef>
                <a:spcPts val="1000"/>
              </a:spcBef>
              <a:spcAft>
                <a:spcPts val="0"/>
              </a:spcAft>
              <a:buNone/>
            </a:pPr>
            <a:endParaRPr sz="1900" b="1"/>
          </a:p>
          <a:p>
            <a:pPr marL="342900" lvl="0" indent="-323850" algn="l" rtl="0">
              <a:lnSpc>
                <a:spcPct val="100000"/>
              </a:lnSpc>
              <a:spcBef>
                <a:spcPts val="1000"/>
              </a:spcBef>
              <a:spcAft>
                <a:spcPts val="0"/>
              </a:spcAft>
              <a:buSzPts val="1900"/>
              <a:buFont typeface="Century Gothic"/>
              <a:buChar char="●"/>
            </a:pPr>
            <a:r>
              <a:rPr lang="sk" sz="1900" b="1"/>
              <a:t> pasivní ABD:</a:t>
            </a:r>
            <a:r>
              <a:rPr lang="sk" sz="1900"/>
              <a:t> 180°</a:t>
            </a:r>
            <a:endParaRPr sz="1500"/>
          </a:p>
          <a:p>
            <a:pPr marL="342900" lvl="0" indent="-323850" algn="l" rtl="0">
              <a:lnSpc>
                <a:spcPct val="100000"/>
              </a:lnSpc>
              <a:spcBef>
                <a:spcPts val="1000"/>
              </a:spcBef>
              <a:spcAft>
                <a:spcPts val="0"/>
              </a:spcAft>
              <a:buSzPts val="1900"/>
              <a:buFont typeface="Arial"/>
              <a:buChar char="●"/>
            </a:pPr>
            <a:r>
              <a:rPr lang="sk" sz="1900"/>
              <a:t> ochabnutí iliofem. ligament</a:t>
            </a:r>
            <a:endParaRPr sz="1900"/>
          </a:p>
          <a:p>
            <a:pPr marL="342900" lvl="0" indent="-323850" algn="l" rtl="0">
              <a:lnSpc>
                <a:spcPct val="100000"/>
              </a:lnSpc>
              <a:spcBef>
                <a:spcPts val="1000"/>
              </a:spcBef>
              <a:spcAft>
                <a:spcPts val="0"/>
              </a:spcAft>
              <a:buSzPts val="1900"/>
              <a:buFont typeface="Arial"/>
              <a:buChar char="●"/>
            </a:pPr>
            <a:r>
              <a:rPr lang="sk" sz="1900"/>
              <a:t> anteverze pánve </a:t>
            </a:r>
            <a:endParaRPr sz="1500"/>
          </a:p>
          <a:p>
            <a:pPr marL="342900" lvl="0" indent="-323850" algn="l" rtl="0">
              <a:lnSpc>
                <a:spcPct val="100000"/>
              </a:lnSpc>
              <a:spcBef>
                <a:spcPts val="1000"/>
              </a:spcBef>
              <a:spcAft>
                <a:spcPts val="0"/>
              </a:spcAft>
              <a:buSzPts val="1900"/>
              <a:buFont typeface="Arial"/>
              <a:buChar char="●"/>
            </a:pPr>
            <a:r>
              <a:rPr lang="sk" sz="1900"/>
              <a:t> zvýraznění bederní lordózy </a:t>
            </a:r>
            <a:endParaRPr sz="1500"/>
          </a:p>
          <a:p>
            <a:pPr marL="0" lvl="0" indent="0" algn="l" rtl="0">
              <a:lnSpc>
                <a:spcPct val="100000"/>
              </a:lnSpc>
              <a:spcBef>
                <a:spcPts val="1000"/>
              </a:spcBef>
              <a:spcAft>
                <a:spcPts val="0"/>
              </a:spcAft>
              <a:buNone/>
            </a:pPr>
            <a:r>
              <a:rPr lang="sk" sz="1900"/>
              <a:t>→ postavení KYK: ABD + FLX</a:t>
            </a:r>
            <a:endParaRPr sz="1500"/>
          </a:p>
          <a:p>
            <a:pPr marL="342900" lvl="0" indent="-203200" algn="l" rtl="0">
              <a:lnSpc>
                <a:spcPct val="100000"/>
              </a:lnSpc>
              <a:spcBef>
                <a:spcPts val="1000"/>
              </a:spcBef>
              <a:spcAft>
                <a:spcPts val="0"/>
              </a:spcAft>
              <a:buNone/>
            </a:pPr>
            <a:endParaRPr sz="1900"/>
          </a:p>
          <a:p>
            <a:pPr marL="0" lvl="0" indent="0" algn="l" rtl="0">
              <a:spcBef>
                <a:spcPts val="0"/>
              </a:spcBef>
              <a:spcAft>
                <a:spcPts val="0"/>
              </a:spcAft>
              <a:buNone/>
            </a:pPr>
            <a:endParaRPr sz="1800"/>
          </a:p>
        </p:txBody>
      </p:sp>
      <p:pic>
        <p:nvPicPr>
          <p:cNvPr id="444" name="Google Shape;444;p56"/>
          <p:cNvPicPr preferRelativeResize="0"/>
          <p:nvPr/>
        </p:nvPicPr>
        <p:blipFill rotWithShape="1">
          <a:blip r:embed="rId3">
            <a:alphaModFix/>
          </a:blip>
          <a:srcRect l="18493" b="56922"/>
          <a:stretch/>
        </p:blipFill>
        <p:spPr>
          <a:xfrm>
            <a:off x="3822732" y="739411"/>
            <a:ext cx="4023300" cy="2021100"/>
          </a:xfrm>
          <a:prstGeom prst="rect">
            <a:avLst/>
          </a:prstGeom>
          <a:noFill/>
          <a:ln>
            <a:noFill/>
          </a:ln>
        </p:spPr>
      </p:pic>
      <p:pic>
        <p:nvPicPr>
          <p:cNvPr id="445" name="Google Shape;445;p56"/>
          <p:cNvPicPr preferRelativeResize="0"/>
          <p:nvPr/>
        </p:nvPicPr>
        <p:blipFill rotWithShape="1">
          <a:blip r:embed="rId3">
            <a:alphaModFix/>
          </a:blip>
          <a:srcRect t="46848"/>
          <a:stretch/>
        </p:blipFill>
        <p:spPr>
          <a:xfrm>
            <a:off x="4152786" y="3238198"/>
            <a:ext cx="3363224" cy="1699075"/>
          </a:xfrm>
          <a:prstGeom prst="rect">
            <a:avLst/>
          </a:prstGeom>
          <a:noFill/>
          <a:ln>
            <a:noFill/>
          </a:ln>
        </p:spPr>
      </p:pic>
      <p:sp>
        <p:nvSpPr>
          <p:cNvPr id="446" name="Google Shape;446;p56"/>
          <p:cNvSpPr txBox="1"/>
          <p:nvPr/>
        </p:nvSpPr>
        <p:spPr>
          <a:xfrm>
            <a:off x="3822737" y="2693875"/>
            <a:ext cx="32241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5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Abduktory KYK - “m. deltoideus coxae”</a:t>
            </a:r>
            <a:endParaRPr/>
          </a:p>
        </p:txBody>
      </p:sp>
      <p:sp>
        <p:nvSpPr>
          <p:cNvPr id="452" name="Google Shape;452;p57"/>
          <p:cNvSpPr txBox="1">
            <a:spLocks noGrp="1"/>
          </p:cNvSpPr>
          <p:nvPr>
            <p:ph type="body" idx="1"/>
          </p:nvPr>
        </p:nvSpPr>
        <p:spPr>
          <a:xfrm>
            <a:off x="587762" y="1535700"/>
            <a:ext cx="3804000" cy="3105000"/>
          </a:xfrm>
          <a:prstGeom prst="rect">
            <a:avLst/>
          </a:prstGeom>
        </p:spPr>
        <p:txBody>
          <a:bodyPr spcFirstLastPara="1" wrap="square" lIns="0" tIns="0" rIns="0" bIns="0" anchor="t" anchorCtr="0">
            <a:noAutofit/>
          </a:bodyPr>
          <a:lstStyle/>
          <a:p>
            <a:pPr marL="342900" lvl="0" indent="-330200" algn="l" rtl="0">
              <a:lnSpc>
                <a:spcPct val="60000"/>
              </a:lnSpc>
              <a:spcBef>
                <a:spcPts val="0"/>
              </a:spcBef>
              <a:spcAft>
                <a:spcPts val="0"/>
              </a:spcAft>
              <a:buSzPts val="1650"/>
              <a:buFont typeface="Arial"/>
              <a:buChar char="•"/>
            </a:pPr>
            <a:r>
              <a:rPr lang="sk" sz="1650"/>
              <a:t>m. gluteus medius (1)</a:t>
            </a:r>
            <a:endParaRPr sz="1600"/>
          </a:p>
          <a:p>
            <a:pPr marL="342900" lvl="0" indent="-330200" algn="l" rtl="0">
              <a:lnSpc>
                <a:spcPct val="60000"/>
              </a:lnSpc>
              <a:spcBef>
                <a:spcPts val="1000"/>
              </a:spcBef>
              <a:spcAft>
                <a:spcPts val="0"/>
              </a:spcAft>
              <a:buSzPts val="1650"/>
              <a:buFont typeface="Arial"/>
              <a:buChar char="•"/>
            </a:pPr>
            <a:r>
              <a:rPr lang="sk" sz="1650"/>
              <a:t>m. tensor fasciae latae (3)</a:t>
            </a:r>
            <a:endParaRPr sz="1600"/>
          </a:p>
          <a:p>
            <a:pPr marL="342900" lvl="0" indent="-330200" algn="l" rtl="0">
              <a:lnSpc>
                <a:spcPct val="60000"/>
              </a:lnSpc>
              <a:spcBef>
                <a:spcPts val="1000"/>
              </a:spcBef>
              <a:spcAft>
                <a:spcPts val="0"/>
              </a:spcAft>
              <a:buSzPts val="1650"/>
              <a:buFont typeface="Arial"/>
              <a:buChar char="•"/>
            </a:pPr>
            <a:r>
              <a:rPr lang="sk" sz="1650"/>
              <a:t>m. gluteus maximus - horní vlákna (4)</a:t>
            </a:r>
            <a:endParaRPr sz="1600"/>
          </a:p>
          <a:p>
            <a:pPr marL="0" lvl="0" indent="0" algn="l" rtl="0">
              <a:lnSpc>
                <a:spcPct val="60000"/>
              </a:lnSpc>
              <a:spcBef>
                <a:spcPts val="1000"/>
              </a:spcBef>
              <a:spcAft>
                <a:spcPts val="0"/>
              </a:spcAft>
              <a:buNone/>
            </a:pPr>
            <a:r>
              <a:rPr lang="sk" sz="1650"/>
              <a:t>(Véle, 1997)</a:t>
            </a:r>
            <a:endParaRPr sz="1600"/>
          </a:p>
          <a:p>
            <a:pPr marL="342900" lvl="0" indent="-330200" algn="l" rtl="0">
              <a:lnSpc>
                <a:spcPct val="60000"/>
              </a:lnSpc>
              <a:spcBef>
                <a:spcPts val="1000"/>
              </a:spcBef>
              <a:spcAft>
                <a:spcPts val="0"/>
              </a:spcAft>
              <a:buSzPts val="1650"/>
              <a:buFont typeface="Arial"/>
              <a:buChar char="•"/>
            </a:pPr>
            <a:r>
              <a:rPr lang="sk" sz="1650"/>
              <a:t>m. piriformis (5), </a:t>
            </a:r>
            <a:endParaRPr sz="1600"/>
          </a:p>
          <a:p>
            <a:pPr marL="342900" lvl="0" indent="-330200" algn="l" rtl="0">
              <a:lnSpc>
                <a:spcPct val="60000"/>
              </a:lnSpc>
              <a:spcBef>
                <a:spcPts val="1000"/>
              </a:spcBef>
              <a:spcAft>
                <a:spcPts val="0"/>
              </a:spcAft>
              <a:buSzPts val="1650"/>
              <a:buFont typeface="Arial"/>
              <a:buChar char="•"/>
            </a:pPr>
            <a:r>
              <a:rPr lang="sk" sz="1650"/>
              <a:t>m. gluteus minimus (2)</a:t>
            </a:r>
            <a:endParaRPr sz="1650"/>
          </a:p>
          <a:p>
            <a:pPr marL="342900" lvl="0" indent="-342900" algn="l" rtl="0">
              <a:lnSpc>
                <a:spcPct val="60000"/>
              </a:lnSpc>
              <a:spcBef>
                <a:spcPts val="1000"/>
              </a:spcBef>
              <a:spcAft>
                <a:spcPts val="0"/>
              </a:spcAft>
              <a:buNone/>
            </a:pPr>
            <a:endParaRPr sz="1650"/>
          </a:p>
          <a:p>
            <a:pPr marL="342900" lvl="0" indent="-342900" algn="l" rtl="0">
              <a:lnSpc>
                <a:spcPct val="60000"/>
              </a:lnSpc>
              <a:spcBef>
                <a:spcPts val="1000"/>
              </a:spcBef>
              <a:spcAft>
                <a:spcPts val="0"/>
              </a:spcAft>
              <a:buNone/>
            </a:pPr>
            <a:r>
              <a:rPr lang="sk" sz="1650" b="1"/>
              <a:t>1. ABD+FL+VR: </a:t>
            </a:r>
            <a:r>
              <a:rPr lang="sk" sz="1650"/>
              <a:t>pars anterior 1-2, 3 (4)</a:t>
            </a:r>
            <a:endParaRPr sz="1600"/>
          </a:p>
          <a:p>
            <a:pPr marL="342900" lvl="0" indent="-342900" algn="l" rtl="0">
              <a:lnSpc>
                <a:spcPct val="60000"/>
              </a:lnSpc>
              <a:spcBef>
                <a:spcPts val="1000"/>
              </a:spcBef>
              <a:spcAft>
                <a:spcPts val="0"/>
              </a:spcAft>
              <a:buNone/>
            </a:pPr>
            <a:r>
              <a:rPr lang="sk" sz="1650" b="1"/>
              <a:t>2. ABD+EXT+ZR: </a:t>
            </a:r>
            <a:r>
              <a:rPr lang="sk" sz="1650"/>
              <a:t>pars posterior 1-2, 4</a:t>
            </a:r>
            <a:endParaRPr sz="1600"/>
          </a:p>
          <a:p>
            <a:pPr marL="342900" lvl="0" indent="-342900" algn="l" rtl="0">
              <a:lnSpc>
                <a:spcPct val="60000"/>
              </a:lnSpc>
              <a:spcBef>
                <a:spcPts val="1000"/>
              </a:spcBef>
              <a:spcAft>
                <a:spcPts val="0"/>
              </a:spcAft>
              <a:buNone/>
            </a:pPr>
            <a:r>
              <a:rPr lang="sk" sz="1650"/>
              <a:t>Iniciální ABD: 1+4 </a:t>
            </a:r>
            <a:endParaRPr sz="1600"/>
          </a:p>
          <a:p>
            <a:pPr marL="342900" lvl="0" indent="-342900" algn="l" rtl="0">
              <a:lnSpc>
                <a:spcPct val="60000"/>
              </a:lnSpc>
              <a:spcBef>
                <a:spcPts val="1000"/>
              </a:spcBef>
              <a:spcAft>
                <a:spcPts val="0"/>
              </a:spcAft>
              <a:buNone/>
            </a:pPr>
            <a:r>
              <a:rPr lang="sk" sz="1650"/>
              <a:t>Následná ABD: 1 (max. efektivita při </a:t>
            </a:r>
            <a:endParaRPr sz="1650"/>
          </a:p>
          <a:p>
            <a:pPr marL="342900" lvl="0" indent="-342900" algn="l" rtl="0">
              <a:lnSpc>
                <a:spcPct val="60000"/>
              </a:lnSpc>
              <a:spcBef>
                <a:spcPts val="1000"/>
              </a:spcBef>
              <a:spcAft>
                <a:spcPts val="0"/>
              </a:spcAft>
              <a:buNone/>
            </a:pPr>
            <a:r>
              <a:rPr lang="sk" sz="1650"/>
              <a:t>35°)</a:t>
            </a:r>
            <a:endParaRPr sz="1650"/>
          </a:p>
          <a:p>
            <a:pPr marL="342900" lvl="0" indent="-342900" algn="l" rtl="0">
              <a:lnSpc>
                <a:spcPct val="60000"/>
              </a:lnSpc>
              <a:spcBef>
                <a:spcPts val="1000"/>
              </a:spcBef>
              <a:spcAft>
                <a:spcPts val="0"/>
              </a:spcAft>
              <a:buNone/>
            </a:pPr>
            <a:endParaRPr sz="1650"/>
          </a:p>
          <a:p>
            <a:pPr marL="342900" lvl="0" indent="-342900" algn="l" rtl="0">
              <a:lnSpc>
                <a:spcPct val="60000"/>
              </a:lnSpc>
              <a:spcBef>
                <a:spcPts val="1000"/>
              </a:spcBef>
              <a:spcAft>
                <a:spcPts val="0"/>
              </a:spcAft>
              <a:buNone/>
            </a:pPr>
            <a:endParaRPr sz="1650"/>
          </a:p>
          <a:p>
            <a:pPr marL="342900" lvl="0" indent="-342900" algn="l" rtl="0">
              <a:lnSpc>
                <a:spcPct val="60000"/>
              </a:lnSpc>
              <a:spcBef>
                <a:spcPts val="1000"/>
              </a:spcBef>
              <a:spcAft>
                <a:spcPts val="0"/>
              </a:spcAft>
              <a:buNone/>
            </a:pPr>
            <a:endParaRPr sz="1650"/>
          </a:p>
          <a:p>
            <a:pPr marL="342900" lvl="0" indent="-342900" algn="l" rtl="0">
              <a:lnSpc>
                <a:spcPct val="60000"/>
              </a:lnSpc>
              <a:spcBef>
                <a:spcPts val="1000"/>
              </a:spcBef>
              <a:spcAft>
                <a:spcPts val="0"/>
              </a:spcAft>
              <a:buNone/>
            </a:pPr>
            <a:endParaRPr sz="1650"/>
          </a:p>
          <a:p>
            <a:pPr marL="0" lvl="0" indent="0" algn="l" rtl="0">
              <a:spcBef>
                <a:spcPts val="0"/>
              </a:spcBef>
              <a:spcAft>
                <a:spcPts val="0"/>
              </a:spcAft>
              <a:buNone/>
            </a:pPr>
            <a:endParaRPr sz="1900"/>
          </a:p>
        </p:txBody>
      </p:sp>
      <p:pic>
        <p:nvPicPr>
          <p:cNvPr id="453" name="Google Shape;453;p57"/>
          <p:cNvPicPr preferRelativeResize="0"/>
          <p:nvPr/>
        </p:nvPicPr>
        <p:blipFill rotWithShape="1">
          <a:blip r:embed="rId3">
            <a:alphaModFix/>
          </a:blip>
          <a:srcRect/>
          <a:stretch/>
        </p:blipFill>
        <p:spPr>
          <a:xfrm>
            <a:off x="4525235" y="1006652"/>
            <a:ext cx="2536650" cy="2367451"/>
          </a:xfrm>
          <a:prstGeom prst="rect">
            <a:avLst/>
          </a:prstGeom>
          <a:noFill/>
          <a:ln>
            <a:noFill/>
          </a:ln>
        </p:spPr>
      </p:pic>
      <p:pic>
        <p:nvPicPr>
          <p:cNvPr id="454" name="Google Shape;454;p57"/>
          <p:cNvPicPr preferRelativeResize="0"/>
          <p:nvPr/>
        </p:nvPicPr>
        <p:blipFill rotWithShape="1">
          <a:blip r:embed="rId4">
            <a:alphaModFix/>
          </a:blip>
          <a:srcRect/>
          <a:stretch/>
        </p:blipFill>
        <p:spPr>
          <a:xfrm>
            <a:off x="6875770" y="1130523"/>
            <a:ext cx="2214720" cy="3381959"/>
          </a:xfrm>
          <a:prstGeom prst="rect">
            <a:avLst/>
          </a:prstGeom>
          <a:noFill/>
          <a:ln>
            <a:noFill/>
          </a:ln>
        </p:spPr>
      </p:pic>
      <p:pic>
        <p:nvPicPr>
          <p:cNvPr id="455" name="Google Shape;455;p57"/>
          <p:cNvPicPr preferRelativeResize="0"/>
          <p:nvPr/>
        </p:nvPicPr>
        <p:blipFill rotWithShape="1">
          <a:blip r:embed="rId5">
            <a:alphaModFix/>
          </a:blip>
          <a:srcRect l="5392"/>
          <a:stretch/>
        </p:blipFill>
        <p:spPr>
          <a:xfrm>
            <a:off x="4258288" y="3148550"/>
            <a:ext cx="3070525" cy="1795074"/>
          </a:xfrm>
          <a:prstGeom prst="rect">
            <a:avLst/>
          </a:prstGeom>
          <a:noFill/>
          <a:ln>
            <a:noFill/>
          </a:ln>
        </p:spPr>
      </p:pic>
      <p:sp>
        <p:nvSpPr>
          <p:cNvPr id="456" name="Google Shape;456;p57"/>
          <p:cNvSpPr txBox="1"/>
          <p:nvPr/>
        </p:nvSpPr>
        <p:spPr>
          <a:xfrm>
            <a:off x="1034212" y="4420400"/>
            <a:ext cx="32241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
        <p:nvSpPr>
          <p:cNvPr id="457" name="Google Shape;457;p57"/>
          <p:cNvSpPr/>
          <p:nvPr/>
        </p:nvSpPr>
        <p:spPr>
          <a:xfrm rot="-2547172">
            <a:off x="7908891" y="1847238"/>
            <a:ext cx="696906" cy="453774"/>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7"/>
          <p:cNvSpPr/>
          <p:nvPr/>
        </p:nvSpPr>
        <p:spPr>
          <a:xfrm rot="-6907183">
            <a:off x="7247943" y="1670343"/>
            <a:ext cx="696802" cy="453618"/>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7"/>
          <p:cNvSpPr/>
          <p:nvPr/>
        </p:nvSpPr>
        <p:spPr>
          <a:xfrm rot="6273765">
            <a:off x="7248029" y="2726694"/>
            <a:ext cx="696786" cy="453539"/>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5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Addukce KYK</a:t>
            </a:r>
            <a:endParaRPr/>
          </a:p>
        </p:txBody>
      </p:sp>
      <p:sp>
        <p:nvSpPr>
          <p:cNvPr id="465" name="Google Shape;465;p58"/>
          <p:cNvSpPr txBox="1">
            <a:spLocks noGrp="1"/>
          </p:cNvSpPr>
          <p:nvPr>
            <p:ph type="body" idx="1"/>
          </p:nvPr>
        </p:nvSpPr>
        <p:spPr>
          <a:xfrm>
            <a:off x="540000" y="1269000"/>
            <a:ext cx="5629500" cy="3105000"/>
          </a:xfrm>
          <a:prstGeom prst="rect">
            <a:avLst/>
          </a:prstGeom>
        </p:spPr>
        <p:txBody>
          <a:bodyPr spcFirstLastPara="1" wrap="square" lIns="0" tIns="0" rIns="0" bIns="0" anchor="t" anchorCtr="0">
            <a:noAutofit/>
          </a:bodyPr>
          <a:lstStyle/>
          <a:p>
            <a:pPr marL="342900" lvl="0" indent="-342900" algn="l" rtl="0">
              <a:lnSpc>
                <a:spcPct val="100000"/>
              </a:lnSpc>
              <a:spcBef>
                <a:spcPts val="0"/>
              </a:spcBef>
              <a:spcAft>
                <a:spcPts val="0"/>
              </a:spcAft>
              <a:buClr>
                <a:schemeClr val="dk1"/>
              </a:buClr>
              <a:buSzPts val="2200"/>
              <a:buFont typeface="Arial"/>
              <a:buChar char="•"/>
            </a:pPr>
            <a:r>
              <a:rPr lang="sk" sz="2200"/>
              <a:t>čistou ADD lze provést pouze z ABD</a:t>
            </a:r>
            <a:endParaRPr sz="1800"/>
          </a:p>
          <a:p>
            <a:pPr marL="342900" lvl="0" indent="-342900" algn="l" rtl="0">
              <a:lnSpc>
                <a:spcPct val="100000"/>
              </a:lnSpc>
              <a:spcBef>
                <a:spcPts val="1000"/>
              </a:spcBef>
              <a:spcAft>
                <a:spcPts val="0"/>
              </a:spcAft>
              <a:buClr>
                <a:schemeClr val="dk1"/>
              </a:buClr>
              <a:buSzPts val="2200"/>
              <a:buFont typeface="Noto Sans Symbols"/>
              <a:buChar char="•"/>
            </a:pPr>
            <a:r>
              <a:rPr lang="sk" sz="2200"/>
              <a:t>Max. ADD KYK - </a:t>
            </a:r>
            <a:r>
              <a:rPr lang="sk" sz="2200" b="1"/>
              <a:t>30°</a:t>
            </a:r>
            <a:r>
              <a:rPr lang="sk" sz="2200" b="1" u="sng"/>
              <a:t> </a:t>
            </a:r>
            <a:endParaRPr sz="1800"/>
          </a:p>
          <a:p>
            <a:pPr marL="342900" lvl="0" indent="-342900" algn="l" rtl="0">
              <a:lnSpc>
                <a:spcPct val="100000"/>
              </a:lnSpc>
              <a:spcBef>
                <a:spcPts val="1000"/>
              </a:spcBef>
              <a:spcAft>
                <a:spcPts val="0"/>
              </a:spcAft>
              <a:buNone/>
            </a:pPr>
            <a:endParaRPr sz="2200" u="sng"/>
          </a:p>
          <a:p>
            <a:pPr marL="0" lvl="0" indent="0" algn="l" rtl="0">
              <a:lnSpc>
                <a:spcPct val="100000"/>
              </a:lnSpc>
              <a:spcBef>
                <a:spcPts val="1000"/>
              </a:spcBef>
              <a:spcAft>
                <a:spcPts val="0"/>
              </a:spcAft>
              <a:buNone/>
            </a:pPr>
            <a:r>
              <a:rPr lang="sk" sz="2200"/>
              <a:t>Značně nestabilní pozice:</a:t>
            </a:r>
            <a:endParaRPr sz="1800"/>
          </a:p>
          <a:p>
            <a:pPr marL="342900" lvl="0" indent="-342900" algn="l" rtl="0">
              <a:lnSpc>
                <a:spcPct val="100000"/>
              </a:lnSpc>
              <a:spcBef>
                <a:spcPts val="1000"/>
              </a:spcBef>
              <a:spcAft>
                <a:spcPts val="0"/>
              </a:spcAft>
              <a:buClr>
                <a:schemeClr val="dk1"/>
              </a:buClr>
              <a:buSzPts val="2200"/>
              <a:buFont typeface="Arial"/>
              <a:buChar char="-"/>
            </a:pPr>
            <a:r>
              <a:rPr lang="sk" sz="2200" b="1"/>
              <a:t>ADD, FLX, ZR </a:t>
            </a:r>
            <a:endParaRPr sz="1800"/>
          </a:p>
          <a:p>
            <a:pPr marL="0" lvl="0" indent="0" algn="l" rtl="0">
              <a:lnSpc>
                <a:spcPct val="100000"/>
              </a:lnSpc>
              <a:spcBef>
                <a:spcPts val="1000"/>
              </a:spcBef>
              <a:spcAft>
                <a:spcPts val="0"/>
              </a:spcAft>
              <a:buNone/>
            </a:pPr>
            <a:r>
              <a:rPr lang="sk" sz="2200"/>
              <a:t>= sed se překříženýma nohama</a:t>
            </a:r>
            <a:endParaRPr sz="1800"/>
          </a:p>
          <a:p>
            <a:pPr marL="342900" lvl="0" indent="-342900" algn="l" rtl="0">
              <a:lnSpc>
                <a:spcPct val="100000"/>
              </a:lnSpc>
              <a:spcBef>
                <a:spcPts val="1000"/>
              </a:spcBef>
              <a:spcAft>
                <a:spcPts val="0"/>
              </a:spcAft>
              <a:buNone/>
            </a:pPr>
            <a:endParaRPr sz="2200"/>
          </a:p>
          <a:p>
            <a:pPr marL="0" lvl="0" indent="0" algn="l" rtl="0">
              <a:spcBef>
                <a:spcPts val="0"/>
              </a:spcBef>
              <a:spcAft>
                <a:spcPts val="0"/>
              </a:spcAft>
              <a:buNone/>
            </a:pPr>
            <a:endParaRPr/>
          </a:p>
        </p:txBody>
      </p:sp>
      <p:pic>
        <p:nvPicPr>
          <p:cNvPr id="466" name="Google Shape;466;p58"/>
          <p:cNvPicPr preferRelativeResize="0"/>
          <p:nvPr/>
        </p:nvPicPr>
        <p:blipFill rotWithShape="1">
          <a:blip r:embed="rId3">
            <a:alphaModFix/>
          </a:blip>
          <a:srcRect b="9412"/>
          <a:stretch/>
        </p:blipFill>
        <p:spPr>
          <a:xfrm>
            <a:off x="6093283" y="154962"/>
            <a:ext cx="1446300" cy="4833600"/>
          </a:xfrm>
          <a:prstGeom prst="rect">
            <a:avLst/>
          </a:prstGeom>
          <a:noFill/>
          <a:ln>
            <a:noFill/>
          </a:ln>
        </p:spPr>
      </p:pic>
      <p:sp>
        <p:nvSpPr>
          <p:cNvPr id="467" name="Google Shape;467;p58"/>
          <p:cNvSpPr txBox="1"/>
          <p:nvPr/>
        </p:nvSpPr>
        <p:spPr>
          <a:xfrm>
            <a:off x="2869187" y="4311450"/>
            <a:ext cx="32241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5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Adduktory KYK</a:t>
            </a:r>
            <a:endParaRPr/>
          </a:p>
        </p:txBody>
      </p:sp>
      <p:sp>
        <p:nvSpPr>
          <p:cNvPr id="473" name="Google Shape;473;p59"/>
          <p:cNvSpPr txBox="1">
            <a:spLocks noGrp="1"/>
          </p:cNvSpPr>
          <p:nvPr>
            <p:ph type="body" idx="1"/>
          </p:nvPr>
        </p:nvSpPr>
        <p:spPr>
          <a:xfrm>
            <a:off x="540000" y="1371600"/>
            <a:ext cx="8064900" cy="2846652"/>
          </a:xfrm>
          <a:prstGeom prst="rect">
            <a:avLst/>
          </a:prstGeom>
        </p:spPr>
        <p:txBody>
          <a:bodyPr spcFirstLastPara="1" wrap="square" lIns="0" tIns="0" rIns="0" bIns="0" anchor="t" anchorCtr="0">
            <a:noAutofit/>
          </a:bodyPr>
          <a:lstStyle/>
          <a:p>
            <a:pPr marL="342900" lvl="0" indent="-317500" algn="l" rtl="0">
              <a:lnSpc>
                <a:spcPct val="70000"/>
              </a:lnSpc>
              <a:spcBef>
                <a:spcPts val="0"/>
              </a:spcBef>
              <a:spcAft>
                <a:spcPts val="0"/>
              </a:spcAft>
              <a:buSzPts val="1800"/>
              <a:buFont typeface="Arial"/>
              <a:buChar char="•"/>
            </a:pPr>
            <a:r>
              <a:rPr lang="sk" sz="1800">
                <a:solidFill>
                  <a:srgbClr val="3F3F3F"/>
                </a:solidFill>
              </a:rPr>
              <a:t>m. adductor magnus (1)</a:t>
            </a:r>
            <a:endParaRPr sz="1800">
              <a:solidFill>
                <a:srgbClr val="3F3F3F"/>
              </a:solidFill>
            </a:endParaRPr>
          </a:p>
          <a:p>
            <a:pPr marL="342900" lvl="0" indent="-317500" algn="l" rtl="0">
              <a:lnSpc>
                <a:spcPct val="70000"/>
              </a:lnSpc>
              <a:spcBef>
                <a:spcPts val="1000"/>
              </a:spcBef>
              <a:spcAft>
                <a:spcPts val="0"/>
              </a:spcAft>
              <a:buSzPts val="1800"/>
              <a:buFont typeface="Arial"/>
              <a:buChar char="•"/>
            </a:pPr>
            <a:r>
              <a:rPr lang="sk" sz="1800">
                <a:solidFill>
                  <a:srgbClr val="3F3F3F"/>
                </a:solidFill>
              </a:rPr>
              <a:t>m. adductor longus (13)</a:t>
            </a:r>
            <a:endParaRPr sz="1800">
              <a:solidFill>
                <a:srgbClr val="3F3F3F"/>
              </a:solidFill>
            </a:endParaRPr>
          </a:p>
          <a:p>
            <a:pPr marL="342900" lvl="0" indent="-317500" algn="l" rtl="0">
              <a:lnSpc>
                <a:spcPct val="70000"/>
              </a:lnSpc>
              <a:spcBef>
                <a:spcPts val="1000"/>
              </a:spcBef>
              <a:spcAft>
                <a:spcPts val="0"/>
              </a:spcAft>
              <a:buSzPts val="1800"/>
              <a:buFont typeface="Arial"/>
              <a:buChar char="•"/>
            </a:pPr>
            <a:r>
              <a:rPr lang="sk" sz="1800">
                <a:solidFill>
                  <a:srgbClr val="3F3F3F"/>
                </a:solidFill>
              </a:rPr>
              <a:t>m. adductor brevis (14)</a:t>
            </a:r>
            <a:endParaRPr sz="1800">
              <a:solidFill>
                <a:srgbClr val="3F3F3F"/>
              </a:solidFill>
            </a:endParaRPr>
          </a:p>
          <a:p>
            <a:pPr marL="342900" lvl="0" indent="-317500" algn="l" rtl="0">
              <a:lnSpc>
                <a:spcPct val="70000"/>
              </a:lnSpc>
              <a:spcBef>
                <a:spcPts val="1000"/>
              </a:spcBef>
              <a:spcAft>
                <a:spcPts val="0"/>
              </a:spcAft>
              <a:buSzPts val="1800"/>
              <a:buFont typeface="Arial"/>
              <a:buChar char="•"/>
            </a:pPr>
            <a:r>
              <a:rPr lang="sk" sz="1800">
                <a:solidFill>
                  <a:srgbClr val="3F3F3F"/>
                </a:solidFill>
              </a:rPr>
              <a:t>m. gracilis (4)</a:t>
            </a:r>
            <a:endParaRPr sz="1800">
              <a:solidFill>
                <a:srgbClr val="3F3F3F"/>
              </a:solidFill>
            </a:endParaRPr>
          </a:p>
          <a:p>
            <a:pPr marL="342900" lvl="0" indent="-317500" algn="l" rtl="0">
              <a:lnSpc>
                <a:spcPct val="70000"/>
              </a:lnSpc>
              <a:spcBef>
                <a:spcPts val="1000"/>
              </a:spcBef>
              <a:spcAft>
                <a:spcPts val="0"/>
              </a:spcAft>
              <a:buSzPts val="1800"/>
              <a:buFont typeface="Arial"/>
              <a:buChar char="•"/>
            </a:pPr>
            <a:r>
              <a:rPr lang="sk" sz="1800">
                <a:solidFill>
                  <a:srgbClr val="3F3F3F"/>
                </a:solidFill>
              </a:rPr>
              <a:t>m. semimembranosus (5)</a:t>
            </a:r>
            <a:endParaRPr sz="1800">
              <a:solidFill>
                <a:srgbClr val="3F3F3F"/>
              </a:solidFill>
            </a:endParaRPr>
          </a:p>
          <a:p>
            <a:pPr marL="342900" lvl="0" indent="-317500" algn="l" rtl="0">
              <a:lnSpc>
                <a:spcPct val="70000"/>
              </a:lnSpc>
              <a:spcBef>
                <a:spcPts val="1000"/>
              </a:spcBef>
              <a:spcAft>
                <a:spcPts val="0"/>
              </a:spcAft>
              <a:buSzPts val="1800"/>
              <a:buFont typeface="Arial"/>
              <a:buChar char="•"/>
            </a:pPr>
            <a:r>
              <a:rPr lang="sk" sz="1800">
                <a:solidFill>
                  <a:srgbClr val="3F3F3F"/>
                </a:solidFill>
              </a:rPr>
              <a:t>m. semitendinosus (6)</a:t>
            </a:r>
            <a:endParaRPr sz="1800">
              <a:solidFill>
                <a:srgbClr val="3F3F3F"/>
              </a:solidFill>
            </a:endParaRPr>
          </a:p>
          <a:p>
            <a:pPr marL="342900" lvl="0" indent="-317500" algn="l" rtl="0">
              <a:lnSpc>
                <a:spcPct val="70000"/>
              </a:lnSpc>
              <a:spcBef>
                <a:spcPts val="1000"/>
              </a:spcBef>
              <a:spcAft>
                <a:spcPts val="0"/>
              </a:spcAft>
              <a:buSzPts val="1800"/>
              <a:buFont typeface="Arial"/>
              <a:buChar char="•"/>
            </a:pPr>
            <a:r>
              <a:rPr lang="sk" sz="1800">
                <a:solidFill>
                  <a:srgbClr val="3F3F3F"/>
                </a:solidFill>
              </a:rPr>
              <a:t>m. biceps femoris (7)</a:t>
            </a:r>
            <a:endParaRPr sz="1800">
              <a:solidFill>
                <a:srgbClr val="3F3F3F"/>
              </a:solidFill>
            </a:endParaRPr>
          </a:p>
          <a:p>
            <a:pPr marL="342900" lvl="0" indent="-317500" algn="l" rtl="0">
              <a:lnSpc>
                <a:spcPct val="70000"/>
              </a:lnSpc>
              <a:spcBef>
                <a:spcPts val="1000"/>
              </a:spcBef>
              <a:spcAft>
                <a:spcPts val="0"/>
              </a:spcAft>
              <a:buSzPts val="1800"/>
              <a:buFont typeface="Arial"/>
              <a:buChar char="•"/>
            </a:pPr>
            <a:r>
              <a:rPr lang="sk" sz="1800">
                <a:solidFill>
                  <a:srgbClr val="3F3F3F"/>
                </a:solidFill>
              </a:rPr>
              <a:t>m. gluteus maximus (8)</a:t>
            </a:r>
            <a:endParaRPr sz="1800">
              <a:solidFill>
                <a:srgbClr val="3F3F3F"/>
              </a:solidFill>
            </a:endParaRPr>
          </a:p>
          <a:p>
            <a:pPr marL="342900" lvl="0" indent="-317500" algn="l" rtl="0">
              <a:lnSpc>
                <a:spcPct val="70000"/>
              </a:lnSpc>
              <a:spcBef>
                <a:spcPts val="1000"/>
              </a:spcBef>
              <a:spcAft>
                <a:spcPts val="0"/>
              </a:spcAft>
              <a:buSzPts val="1800"/>
              <a:buFont typeface="Arial"/>
              <a:buChar char="•"/>
            </a:pPr>
            <a:r>
              <a:rPr lang="sk" sz="1800">
                <a:solidFill>
                  <a:srgbClr val="3F3F3F"/>
                </a:solidFill>
              </a:rPr>
              <a:t>m. quadratus femoris (9)</a:t>
            </a:r>
            <a:endParaRPr sz="1800">
              <a:solidFill>
                <a:srgbClr val="3F3F3F"/>
              </a:solidFill>
            </a:endParaRPr>
          </a:p>
          <a:p>
            <a:pPr marL="342900" lvl="0" indent="-317500" algn="l" rtl="0">
              <a:lnSpc>
                <a:spcPct val="70000"/>
              </a:lnSpc>
              <a:spcBef>
                <a:spcPts val="1000"/>
              </a:spcBef>
              <a:spcAft>
                <a:spcPts val="0"/>
              </a:spcAft>
              <a:buSzPts val="1800"/>
              <a:buFont typeface="Arial"/>
              <a:buChar char="•"/>
            </a:pPr>
            <a:r>
              <a:rPr lang="sk" sz="1800">
                <a:solidFill>
                  <a:srgbClr val="3F3F3F"/>
                </a:solidFill>
              </a:rPr>
              <a:t>m. pectineus (10)</a:t>
            </a:r>
            <a:endParaRPr sz="1800">
              <a:solidFill>
                <a:srgbClr val="3F3F3F"/>
              </a:solidFill>
            </a:endParaRPr>
          </a:p>
          <a:p>
            <a:pPr marL="342900" lvl="0" indent="-317500" algn="l" rtl="0">
              <a:lnSpc>
                <a:spcPct val="70000"/>
              </a:lnSpc>
              <a:spcBef>
                <a:spcPts val="1000"/>
              </a:spcBef>
              <a:spcAft>
                <a:spcPts val="0"/>
              </a:spcAft>
              <a:buSzPts val="1800"/>
              <a:buFont typeface="Arial"/>
              <a:buChar char="•"/>
            </a:pPr>
            <a:r>
              <a:rPr lang="sk" sz="1800">
                <a:solidFill>
                  <a:srgbClr val="3F3F3F"/>
                </a:solidFill>
              </a:rPr>
              <a:t>m. obturatorius internus (11) </a:t>
            </a:r>
            <a:endParaRPr sz="1800">
              <a:solidFill>
                <a:srgbClr val="3F3F3F"/>
              </a:solidFill>
            </a:endParaRPr>
          </a:p>
          <a:p>
            <a:pPr marL="342900" lvl="0" indent="-317500" algn="l" rtl="0">
              <a:lnSpc>
                <a:spcPct val="70000"/>
              </a:lnSpc>
              <a:spcBef>
                <a:spcPts val="1000"/>
              </a:spcBef>
              <a:spcAft>
                <a:spcPts val="0"/>
              </a:spcAft>
              <a:buSzPts val="1800"/>
              <a:buFont typeface="Arial"/>
              <a:buChar char="•"/>
            </a:pPr>
            <a:r>
              <a:rPr lang="sk" sz="1800">
                <a:solidFill>
                  <a:srgbClr val="3F3F3F"/>
                </a:solidFill>
              </a:rPr>
              <a:t>m. obturatorius externus (12)</a:t>
            </a:r>
            <a:endParaRPr sz="1800">
              <a:solidFill>
                <a:srgbClr val="3F3F3F"/>
              </a:solidFill>
            </a:endParaRPr>
          </a:p>
          <a:p>
            <a:pPr marL="342900" lvl="0" indent="-203200" algn="l" rtl="0">
              <a:lnSpc>
                <a:spcPct val="70000"/>
              </a:lnSpc>
              <a:spcBef>
                <a:spcPts val="1000"/>
              </a:spcBef>
              <a:spcAft>
                <a:spcPts val="0"/>
              </a:spcAft>
              <a:buNone/>
            </a:pPr>
            <a:endParaRPr sz="1800">
              <a:solidFill>
                <a:srgbClr val="3F3F3F"/>
              </a:solidFill>
            </a:endParaRPr>
          </a:p>
          <a:p>
            <a:pPr marL="342900" lvl="0" indent="-203200" algn="l" rtl="0">
              <a:lnSpc>
                <a:spcPct val="70000"/>
              </a:lnSpc>
              <a:spcBef>
                <a:spcPts val="1000"/>
              </a:spcBef>
              <a:spcAft>
                <a:spcPts val="0"/>
              </a:spcAft>
              <a:buNone/>
            </a:pPr>
            <a:endParaRPr sz="1800">
              <a:solidFill>
                <a:srgbClr val="3F3F3F"/>
              </a:solidFill>
            </a:endParaRPr>
          </a:p>
          <a:p>
            <a:pPr marL="342900" lvl="0" indent="-215900" algn="l" rtl="0">
              <a:lnSpc>
                <a:spcPct val="70000"/>
              </a:lnSpc>
              <a:spcBef>
                <a:spcPts val="1000"/>
              </a:spcBef>
              <a:spcAft>
                <a:spcPts val="0"/>
              </a:spcAft>
              <a:buNone/>
            </a:pPr>
            <a:endParaRPr sz="1800">
              <a:solidFill>
                <a:srgbClr val="3F3F3F"/>
              </a:solidFill>
            </a:endParaRPr>
          </a:p>
          <a:p>
            <a:pPr marL="0" lvl="0" indent="0" algn="l" rtl="0">
              <a:spcBef>
                <a:spcPts val="0"/>
              </a:spcBef>
              <a:spcAft>
                <a:spcPts val="0"/>
              </a:spcAft>
              <a:buNone/>
            </a:pPr>
            <a:endParaRPr sz="1800"/>
          </a:p>
        </p:txBody>
      </p:sp>
      <p:pic>
        <p:nvPicPr>
          <p:cNvPr id="474" name="Google Shape;474;p59"/>
          <p:cNvPicPr preferRelativeResize="0"/>
          <p:nvPr/>
        </p:nvPicPr>
        <p:blipFill rotWithShape="1">
          <a:blip r:embed="rId3">
            <a:alphaModFix/>
          </a:blip>
          <a:srcRect/>
          <a:stretch/>
        </p:blipFill>
        <p:spPr>
          <a:xfrm>
            <a:off x="3742002" y="476301"/>
            <a:ext cx="2933899" cy="3175801"/>
          </a:xfrm>
          <a:prstGeom prst="rect">
            <a:avLst/>
          </a:prstGeom>
          <a:noFill/>
          <a:ln>
            <a:noFill/>
          </a:ln>
        </p:spPr>
      </p:pic>
      <p:pic>
        <p:nvPicPr>
          <p:cNvPr id="475" name="Google Shape;475;p59"/>
          <p:cNvPicPr preferRelativeResize="0"/>
          <p:nvPr/>
        </p:nvPicPr>
        <p:blipFill rotWithShape="1">
          <a:blip r:embed="rId4">
            <a:alphaModFix/>
          </a:blip>
          <a:srcRect/>
          <a:stretch/>
        </p:blipFill>
        <p:spPr>
          <a:xfrm>
            <a:off x="6476827" y="1967701"/>
            <a:ext cx="2667172" cy="3175800"/>
          </a:xfrm>
          <a:prstGeom prst="rect">
            <a:avLst/>
          </a:prstGeom>
          <a:noFill/>
          <a:ln>
            <a:noFill/>
          </a:ln>
        </p:spPr>
      </p:pic>
      <p:sp>
        <p:nvSpPr>
          <p:cNvPr id="476" name="Google Shape;476;p59"/>
          <p:cNvSpPr txBox="1"/>
          <p:nvPr/>
        </p:nvSpPr>
        <p:spPr>
          <a:xfrm>
            <a:off x="3741998" y="3652100"/>
            <a:ext cx="2734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6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Rotace KYK</a:t>
            </a:r>
            <a:endParaRPr/>
          </a:p>
        </p:txBody>
      </p:sp>
      <p:sp>
        <p:nvSpPr>
          <p:cNvPr id="482" name="Google Shape;482;p60"/>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42900" algn="l" rtl="0">
              <a:lnSpc>
                <a:spcPct val="100000"/>
              </a:lnSpc>
              <a:spcBef>
                <a:spcPts val="0"/>
              </a:spcBef>
              <a:spcAft>
                <a:spcPts val="0"/>
              </a:spcAft>
              <a:buSzPts val="1800"/>
              <a:buChar char="●"/>
            </a:pPr>
            <a:r>
              <a:rPr lang="sk" sz="1800"/>
              <a:t>ROM rotace dle </a:t>
            </a:r>
            <a:r>
              <a:rPr lang="sk" sz="1800" b="1"/>
              <a:t>úhlu anteverze krčku </a:t>
            </a:r>
            <a:r>
              <a:rPr lang="sk" sz="1800"/>
              <a:t>femuru</a:t>
            </a:r>
            <a:endParaRPr sz="1400"/>
          </a:p>
          <a:p>
            <a:pPr marL="0" lvl="0" indent="0" algn="l" rtl="0">
              <a:lnSpc>
                <a:spcPct val="100000"/>
              </a:lnSpc>
              <a:spcBef>
                <a:spcPts val="0"/>
              </a:spcBef>
              <a:spcAft>
                <a:spcPts val="0"/>
              </a:spcAft>
              <a:buClr>
                <a:srgbClr val="000000"/>
              </a:buClr>
              <a:buFont typeface="Arial"/>
              <a:buNone/>
            </a:pPr>
            <a:r>
              <a:rPr lang="sk" sz="1800"/>
              <a:t> (děti - větší úhel anteverze – větší VR femuru)</a:t>
            </a:r>
            <a:endParaRPr sz="1400"/>
          </a:p>
          <a:p>
            <a:pPr marL="0" lvl="0" indent="0" algn="l" rtl="0">
              <a:lnSpc>
                <a:spcPct val="100000"/>
              </a:lnSpc>
              <a:spcBef>
                <a:spcPts val="0"/>
              </a:spcBef>
              <a:spcAft>
                <a:spcPts val="0"/>
              </a:spcAft>
              <a:buClr>
                <a:srgbClr val="000000"/>
              </a:buClr>
              <a:buFont typeface="Arial"/>
              <a:buNone/>
            </a:pPr>
            <a:endParaRPr sz="1800"/>
          </a:p>
          <a:p>
            <a:pPr marL="0" lvl="0" indent="0" algn="l" rtl="0">
              <a:lnSpc>
                <a:spcPct val="100000"/>
              </a:lnSpc>
              <a:spcBef>
                <a:spcPts val="0"/>
              </a:spcBef>
              <a:spcAft>
                <a:spcPts val="0"/>
              </a:spcAft>
              <a:buClr>
                <a:srgbClr val="000000"/>
              </a:buClr>
              <a:buFont typeface="Arial"/>
              <a:buNone/>
            </a:pPr>
            <a:endParaRPr sz="1800" b="1"/>
          </a:p>
          <a:p>
            <a:pPr marL="0" lvl="0" indent="0" algn="l" rtl="0">
              <a:lnSpc>
                <a:spcPct val="100000"/>
              </a:lnSpc>
              <a:spcBef>
                <a:spcPts val="0"/>
              </a:spcBef>
              <a:spcAft>
                <a:spcPts val="0"/>
              </a:spcAft>
              <a:buClr>
                <a:srgbClr val="000000"/>
              </a:buClr>
              <a:buFont typeface="Arial"/>
              <a:buNone/>
            </a:pPr>
            <a:r>
              <a:rPr lang="sk" sz="1800"/>
              <a:t>+ při současné </a:t>
            </a:r>
            <a:r>
              <a:rPr lang="sk" sz="1800" b="1"/>
              <a:t>flexi</a:t>
            </a:r>
            <a:r>
              <a:rPr lang="sk" sz="1800"/>
              <a:t> KYK je </a:t>
            </a:r>
            <a:r>
              <a:rPr lang="sk" sz="1800" b="1"/>
              <a:t>ROM větší  </a:t>
            </a:r>
            <a:r>
              <a:rPr lang="sk" sz="1800"/>
              <a:t>(relaxace ilio - a pubofemorálních ligg.)</a:t>
            </a:r>
            <a:endParaRPr sz="1400"/>
          </a:p>
          <a:p>
            <a:pPr marL="0" lvl="0" indent="0" algn="l" rtl="0">
              <a:lnSpc>
                <a:spcPct val="100000"/>
              </a:lnSpc>
              <a:spcBef>
                <a:spcPts val="0"/>
              </a:spcBef>
              <a:spcAft>
                <a:spcPts val="0"/>
              </a:spcAft>
              <a:buClr>
                <a:srgbClr val="000000"/>
              </a:buClr>
              <a:buFont typeface="Arial"/>
              <a:buNone/>
            </a:pPr>
            <a:endParaRPr sz="1800"/>
          </a:p>
          <a:p>
            <a:pPr marL="0" lvl="0" indent="0" algn="l" rtl="0">
              <a:spcBef>
                <a:spcPts val="0"/>
              </a:spcBef>
              <a:spcAft>
                <a:spcPts val="0"/>
              </a:spcAft>
              <a:buNone/>
            </a:pPr>
            <a:endParaRPr/>
          </a:p>
        </p:txBody>
      </p:sp>
      <p:pic>
        <p:nvPicPr>
          <p:cNvPr id="483" name="Google Shape;483;p60"/>
          <p:cNvPicPr preferRelativeResize="0"/>
          <p:nvPr/>
        </p:nvPicPr>
        <p:blipFill rotWithShape="1">
          <a:blip r:embed="rId3">
            <a:alphaModFix/>
          </a:blip>
          <a:srcRect/>
          <a:stretch/>
        </p:blipFill>
        <p:spPr>
          <a:xfrm>
            <a:off x="1374651" y="2791126"/>
            <a:ext cx="5914200" cy="2143500"/>
          </a:xfrm>
          <a:prstGeom prst="rect">
            <a:avLst/>
          </a:prstGeom>
          <a:noFill/>
          <a:ln>
            <a:noFill/>
          </a:ln>
        </p:spPr>
      </p:pic>
      <p:sp>
        <p:nvSpPr>
          <p:cNvPr id="484" name="Google Shape;484;p60"/>
          <p:cNvSpPr txBox="1"/>
          <p:nvPr/>
        </p:nvSpPr>
        <p:spPr>
          <a:xfrm>
            <a:off x="1538851" y="2571750"/>
            <a:ext cx="7605300" cy="2357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k" sz="3200">
                <a:solidFill>
                  <a:schemeClr val="dk2"/>
                </a:solidFill>
              </a:rPr>
              <a:t>VR-</a:t>
            </a:r>
            <a:r>
              <a:rPr lang="sk" sz="3200" b="1">
                <a:solidFill>
                  <a:schemeClr val="dk2"/>
                </a:solidFill>
              </a:rPr>
              <a:t>30°</a:t>
            </a:r>
            <a:r>
              <a:rPr lang="sk" sz="3200">
                <a:solidFill>
                  <a:schemeClr val="dk2"/>
                </a:solidFill>
              </a:rPr>
              <a:t>							ZR- </a:t>
            </a:r>
            <a:r>
              <a:rPr lang="sk" sz="3200" b="1">
                <a:solidFill>
                  <a:schemeClr val="dk2"/>
                </a:solidFill>
              </a:rPr>
              <a:t>60° </a:t>
            </a:r>
            <a:endParaRPr sz="1800">
              <a:solidFill>
                <a:schemeClr val="dk2"/>
              </a:solidFill>
            </a:endParaRPr>
          </a:p>
          <a:p>
            <a:pPr marL="342900" lvl="0" indent="-215900" algn="l" rtl="0">
              <a:spcBef>
                <a:spcPts val="1000"/>
              </a:spcBef>
              <a:spcAft>
                <a:spcPts val="0"/>
              </a:spcAft>
              <a:buNone/>
            </a:pPr>
            <a:endParaRPr sz="2000">
              <a:solidFill>
                <a:schemeClr val="dk2"/>
              </a:solidFill>
            </a:endParaRPr>
          </a:p>
        </p:txBody>
      </p:sp>
      <p:sp>
        <p:nvSpPr>
          <p:cNvPr id="485" name="Google Shape;485;p60"/>
          <p:cNvSpPr txBox="1"/>
          <p:nvPr/>
        </p:nvSpPr>
        <p:spPr>
          <a:xfrm>
            <a:off x="-2" y="4527000"/>
            <a:ext cx="2734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61"/>
          <p:cNvSpPr txBox="1">
            <a:spLocks noGrp="1"/>
          </p:cNvSpPr>
          <p:nvPr>
            <p:ph type="title"/>
          </p:nvPr>
        </p:nvSpPr>
        <p:spPr>
          <a:xfrm>
            <a:off x="539550" y="433400"/>
            <a:ext cx="35778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Zevní rotátory KYK</a:t>
            </a:r>
            <a:endParaRPr/>
          </a:p>
        </p:txBody>
      </p:sp>
      <p:sp>
        <p:nvSpPr>
          <p:cNvPr id="491" name="Google Shape;491;p61"/>
          <p:cNvSpPr txBox="1">
            <a:spLocks noGrp="1"/>
          </p:cNvSpPr>
          <p:nvPr>
            <p:ph type="body" idx="1"/>
          </p:nvPr>
        </p:nvSpPr>
        <p:spPr>
          <a:xfrm>
            <a:off x="540000" y="1318260"/>
            <a:ext cx="4752600" cy="2805990"/>
          </a:xfrm>
          <a:prstGeom prst="rect">
            <a:avLst/>
          </a:prstGeom>
        </p:spPr>
        <p:txBody>
          <a:bodyPr spcFirstLastPara="1" wrap="square" lIns="0" tIns="0" rIns="0" bIns="0" anchor="t" anchorCtr="0">
            <a:noAutofit/>
          </a:bodyPr>
          <a:lstStyle/>
          <a:p>
            <a:pPr marL="342900" lvl="0" indent="-342900" algn="l" rtl="0">
              <a:lnSpc>
                <a:spcPct val="70000"/>
              </a:lnSpc>
              <a:spcBef>
                <a:spcPts val="0"/>
              </a:spcBef>
              <a:spcAft>
                <a:spcPts val="0"/>
              </a:spcAft>
              <a:buNone/>
            </a:pPr>
            <a:r>
              <a:rPr lang="sk" sz="1350" b="1" i="1" dirty="0"/>
              <a:t>Pelvitrochanterické svaly:</a:t>
            </a:r>
            <a:endParaRPr sz="1600" dirty="0"/>
          </a:p>
          <a:p>
            <a:pPr marL="342900" lvl="0" indent="-330200" algn="l" rtl="0">
              <a:lnSpc>
                <a:spcPct val="70000"/>
              </a:lnSpc>
              <a:spcBef>
                <a:spcPts val="1000"/>
              </a:spcBef>
              <a:spcAft>
                <a:spcPts val="0"/>
              </a:spcAft>
              <a:buSzPts val="1350"/>
              <a:buFont typeface="Arial"/>
              <a:buChar char="•"/>
            </a:pPr>
            <a:r>
              <a:rPr lang="sk" sz="1350" dirty="0"/>
              <a:t>m. piriformis (1)</a:t>
            </a:r>
            <a:endParaRPr sz="1600" dirty="0"/>
          </a:p>
          <a:p>
            <a:pPr marL="342900" lvl="0" indent="-330200" algn="l" rtl="0">
              <a:lnSpc>
                <a:spcPct val="70000"/>
              </a:lnSpc>
              <a:spcBef>
                <a:spcPts val="1000"/>
              </a:spcBef>
              <a:spcAft>
                <a:spcPts val="0"/>
              </a:spcAft>
              <a:buSzPts val="1350"/>
              <a:buFont typeface="Arial"/>
              <a:buChar char="•"/>
            </a:pPr>
            <a:r>
              <a:rPr lang="sk" sz="1350" dirty="0"/>
              <a:t>m. obturatorius internus (2)</a:t>
            </a:r>
            <a:endParaRPr sz="1600" dirty="0"/>
          </a:p>
          <a:p>
            <a:pPr marL="342900" lvl="0" indent="-330200" algn="l" rtl="0">
              <a:lnSpc>
                <a:spcPct val="70000"/>
              </a:lnSpc>
              <a:spcBef>
                <a:spcPts val="1000"/>
              </a:spcBef>
              <a:spcAft>
                <a:spcPts val="0"/>
              </a:spcAft>
              <a:buSzPts val="1350"/>
              <a:buFont typeface="Arial"/>
              <a:buChar char="•"/>
            </a:pPr>
            <a:r>
              <a:rPr lang="sk" sz="1350" dirty="0"/>
              <a:t>mm. Gemelli </a:t>
            </a:r>
            <a:endParaRPr sz="1600" dirty="0"/>
          </a:p>
          <a:p>
            <a:pPr marL="342900" lvl="0" indent="-330200" algn="l" rtl="0">
              <a:lnSpc>
                <a:spcPct val="70000"/>
              </a:lnSpc>
              <a:spcBef>
                <a:spcPts val="1000"/>
              </a:spcBef>
              <a:spcAft>
                <a:spcPts val="0"/>
              </a:spcAft>
              <a:buSzPts val="1350"/>
              <a:buFont typeface="Arial"/>
              <a:buChar char="•"/>
            </a:pPr>
            <a:r>
              <a:rPr lang="sk" sz="1350" dirty="0"/>
              <a:t>m. obturatorius externus (3)</a:t>
            </a:r>
            <a:endParaRPr sz="1600" dirty="0"/>
          </a:p>
          <a:p>
            <a:pPr marL="342900" lvl="0" indent="-330200" algn="l" rtl="0">
              <a:lnSpc>
                <a:spcPct val="70000"/>
              </a:lnSpc>
              <a:spcBef>
                <a:spcPts val="1000"/>
              </a:spcBef>
              <a:spcAft>
                <a:spcPts val="0"/>
              </a:spcAft>
              <a:buSzPts val="1350"/>
              <a:buFont typeface="Arial"/>
              <a:buChar char="•"/>
            </a:pPr>
            <a:r>
              <a:rPr lang="sk" sz="1350" dirty="0"/>
              <a:t>m. quadratus femoris (4)</a:t>
            </a:r>
            <a:endParaRPr sz="1350" dirty="0"/>
          </a:p>
          <a:p>
            <a:pPr marL="342900" lvl="0" indent="-342900" algn="l" rtl="0">
              <a:lnSpc>
                <a:spcPct val="70000"/>
              </a:lnSpc>
              <a:spcBef>
                <a:spcPts val="1000"/>
              </a:spcBef>
              <a:spcAft>
                <a:spcPts val="0"/>
              </a:spcAft>
              <a:buNone/>
            </a:pPr>
            <a:r>
              <a:rPr lang="sk" sz="1350" b="1" i="1" dirty="0"/>
              <a:t>Některé adduktory:</a:t>
            </a:r>
            <a:endParaRPr sz="1600" dirty="0"/>
          </a:p>
          <a:p>
            <a:pPr marL="342900" lvl="0" indent="-330200" algn="l" rtl="0">
              <a:lnSpc>
                <a:spcPct val="70000"/>
              </a:lnSpc>
              <a:spcBef>
                <a:spcPts val="1000"/>
              </a:spcBef>
              <a:spcAft>
                <a:spcPts val="0"/>
              </a:spcAft>
              <a:buSzPts val="1350"/>
              <a:buFont typeface="Arial"/>
              <a:buChar char="•"/>
            </a:pPr>
            <a:r>
              <a:rPr lang="sk" sz="1350" dirty="0"/>
              <a:t>m. pectineus (6)</a:t>
            </a:r>
            <a:endParaRPr sz="1600" dirty="0"/>
          </a:p>
          <a:p>
            <a:pPr marL="342900" lvl="0" indent="-330200" algn="l" rtl="0">
              <a:lnSpc>
                <a:spcPct val="70000"/>
              </a:lnSpc>
              <a:spcBef>
                <a:spcPts val="1000"/>
              </a:spcBef>
              <a:spcAft>
                <a:spcPts val="0"/>
              </a:spcAft>
              <a:buSzPts val="1350"/>
              <a:buFont typeface="Arial"/>
              <a:buChar char="•"/>
            </a:pPr>
            <a:r>
              <a:rPr lang="sk" sz="1350" dirty="0"/>
              <a:t>m. gluteus maximus: povrchová (7), </a:t>
            </a:r>
            <a:endParaRPr sz="1600" dirty="0"/>
          </a:p>
          <a:p>
            <a:pPr marL="0" lvl="0" indent="0" algn="l" rtl="0">
              <a:lnSpc>
                <a:spcPct val="70000"/>
              </a:lnSpc>
              <a:spcBef>
                <a:spcPts val="1000"/>
              </a:spcBef>
              <a:spcAft>
                <a:spcPts val="0"/>
              </a:spcAft>
              <a:buNone/>
            </a:pPr>
            <a:r>
              <a:rPr lang="sk" sz="1350" dirty="0"/>
              <a:t>      hluboká (7‘) vlákna</a:t>
            </a:r>
            <a:endParaRPr sz="1600" dirty="0"/>
          </a:p>
          <a:p>
            <a:pPr marL="342900" lvl="0" indent="-330200" algn="l" rtl="0">
              <a:lnSpc>
                <a:spcPct val="70000"/>
              </a:lnSpc>
              <a:spcBef>
                <a:spcPts val="1000"/>
              </a:spcBef>
              <a:spcAft>
                <a:spcPts val="0"/>
              </a:spcAft>
              <a:buSzPts val="1350"/>
              <a:buFont typeface="Arial"/>
              <a:buChar char="•"/>
            </a:pPr>
            <a:r>
              <a:rPr lang="sk" sz="1350" dirty="0"/>
              <a:t>zadní vlákna m. gluteus min a med. (8)</a:t>
            </a:r>
            <a:endParaRPr sz="1600" dirty="0"/>
          </a:p>
          <a:p>
            <a:pPr marL="0" lvl="0" indent="0" algn="l" rtl="0">
              <a:lnSpc>
                <a:spcPct val="70000"/>
              </a:lnSpc>
              <a:spcBef>
                <a:spcPts val="1000"/>
              </a:spcBef>
              <a:spcAft>
                <a:spcPts val="0"/>
              </a:spcAft>
              <a:buNone/>
            </a:pPr>
            <a:r>
              <a:rPr lang="sk" sz="1350" b="1" dirty="0"/>
              <a:t>+ (Pospíšil)</a:t>
            </a:r>
            <a:endParaRPr sz="1350" b="1" dirty="0"/>
          </a:p>
          <a:p>
            <a:pPr marL="342900" lvl="0" indent="-330200" algn="l" rtl="0">
              <a:lnSpc>
                <a:spcPct val="70000"/>
              </a:lnSpc>
              <a:spcBef>
                <a:spcPts val="1000"/>
              </a:spcBef>
              <a:spcAft>
                <a:spcPts val="0"/>
              </a:spcAft>
              <a:buSzPts val="1350"/>
              <a:buFont typeface="Arial"/>
              <a:buChar char="•"/>
            </a:pPr>
            <a:r>
              <a:rPr lang="sk" sz="1350" dirty="0"/>
              <a:t>M. add. Longus, magnus (hamstr. část), brevis </a:t>
            </a:r>
            <a:endParaRPr sz="1600" dirty="0"/>
          </a:p>
          <a:p>
            <a:pPr marL="342900" lvl="0" indent="-330200" algn="l" rtl="0">
              <a:lnSpc>
                <a:spcPct val="70000"/>
              </a:lnSpc>
              <a:spcBef>
                <a:spcPts val="1000"/>
              </a:spcBef>
              <a:spcAft>
                <a:spcPts val="0"/>
              </a:spcAft>
              <a:buSzPts val="1350"/>
              <a:buFont typeface="Arial"/>
              <a:buChar char="•"/>
            </a:pPr>
            <a:r>
              <a:rPr lang="sk" sz="1350" dirty="0"/>
              <a:t>M. tensor fasciae latae</a:t>
            </a:r>
            <a:endParaRPr sz="1350" dirty="0"/>
          </a:p>
          <a:p>
            <a:pPr marL="342900" lvl="0" indent="-330200" algn="l" rtl="0">
              <a:lnSpc>
                <a:spcPct val="70000"/>
              </a:lnSpc>
              <a:spcBef>
                <a:spcPts val="1000"/>
              </a:spcBef>
              <a:spcAft>
                <a:spcPts val="0"/>
              </a:spcAft>
              <a:buSzPts val="1350"/>
              <a:buFont typeface="Arial"/>
              <a:buChar char="•"/>
            </a:pPr>
            <a:r>
              <a:rPr lang="sk" sz="1350" dirty="0"/>
              <a:t>M. biceps femoris</a:t>
            </a:r>
            <a:endParaRPr sz="1350" dirty="0"/>
          </a:p>
          <a:p>
            <a:pPr marL="0" lvl="0" indent="0" algn="l" rtl="0">
              <a:lnSpc>
                <a:spcPct val="70000"/>
              </a:lnSpc>
              <a:spcBef>
                <a:spcPts val="1000"/>
              </a:spcBef>
              <a:spcAft>
                <a:spcPts val="0"/>
              </a:spcAft>
              <a:buNone/>
            </a:pPr>
            <a:endParaRPr sz="1350" dirty="0"/>
          </a:p>
          <a:p>
            <a:pPr marL="342900" lvl="0" indent="-244475" algn="l" rtl="0">
              <a:lnSpc>
                <a:spcPct val="70000"/>
              </a:lnSpc>
              <a:spcBef>
                <a:spcPts val="1000"/>
              </a:spcBef>
              <a:spcAft>
                <a:spcPts val="0"/>
              </a:spcAft>
              <a:buNone/>
            </a:pPr>
            <a:endParaRPr sz="1350" dirty="0"/>
          </a:p>
          <a:p>
            <a:pPr marL="342900" lvl="0" indent="-244475" algn="l" rtl="0">
              <a:lnSpc>
                <a:spcPct val="70000"/>
              </a:lnSpc>
              <a:spcBef>
                <a:spcPts val="1000"/>
              </a:spcBef>
              <a:spcAft>
                <a:spcPts val="0"/>
              </a:spcAft>
              <a:buNone/>
            </a:pPr>
            <a:endParaRPr sz="1350" dirty="0"/>
          </a:p>
          <a:p>
            <a:pPr marL="0" lvl="0" indent="0" algn="l" rtl="0">
              <a:spcBef>
                <a:spcPts val="0"/>
              </a:spcBef>
              <a:spcAft>
                <a:spcPts val="0"/>
              </a:spcAft>
              <a:buNone/>
            </a:pPr>
            <a:endParaRPr sz="1900" dirty="0"/>
          </a:p>
        </p:txBody>
      </p:sp>
      <p:pic>
        <p:nvPicPr>
          <p:cNvPr id="492" name="Google Shape;492;p61"/>
          <p:cNvPicPr preferRelativeResize="0"/>
          <p:nvPr/>
        </p:nvPicPr>
        <p:blipFill rotWithShape="1">
          <a:blip r:embed="rId3">
            <a:alphaModFix/>
          </a:blip>
          <a:srcRect/>
          <a:stretch/>
        </p:blipFill>
        <p:spPr>
          <a:xfrm>
            <a:off x="5292675" y="0"/>
            <a:ext cx="3851335" cy="5143501"/>
          </a:xfrm>
          <a:prstGeom prst="rect">
            <a:avLst/>
          </a:prstGeom>
          <a:noFill/>
          <a:ln>
            <a:noFill/>
          </a:ln>
        </p:spPr>
      </p:pic>
      <p:sp>
        <p:nvSpPr>
          <p:cNvPr id="493" name="Google Shape;493;p61"/>
          <p:cNvSpPr txBox="1"/>
          <p:nvPr/>
        </p:nvSpPr>
        <p:spPr>
          <a:xfrm>
            <a:off x="5292673" y="4452800"/>
            <a:ext cx="2734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pic>
        <p:nvPicPr>
          <p:cNvPr id="494" name="Google Shape;494;p61"/>
          <p:cNvPicPr preferRelativeResize="0"/>
          <p:nvPr/>
        </p:nvPicPr>
        <p:blipFill>
          <a:blip r:embed="rId4">
            <a:alphaModFix/>
          </a:blip>
          <a:stretch>
            <a:fillRect/>
          </a:stretch>
        </p:blipFill>
        <p:spPr>
          <a:xfrm>
            <a:off x="4314525" y="-1"/>
            <a:ext cx="2424825" cy="1935025"/>
          </a:xfrm>
          <a:prstGeom prst="rect">
            <a:avLst/>
          </a:prstGeom>
          <a:noFill/>
          <a:ln>
            <a:noFill/>
          </a:ln>
        </p:spPr>
      </p:pic>
      <p:sp>
        <p:nvSpPr>
          <p:cNvPr id="495" name="Google Shape;495;p61"/>
          <p:cNvSpPr txBox="1"/>
          <p:nvPr/>
        </p:nvSpPr>
        <p:spPr>
          <a:xfrm>
            <a:off x="4026938" y="1681325"/>
            <a:ext cx="3000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https://www.wikiskripta.eu/w/Musculus_obturatorius_externus</a:t>
            </a:r>
            <a:endParaRPr sz="800">
              <a:solidFill>
                <a:srgbClr val="B7B7B7"/>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6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Vnitřní rotátory KYK        </a:t>
            </a:r>
            <a:r>
              <a:rPr lang="sk" sz="2000"/>
              <a:t>Inverze funkce</a:t>
            </a:r>
            <a:endParaRPr sz="2000"/>
          </a:p>
        </p:txBody>
      </p:sp>
      <p:sp>
        <p:nvSpPr>
          <p:cNvPr id="501" name="Google Shape;501;p62"/>
          <p:cNvSpPr txBox="1"/>
          <p:nvPr/>
        </p:nvSpPr>
        <p:spPr>
          <a:xfrm>
            <a:off x="540000" y="1166597"/>
            <a:ext cx="4038600" cy="387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k" sz="1800" b="1">
                <a:solidFill>
                  <a:schemeClr val="dk1"/>
                </a:solidFill>
              </a:rPr>
              <a:t>Do 40° VR:</a:t>
            </a:r>
            <a:endParaRPr sz="1800">
              <a:solidFill>
                <a:schemeClr val="dk1"/>
              </a:solidFill>
            </a:endParaRPr>
          </a:p>
          <a:p>
            <a:pPr marL="457200" lvl="0" indent="-342900" algn="l" rtl="0">
              <a:spcBef>
                <a:spcPts val="1000"/>
              </a:spcBef>
              <a:spcAft>
                <a:spcPts val="0"/>
              </a:spcAft>
              <a:buClr>
                <a:schemeClr val="dk2"/>
              </a:buClr>
              <a:buSzPts val="1800"/>
              <a:buChar char="●"/>
            </a:pPr>
            <a:r>
              <a:rPr lang="sk" sz="1800">
                <a:solidFill>
                  <a:schemeClr val="dk1"/>
                </a:solidFill>
              </a:rPr>
              <a:t>m. tensor fasciae latae (1)</a:t>
            </a:r>
            <a:endParaRPr sz="1800">
              <a:solidFill>
                <a:schemeClr val="dk1"/>
              </a:solidFill>
            </a:endParaRPr>
          </a:p>
          <a:p>
            <a:pPr marL="457200" lvl="0" indent="-342900" algn="l" rtl="0">
              <a:spcBef>
                <a:spcPts val="0"/>
              </a:spcBef>
              <a:spcAft>
                <a:spcPts val="0"/>
              </a:spcAft>
              <a:buClr>
                <a:schemeClr val="dk2"/>
              </a:buClr>
              <a:buSzPts val="1800"/>
              <a:buChar char="●"/>
            </a:pPr>
            <a:r>
              <a:rPr lang="sk" sz="1800">
                <a:solidFill>
                  <a:schemeClr val="dk1"/>
                </a:solidFill>
              </a:rPr>
              <a:t>m. gluteus minimus (2)</a:t>
            </a:r>
            <a:endParaRPr sz="1800">
              <a:solidFill>
                <a:schemeClr val="dk1"/>
              </a:solidFill>
            </a:endParaRPr>
          </a:p>
          <a:p>
            <a:pPr marL="457200" lvl="0" indent="-342900" algn="l" rtl="0">
              <a:spcBef>
                <a:spcPts val="0"/>
              </a:spcBef>
              <a:spcAft>
                <a:spcPts val="0"/>
              </a:spcAft>
              <a:buClr>
                <a:schemeClr val="dk2"/>
              </a:buClr>
              <a:buSzPts val="1800"/>
              <a:buChar char="●"/>
            </a:pPr>
            <a:r>
              <a:rPr lang="sk" sz="1800">
                <a:solidFill>
                  <a:schemeClr val="dk1"/>
                </a:solidFill>
              </a:rPr>
              <a:t>m. gluteus medius (3)</a:t>
            </a:r>
            <a:endParaRPr sz="1800">
              <a:solidFill>
                <a:schemeClr val="dk1"/>
              </a:solidFill>
            </a:endParaRPr>
          </a:p>
          <a:p>
            <a:pPr marL="342900" lvl="0" indent="-203200" algn="l" rtl="0">
              <a:spcBef>
                <a:spcPts val="1000"/>
              </a:spcBef>
              <a:spcAft>
                <a:spcPts val="0"/>
              </a:spcAft>
              <a:buNone/>
            </a:pPr>
            <a:endParaRPr sz="1800">
              <a:solidFill>
                <a:schemeClr val="dk1"/>
              </a:solidFill>
            </a:endParaRPr>
          </a:p>
          <a:p>
            <a:pPr marL="139700" lvl="0" indent="0" algn="l" rtl="0">
              <a:spcBef>
                <a:spcPts val="1000"/>
              </a:spcBef>
              <a:spcAft>
                <a:spcPts val="0"/>
              </a:spcAft>
              <a:buNone/>
            </a:pPr>
            <a:endParaRPr sz="1800">
              <a:solidFill>
                <a:schemeClr val="dk1"/>
              </a:solidFill>
            </a:endParaRPr>
          </a:p>
          <a:p>
            <a:pPr marL="342900" lvl="0" indent="-203200" algn="l" rtl="0">
              <a:spcBef>
                <a:spcPts val="1000"/>
              </a:spcBef>
              <a:spcAft>
                <a:spcPts val="0"/>
              </a:spcAft>
              <a:buNone/>
            </a:pPr>
            <a:endParaRPr sz="1800">
              <a:solidFill>
                <a:schemeClr val="dk1"/>
              </a:solidFill>
            </a:endParaRPr>
          </a:p>
          <a:p>
            <a:pPr marL="342900" lvl="0" indent="-203200" algn="l" rtl="0">
              <a:spcBef>
                <a:spcPts val="1000"/>
              </a:spcBef>
              <a:spcAft>
                <a:spcPts val="0"/>
              </a:spcAft>
              <a:buNone/>
            </a:pPr>
            <a:endParaRPr sz="1800">
              <a:solidFill>
                <a:schemeClr val="dk1"/>
              </a:solidFill>
            </a:endParaRPr>
          </a:p>
          <a:p>
            <a:pPr marL="0" lvl="0" indent="0" algn="l" rtl="0">
              <a:spcBef>
                <a:spcPts val="1000"/>
              </a:spcBef>
              <a:spcAft>
                <a:spcPts val="0"/>
              </a:spcAft>
              <a:buNone/>
            </a:pPr>
            <a:r>
              <a:rPr lang="sk" sz="1800">
                <a:solidFill>
                  <a:schemeClr val="dk1"/>
                </a:solidFill>
              </a:rPr>
              <a:t>m. obturatorius externus + m. pectineus – </a:t>
            </a:r>
            <a:r>
              <a:rPr lang="sk" sz="1800" b="1">
                <a:solidFill>
                  <a:schemeClr val="dk1"/>
                </a:solidFill>
              </a:rPr>
              <a:t>ZR KYK</a:t>
            </a:r>
            <a:endParaRPr sz="1800" b="1">
              <a:solidFill>
                <a:schemeClr val="dk1"/>
              </a:solidFill>
            </a:endParaRPr>
          </a:p>
        </p:txBody>
      </p:sp>
      <p:pic>
        <p:nvPicPr>
          <p:cNvPr id="502" name="Google Shape;502;p62"/>
          <p:cNvPicPr preferRelativeResize="0"/>
          <p:nvPr/>
        </p:nvPicPr>
        <p:blipFill rotWithShape="1">
          <a:blip r:embed="rId3">
            <a:alphaModFix/>
          </a:blip>
          <a:srcRect/>
          <a:stretch/>
        </p:blipFill>
        <p:spPr>
          <a:xfrm>
            <a:off x="1790774" y="2466027"/>
            <a:ext cx="2067000" cy="1585800"/>
          </a:xfrm>
          <a:prstGeom prst="rect">
            <a:avLst/>
          </a:prstGeom>
          <a:noFill/>
          <a:ln>
            <a:noFill/>
          </a:ln>
        </p:spPr>
      </p:pic>
      <p:sp>
        <p:nvSpPr>
          <p:cNvPr id="503" name="Google Shape;503;p62"/>
          <p:cNvSpPr/>
          <p:nvPr/>
        </p:nvSpPr>
        <p:spPr>
          <a:xfrm>
            <a:off x="4318824" y="958650"/>
            <a:ext cx="2273700" cy="3676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 sz="1800" b="1">
                <a:solidFill>
                  <a:srgbClr val="000000"/>
                </a:solidFill>
              </a:rPr>
              <a:t>Nad 40° VR: </a:t>
            </a:r>
            <a:endParaRPr sz="1800"/>
          </a:p>
          <a:p>
            <a:pPr marL="0" marR="0" lvl="0" indent="0" algn="l" rtl="0">
              <a:spcBef>
                <a:spcPts val="0"/>
              </a:spcBef>
              <a:spcAft>
                <a:spcPts val="0"/>
              </a:spcAft>
              <a:buNone/>
            </a:pPr>
            <a:endParaRPr sz="1800">
              <a:solidFill>
                <a:srgbClr val="000000"/>
              </a:solidFill>
            </a:endParaRPr>
          </a:p>
          <a:p>
            <a:pPr marL="457200" marR="0" lvl="0" indent="-342900" algn="l" rtl="0">
              <a:spcBef>
                <a:spcPts val="0"/>
              </a:spcBef>
              <a:spcAft>
                <a:spcPts val="0"/>
              </a:spcAft>
              <a:buClr>
                <a:schemeClr val="dk2"/>
              </a:buClr>
              <a:buSzPts val="1800"/>
              <a:buChar char="●"/>
            </a:pPr>
            <a:r>
              <a:rPr lang="sk" sz="1800">
                <a:solidFill>
                  <a:srgbClr val="000000"/>
                </a:solidFill>
              </a:rPr>
              <a:t>m. obturatorius externus </a:t>
            </a:r>
            <a:endParaRPr sz="1800"/>
          </a:p>
          <a:p>
            <a:pPr marL="457200" marR="0" lvl="0" indent="-342900" algn="l" rtl="0">
              <a:spcBef>
                <a:spcPts val="0"/>
              </a:spcBef>
              <a:spcAft>
                <a:spcPts val="0"/>
              </a:spcAft>
              <a:buClr>
                <a:schemeClr val="dk2"/>
              </a:buClr>
              <a:buSzPts val="1800"/>
              <a:buChar char="●"/>
            </a:pPr>
            <a:r>
              <a:rPr lang="sk" sz="1800">
                <a:solidFill>
                  <a:srgbClr val="000000"/>
                </a:solidFill>
              </a:rPr>
              <a:t>m. pectine</a:t>
            </a:r>
            <a:r>
              <a:rPr lang="sk" sz="1800"/>
              <a:t>us</a:t>
            </a:r>
            <a:endParaRPr sz="1800">
              <a:solidFill>
                <a:srgbClr val="000000"/>
              </a:solidFill>
            </a:endParaRPr>
          </a:p>
          <a:p>
            <a:pPr marL="0" marR="0" lvl="0" indent="0" algn="l" rtl="0">
              <a:spcBef>
                <a:spcPts val="0"/>
              </a:spcBef>
              <a:spcAft>
                <a:spcPts val="0"/>
              </a:spcAft>
              <a:buNone/>
            </a:pPr>
            <a:endParaRPr sz="1800">
              <a:solidFill>
                <a:srgbClr val="000000"/>
              </a:solidFill>
            </a:endParaRPr>
          </a:p>
          <a:p>
            <a:pPr marL="0" marR="0" lvl="0" indent="0" algn="l" rtl="0">
              <a:spcBef>
                <a:spcPts val="0"/>
              </a:spcBef>
              <a:spcAft>
                <a:spcPts val="0"/>
              </a:spcAft>
              <a:buNone/>
            </a:pPr>
            <a:r>
              <a:rPr lang="sk" sz="1800">
                <a:solidFill>
                  <a:srgbClr val="000000"/>
                </a:solidFill>
              </a:rPr>
              <a:t>m. TFL </a:t>
            </a:r>
            <a:endParaRPr sz="1800"/>
          </a:p>
          <a:p>
            <a:pPr marL="0" marR="0" lvl="0" indent="0" algn="l" rtl="0">
              <a:spcBef>
                <a:spcPts val="0"/>
              </a:spcBef>
              <a:spcAft>
                <a:spcPts val="0"/>
              </a:spcAft>
              <a:buNone/>
            </a:pPr>
            <a:r>
              <a:rPr lang="sk" sz="1800">
                <a:solidFill>
                  <a:srgbClr val="000000"/>
                </a:solidFill>
              </a:rPr>
              <a:t>m gluteus medius et minimus</a:t>
            </a:r>
            <a:r>
              <a:rPr lang="sk" sz="1800" b="1">
                <a:solidFill>
                  <a:srgbClr val="000000"/>
                </a:solidFill>
              </a:rPr>
              <a:t> </a:t>
            </a:r>
            <a:r>
              <a:rPr lang="sk" sz="1800">
                <a:solidFill>
                  <a:srgbClr val="000000"/>
                </a:solidFill>
              </a:rPr>
              <a:t>– </a:t>
            </a:r>
            <a:r>
              <a:rPr lang="sk" sz="1800" b="1">
                <a:solidFill>
                  <a:srgbClr val="000000"/>
                </a:solidFill>
              </a:rPr>
              <a:t>ZR KYK</a:t>
            </a:r>
            <a:endParaRPr sz="1800"/>
          </a:p>
        </p:txBody>
      </p:sp>
      <p:sp>
        <p:nvSpPr>
          <p:cNvPr id="504" name="Google Shape;504;p62"/>
          <p:cNvSpPr txBox="1"/>
          <p:nvPr/>
        </p:nvSpPr>
        <p:spPr>
          <a:xfrm>
            <a:off x="5088173" y="4051825"/>
            <a:ext cx="2734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pic>
        <p:nvPicPr>
          <p:cNvPr id="505" name="Google Shape;505;p62"/>
          <p:cNvPicPr preferRelativeResize="0"/>
          <p:nvPr/>
        </p:nvPicPr>
        <p:blipFill rotWithShape="1">
          <a:blip r:embed="rId4">
            <a:alphaModFix/>
          </a:blip>
          <a:srcRect l="20024" t="16406" r="54302" b="17064"/>
          <a:stretch/>
        </p:blipFill>
        <p:spPr>
          <a:xfrm>
            <a:off x="6868275" y="539988"/>
            <a:ext cx="2112727" cy="34218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6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Transverzální stabilita pánve ve stoji</a:t>
            </a:r>
            <a:endParaRPr/>
          </a:p>
        </p:txBody>
      </p:sp>
      <p:sp>
        <p:nvSpPr>
          <p:cNvPr id="511" name="Google Shape;511;p63"/>
          <p:cNvSpPr txBox="1">
            <a:spLocks noGrp="1"/>
          </p:cNvSpPr>
          <p:nvPr>
            <p:ph type="body" idx="1"/>
          </p:nvPr>
        </p:nvSpPr>
        <p:spPr>
          <a:xfrm>
            <a:off x="540000" y="1202375"/>
            <a:ext cx="2431500" cy="3105000"/>
          </a:xfrm>
          <a:prstGeom prst="rect">
            <a:avLst/>
          </a:prstGeom>
        </p:spPr>
        <p:txBody>
          <a:bodyPr spcFirstLastPara="1" wrap="square" lIns="0" tIns="0" rIns="0" bIns="0" anchor="t" anchorCtr="0">
            <a:noAutofit/>
          </a:bodyPr>
          <a:lstStyle/>
          <a:p>
            <a:pPr marL="0" lvl="0" indent="0" algn="l" rtl="0">
              <a:lnSpc>
                <a:spcPct val="90000"/>
              </a:lnSpc>
              <a:spcBef>
                <a:spcPts val="0"/>
              </a:spcBef>
              <a:spcAft>
                <a:spcPts val="0"/>
              </a:spcAft>
              <a:buNone/>
            </a:pPr>
            <a:r>
              <a:rPr lang="sk" sz="1800" b="1">
                <a:solidFill>
                  <a:srgbClr val="000000"/>
                </a:solidFill>
              </a:rPr>
              <a:t>Stoj na jedné DK </a:t>
            </a:r>
            <a:endParaRPr sz="1800">
              <a:solidFill>
                <a:srgbClr val="000000"/>
              </a:solidFill>
            </a:endParaRPr>
          </a:p>
          <a:p>
            <a:pPr marL="0" lvl="0" indent="0" algn="l" rtl="0">
              <a:lnSpc>
                <a:spcPct val="90000"/>
              </a:lnSpc>
              <a:spcBef>
                <a:spcPts val="0"/>
              </a:spcBef>
              <a:spcAft>
                <a:spcPts val="0"/>
              </a:spcAft>
              <a:buNone/>
            </a:pPr>
            <a:endParaRPr sz="1800">
              <a:solidFill>
                <a:srgbClr val="000000"/>
              </a:solidFill>
            </a:endParaRPr>
          </a:p>
          <a:p>
            <a:pPr marL="0" lvl="0" indent="0" algn="l" rtl="0">
              <a:lnSpc>
                <a:spcPct val="90000"/>
              </a:lnSpc>
              <a:spcBef>
                <a:spcPts val="0"/>
              </a:spcBef>
              <a:spcAft>
                <a:spcPts val="0"/>
              </a:spcAft>
              <a:buClr>
                <a:srgbClr val="000000"/>
              </a:buClr>
              <a:buFont typeface="Arial"/>
              <a:buNone/>
            </a:pPr>
            <a:r>
              <a:rPr lang="sk" sz="1800">
                <a:solidFill>
                  <a:srgbClr val="000000"/>
                </a:solidFill>
              </a:rPr>
              <a:t>jen homolaterální abduktory</a:t>
            </a:r>
            <a:endParaRPr sz="1800">
              <a:solidFill>
                <a:srgbClr val="000000"/>
              </a:solidFill>
            </a:endParaRPr>
          </a:p>
          <a:p>
            <a:pPr marL="0" lvl="0" indent="0" algn="l" rtl="0">
              <a:lnSpc>
                <a:spcPct val="90000"/>
              </a:lnSpc>
              <a:spcBef>
                <a:spcPts val="0"/>
              </a:spcBef>
              <a:spcAft>
                <a:spcPts val="0"/>
              </a:spcAft>
              <a:buClr>
                <a:srgbClr val="000000"/>
              </a:buClr>
              <a:buFont typeface="Arial"/>
              <a:buNone/>
            </a:pPr>
            <a:r>
              <a:rPr lang="sk" sz="1800">
                <a:solidFill>
                  <a:srgbClr val="000000"/>
                </a:solidFill>
              </a:rPr>
              <a:t>(m. TFL, m. gluteus medius)</a:t>
            </a:r>
            <a:endParaRPr sz="1800">
              <a:solidFill>
                <a:srgbClr val="000000"/>
              </a:solidFill>
            </a:endParaRPr>
          </a:p>
          <a:p>
            <a:pPr marL="0" lvl="0" indent="0" algn="l" rtl="0">
              <a:spcBef>
                <a:spcPts val="0"/>
              </a:spcBef>
              <a:spcAft>
                <a:spcPts val="0"/>
              </a:spcAft>
              <a:buNone/>
            </a:pPr>
            <a:endParaRPr sz="1800"/>
          </a:p>
        </p:txBody>
      </p:sp>
      <p:sp>
        <p:nvSpPr>
          <p:cNvPr id="512" name="Google Shape;512;p63"/>
          <p:cNvSpPr txBox="1"/>
          <p:nvPr/>
        </p:nvSpPr>
        <p:spPr>
          <a:xfrm>
            <a:off x="4572000" y="1113250"/>
            <a:ext cx="2676900" cy="5112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sk" sz="1800" b="1" dirty="0">
                <a:solidFill>
                  <a:schemeClr val="dk1"/>
                </a:solidFill>
              </a:rPr>
              <a:t>Stoj na obou DKK</a:t>
            </a:r>
            <a:endParaRPr sz="1800" b="1" dirty="0">
              <a:solidFill>
                <a:schemeClr val="dk1"/>
              </a:solidFill>
            </a:endParaRPr>
          </a:p>
          <a:p>
            <a:pPr marL="457200" lvl="0" indent="-431800" algn="l" rtl="0">
              <a:lnSpc>
                <a:spcPct val="90000"/>
              </a:lnSpc>
              <a:spcBef>
                <a:spcPts val="1000"/>
              </a:spcBef>
              <a:spcAft>
                <a:spcPts val="0"/>
              </a:spcAft>
              <a:buClr>
                <a:schemeClr val="dk2"/>
              </a:buClr>
              <a:buSzPts val="1800"/>
              <a:buFont typeface="Arial"/>
              <a:buAutoNum type="alphaLcParenR"/>
            </a:pPr>
            <a:r>
              <a:rPr lang="sk" sz="1800" dirty="0">
                <a:solidFill>
                  <a:schemeClr val="dk1"/>
                </a:solidFill>
              </a:rPr>
              <a:t>vyvážený tah adduktorů a abduktorů </a:t>
            </a:r>
            <a:endParaRPr sz="1800" dirty="0">
              <a:solidFill>
                <a:schemeClr val="dk1"/>
              </a:solidFill>
            </a:endParaRPr>
          </a:p>
          <a:p>
            <a:pPr marL="457200" lvl="0" indent="-431800" algn="l" rtl="0">
              <a:lnSpc>
                <a:spcPct val="90000"/>
              </a:lnSpc>
              <a:spcBef>
                <a:spcPts val="1000"/>
              </a:spcBef>
              <a:spcAft>
                <a:spcPts val="0"/>
              </a:spcAft>
              <a:buClr>
                <a:schemeClr val="dk2"/>
              </a:buClr>
              <a:buSzPts val="1800"/>
              <a:buFont typeface="Arial"/>
              <a:buAutoNum type="alphaLcParenR"/>
            </a:pPr>
            <a:r>
              <a:rPr lang="sk" sz="1800" dirty="0">
                <a:solidFill>
                  <a:schemeClr val="dk1"/>
                </a:solidFill>
              </a:rPr>
              <a:t>převaha ABD jedné DK a ADD druhé DK → laterální shift pánve na stranu s převahou ADD</a:t>
            </a:r>
            <a:endParaRPr sz="1800" dirty="0">
              <a:solidFill>
                <a:schemeClr val="dk1"/>
              </a:solidFill>
            </a:endParaRPr>
          </a:p>
        </p:txBody>
      </p:sp>
      <p:pic>
        <p:nvPicPr>
          <p:cNvPr id="513" name="Google Shape;513;p63"/>
          <p:cNvPicPr preferRelativeResize="0"/>
          <p:nvPr/>
        </p:nvPicPr>
        <p:blipFill rotWithShape="1">
          <a:blip r:embed="rId3">
            <a:alphaModFix/>
          </a:blip>
          <a:srcRect/>
          <a:stretch/>
        </p:blipFill>
        <p:spPr>
          <a:xfrm>
            <a:off x="2823299" y="1040049"/>
            <a:ext cx="1467300" cy="3982200"/>
          </a:xfrm>
          <a:prstGeom prst="rect">
            <a:avLst/>
          </a:prstGeom>
          <a:noFill/>
          <a:ln>
            <a:noFill/>
          </a:ln>
        </p:spPr>
      </p:pic>
      <p:sp>
        <p:nvSpPr>
          <p:cNvPr id="514" name="Google Shape;514;p63"/>
          <p:cNvSpPr txBox="1"/>
          <p:nvPr/>
        </p:nvSpPr>
        <p:spPr>
          <a:xfrm>
            <a:off x="88498" y="4233850"/>
            <a:ext cx="2734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pic>
        <p:nvPicPr>
          <p:cNvPr id="515" name="Google Shape;515;p63"/>
          <p:cNvPicPr preferRelativeResize="0"/>
          <p:nvPr/>
        </p:nvPicPr>
        <p:blipFill rotWithShape="1">
          <a:blip r:embed="rId4">
            <a:alphaModFix/>
          </a:blip>
          <a:srcRect/>
          <a:stretch/>
        </p:blipFill>
        <p:spPr>
          <a:xfrm>
            <a:off x="7192200" y="1040050"/>
            <a:ext cx="1951800" cy="4141800"/>
          </a:xfrm>
          <a:prstGeom prst="rect">
            <a:avLst/>
          </a:prstGeom>
          <a:noFill/>
          <a:ln>
            <a:noFill/>
          </a:ln>
        </p:spPr>
      </p:pic>
      <p:sp>
        <p:nvSpPr>
          <p:cNvPr id="516" name="Google Shape;516;p63"/>
          <p:cNvSpPr txBox="1"/>
          <p:nvPr/>
        </p:nvSpPr>
        <p:spPr>
          <a:xfrm>
            <a:off x="4457398" y="4233850"/>
            <a:ext cx="2734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Articulatio coxae</a:t>
            </a:r>
            <a:endParaRPr/>
          </a:p>
        </p:txBody>
      </p:sp>
      <p:sp>
        <p:nvSpPr>
          <p:cNvPr id="165" name="Google Shape;165;p25"/>
          <p:cNvSpPr txBox="1">
            <a:spLocks noGrp="1"/>
          </p:cNvSpPr>
          <p:nvPr>
            <p:ph type="body" idx="1"/>
          </p:nvPr>
        </p:nvSpPr>
        <p:spPr>
          <a:xfrm>
            <a:off x="539550" y="1397539"/>
            <a:ext cx="5569420" cy="3534383"/>
          </a:xfrm>
          <a:prstGeom prst="rect">
            <a:avLst/>
          </a:prstGeom>
        </p:spPr>
        <p:txBody>
          <a:bodyPr spcFirstLastPara="1" wrap="square" lIns="0" tIns="0" rIns="0" bIns="0" anchor="t" anchorCtr="0">
            <a:noAutofit/>
          </a:bodyPr>
          <a:lstStyle/>
          <a:p>
            <a:pPr marL="342900" lvl="0" indent="-304800" algn="l" rtl="0">
              <a:lnSpc>
                <a:spcPct val="70000"/>
              </a:lnSpc>
              <a:spcBef>
                <a:spcPts val="0"/>
              </a:spcBef>
              <a:spcAft>
                <a:spcPts val="0"/>
              </a:spcAft>
              <a:buSzPts val="1400"/>
              <a:buFont typeface="Arial"/>
              <a:buChar char="•"/>
            </a:pPr>
            <a:r>
              <a:rPr lang="sk" sz="1400" b="1" dirty="0"/>
              <a:t>Hlavice kloubu = Caput femoris</a:t>
            </a:r>
            <a:endParaRPr sz="1300" b="1" dirty="0"/>
          </a:p>
          <a:p>
            <a:pPr marL="0" lvl="0" indent="0" algn="l" rtl="0">
              <a:lnSpc>
                <a:spcPct val="70000"/>
              </a:lnSpc>
              <a:spcBef>
                <a:spcPts val="1000"/>
              </a:spcBef>
              <a:spcAft>
                <a:spcPts val="0"/>
              </a:spcAft>
              <a:buNone/>
            </a:pPr>
            <a:br>
              <a:rPr lang="sk" sz="1400" dirty="0"/>
            </a:br>
            <a:r>
              <a:rPr lang="sk" sz="1400" dirty="0"/>
              <a:t>- průměr cca 4,5 cm</a:t>
            </a:r>
            <a:endParaRPr sz="1200" dirty="0"/>
          </a:p>
          <a:p>
            <a:pPr marL="0" lvl="0" indent="0" algn="l" rtl="0">
              <a:lnSpc>
                <a:spcPct val="70000"/>
              </a:lnSpc>
              <a:spcBef>
                <a:spcPts val="1000"/>
              </a:spcBef>
              <a:spcAft>
                <a:spcPts val="0"/>
              </a:spcAft>
              <a:buNone/>
            </a:pPr>
            <a:br>
              <a:rPr lang="sk" sz="1400" dirty="0"/>
            </a:br>
            <a:r>
              <a:rPr lang="sk" sz="1400" dirty="0"/>
              <a:t>- kloubní plocha asi 3/4 kulovitá (Čihák)</a:t>
            </a:r>
            <a:endParaRPr sz="1200" dirty="0"/>
          </a:p>
          <a:p>
            <a:pPr marL="0" lvl="0" indent="0" algn="l" rtl="0">
              <a:lnSpc>
                <a:spcPct val="70000"/>
              </a:lnSpc>
              <a:spcBef>
                <a:spcPts val="1000"/>
              </a:spcBef>
              <a:spcAft>
                <a:spcPts val="0"/>
              </a:spcAft>
              <a:buNone/>
            </a:pPr>
            <a:r>
              <a:rPr lang="sk" sz="1400" dirty="0"/>
              <a:t>   + fovea capitis femoris – vkleslá jamka na vrcholu hlavice → lig. capitis femoris</a:t>
            </a:r>
            <a:endParaRPr sz="1400" dirty="0"/>
          </a:p>
          <a:p>
            <a:pPr marL="342900" lvl="0" indent="-215900" algn="l" rtl="0">
              <a:lnSpc>
                <a:spcPct val="70000"/>
              </a:lnSpc>
              <a:spcBef>
                <a:spcPts val="1000"/>
              </a:spcBef>
              <a:spcAft>
                <a:spcPts val="0"/>
              </a:spcAft>
              <a:buNone/>
            </a:pPr>
            <a:endParaRPr sz="1400" b="1" dirty="0"/>
          </a:p>
          <a:p>
            <a:pPr marL="342900" lvl="0" indent="-304800" algn="l" rtl="0">
              <a:lnSpc>
                <a:spcPct val="70000"/>
              </a:lnSpc>
              <a:spcBef>
                <a:spcPts val="1000"/>
              </a:spcBef>
              <a:spcAft>
                <a:spcPts val="0"/>
              </a:spcAft>
              <a:buSzPts val="1400"/>
              <a:buFont typeface="Arial"/>
              <a:buChar char="•"/>
            </a:pPr>
            <a:r>
              <a:rPr lang="sk" sz="1400" b="1" dirty="0"/>
              <a:t>Jamka kloubu = acetabulum</a:t>
            </a:r>
            <a:endParaRPr sz="1200" dirty="0"/>
          </a:p>
          <a:p>
            <a:pPr marL="342900" lvl="0" indent="-342900" algn="l" rtl="0">
              <a:lnSpc>
                <a:spcPct val="70000"/>
              </a:lnSpc>
              <a:spcBef>
                <a:spcPts val="1000"/>
              </a:spcBef>
              <a:spcAft>
                <a:spcPts val="0"/>
              </a:spcAft>
              <a:buNone/>
            </a:pPr>
            <a:r>
              <a:rPr lang="sk" sz="1400" dirty="0"/>
              <a:t>   - složena ze všech 3 pánevních kostí</a:t>
            </a:r>
            <a:endParaRPr sz="1200" dirty="0"/>
          </a:p>
          <a:p>
            <a:pPr marL="342900" lvl="0" indent="-342900" algn="l" rtl="0">
              <a:lnSpc>
                <a:spcPct val="70000"/>
              </a:lnSpc>
              <a:spcBef>
                <a:spcPts val="1000"/>
              </a:spcBef>
              <a:spcAft>
                <a:spcPts val="0"/>
              </a:spcAft>
              <a:buNone/>
            </a:pPr>
            <a:r>
              <a:rPr lang="sk" sz="1400" dirty="0"/>
              <a:t>   - obvod jamky – vystlán facies lunata → kaudálně neuzavřená – incisura acetabuli (lig. transversum acetabuli)</a:t>
            </a:r>
            <a:endParaRPr sz="1200" dirty="0"/>
          </a:p>
          <a:p>
            <a:pPr marL="342900" lvl="0" indent="-342900" algn="l" rtl="0">
              <a:lnSpc>
                <a:spcPct val="70000"/>
              </a:lnSpc>
              <a:spcBef>
                <a:spcPts val="1000"/>
              </a:spcBef>
              <a:spcAft>
                <a:spcPts val="0"/>
              </a:spcAft>
              <a:buNone/>
            </a:pPr>
            <a:r>
              <a:rPr lang="sk" sz="1400" dirty="0"/>
              <a:t>   - labrum acetabuli – zvyšuje okraje</a:t>
            </a:r>
            <a:endParaRPr sz="1200" dirty="0"/>
          </a:p>
          <a:p>
            <a:pPr marL="342900" lvl="0" indent="-342900" algn="l" rtl="0">
              <a:lnSpc>
                <a:spcPct val="70000"/>
              </a:lnSpc>
              <a:spcBef>
                <a:spcPts val="1000"/>
              </a:spcBef>
              <a:spcAft>
                <a:spcPts val="0"/>
              </a:spcAft>
              <a:buNone/>
            </a:pPr>
            <a:r>
              <a:rPr lang="sk" sz="1400" dirty="0"/>
              <a:t>   - pulvinar acetabuli – tukový polštář ve fossa acetabuli, absorbce nárazů hlavice femuru a acetabula</a:t>
            </a:r>
            <a:endParaRPr sz="1200" dirty="0"/>
          </a:p>
          <a:p>
            <a:pPr marL="342900" lvl="0" indent="-342900" algn="l" rtl="0">
              <a:lnSpc>
                <a:spcPct val="70000"/>
              </a:lnSpc>
              <a:spcBef>
                <a:spcPts val="1000"/>
              </a:spcBef>
              <a:spcAft>
                <a:spcPts val="0"/>
              </a:spcAft>
              <a:buNone/>
            </a:pPr>
            <a:endParaRPr sz="1400" dirty="0"/>
          </a:p>
          <a:p>
            <a:pPr marL="0" lvl="0" indent="0" algn="l" rtl="0">
              <a:spcBef>
                <a:spcPts val="0"/>
              </a:spcBef>
              <a:spcAft>
                <a:spcPts val="0"/>
              </a:spcAft>
              <a:buNone/>
            </a:pPr>
            <a:endParaRPr sz="1500" dirty="0"/>
          </a:p>
        </p:txBody>
      </p:sp>
      <p:pic>
        <p:nvPicPr>
          <p:cNvPr id="166" name="Google Shape;166;p25"/>
          <p:cNvPicPr preferRelativeResize="0"/>
          <p:nvPr/>
        </p:nvPicPr>
        <p:blipFill>
          <a:blip r:embed="rId3">
            <a:alphaModFix/>
          </a:blip>
          <a:stretch>
            <a:fillRect/>
          </a:stretch>
        </p:blipFill>
        <p:spPr>
          <a:xfrm>
            <a:off x="5796101" y="481126"/>
            <a:ext cx="2875950" cy="2876000"/>
          </a:xfrm>
          <a:prstGeom prst="rect">
            <a:avLst/>
          </a:prstGeom>
          <a:noFill/>
          <a:ln>
            <a:noFill/>
          </a:ln>
        </p:spPr>
      </p:pic>
      <p:sp>
        <p:nvSpPr>
          <p:cNvPr id="167" name="Google Shape;167;p25"/>
          <p:cNvSpPr txBox="1"/>
          <p:nvPr/>
        </p:nvSpPr>
        <p:spPr>
          <a:xfrm>
            <a:off x="5956525" y="3229900"/>
            <a:ext cx="25551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https://www.kenhub.com/en/library/anatomy/hip-joint</a:t>
            </a:r>
            <a:endParaRPr sz="800">
              <a:solidFill>
                <a:srgbClr val="B7B7B7"/>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6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Transverzální stabilita pánve - chůze</a:t>
            </a:r>
            <a:endParaRPr/>
          </a:p>
        </p:txBody>
      </p:sp>
      <p:sp>
        <p:nvSpPr>
          <p:cNvPr id="522" name="Google Shape;522;p64"/>
          <p:cNvSpPr txBox="1">
            <a:spLocks noGrp="1"/>
          </p:cNvSpPr>
          <p:nvPr>
            <p:ph type="body" idx="1"/>
          </p:nvPr>
        </p:nvSpPr>
        <p:spPr>
          <a:xfrm>
            <a:off x="540000" y="1269000"/>
            <a:ext cx="5149800" cy="3105000"/>
          </a:xfrm>
          <a:prstGeom prst="rect">
            <a:avLst/>
          </a:prstGeom>
        </p:spPr>
        <p:txBody>
          <a:bodyPr spcFirstLastPara="1" wrap="square" lIns="0" tIns="0" rIns="0" bIns="0" anchor="t" anchorCtr="0">
            <a:noAutofit/>
          </a:bodyPr>
          <a:lstStyle/>
          <a:p>
            <a:pPr marL="342900" lvl="0" indent="-315277" algn="l" rtl="0">
              <a:lnSpc>
                <a:spcPct val="90000"/>
              </a:lnSpc>
              <a:spcBef>
                <a:spcPts val="0"/>
              </a:spcBef>
              <a:spcAft>
                <a:spcPts val="0"/>
              </a:spcAft>
              <a:buSzPts val="1600"/>
              <a:buFont typeface="Century Gothic"/>
              <a:buChar char="●"/>
            </a:pPr>
            <a:r>
              <a:rPr lang="sk" sz="1600" b="1"/>
              <a:t>M. gl. medius </a:t>
            </a:r>
            <a:r>
              <a:rPr lang="sk" sz="1600"/>
              <a:t>na oporné DK zabraňuje poklesu pánve na straně švihové DK a uvolňuje švihovou končetinu k posunu vpřed</a:t>
            </a:r>
            <a:endParaRPr sz="1600"/>
          </a:p>
          <a:p>
            <a:pPr marL="342900" lvl="0" indent="-315277" algn="l" rtl="0">
              <a:lnSpc>
                <a:spcPct val="90000"/>
              </a:lnSpc>
              <a:spcBef>
                <a:spcPts val="1000"/>
              </a:spcBef>
              <a:spcAft>
                <a:spcPts val="0"/>
              </a:spcAft>
              <a:buSzPts val="1600"/>
              <a:buFont typeface="Century Gothic"/>
              <a:buChar char="●"/>
            </a:pPr>
            <a:r>
              <a:rPr lang="sk" sz="1600" b="1"/>
              <a:t>Adduktory</a:t>
            </a:r>
            <a:r>
              <a:rPr lang="sk" sz="1600"/>
              <a:t> švihové končetiny – udržují rovný směr chůze</a:t>
            </a:r>
            <a:endParaRPr sz="1600" b="1"/>
          </a:p>
          <a:p>
            <a:pPr marL="342900" lvl="0" indent="-338772" algn="l" rtl="0">
              <a:lnSpc>
                <a:spcPct val="90000"/>
              </a:lnSpc>
              <a:spcBef>
                <a:spcPts val="1000"/>
              </a:spcBef>
              <a:spcAft>
                <a:spcPts val="0"/>
              </a:spcAft>
              <a:buSzPts val="1600"/>
              <a:buFont typeface="Noto Sans Symbols"/>
              <a:buChar char="•"/>
            </a:pPr>
            <a:r>
              <a:rPr lang="sk" sz="1600" b="1"/>
              <a:t>TRENDELENBURGŮV PŘÍZNAK </a:t>
            </a:r>
            <a:r>
              <a:rPr lang="sk" sz="1600"/>
              <a:t>- stoj 30s na 1DK: </a:t>
            </a:r>
            <a:endParaRPr sz="1600"/>
          </a:p>
          <a:p>
            <a:pPr marL="0" lvl="0" indent="0" algn="l" rtl="0">
              <a:lnSpc>
                <a:spcPct val="90000"/>
              </a:lnSpc>
              <a:spcBef>
                <a:spcPts val="1000"/>
              </a:spcBef>
              <a:spcAft>
                <a:spcPts val="0"/>
              </a:spcAft>
              <a:buNone/>
            </a:pPr>
            <a:r>
              <a:rPr lang="sk" sz="1600"/>
              <a:t>- při insuficienci m.gluteus medius  → lat. shift na opačnou stranu </a:t>
            </a:r>
            <a:endParaRPr sz="1600"/>
          </a:p>
          <a:p>
            <a:pPr marL="342900" lvl="0" indent="-338772" algn="l" rtl="0">
              <a:lnSpc>
                <a:spcPct val="90000"/>
              </a:lnSpc>
              <a:spcBef>
                <a:spcPts val="1000"/>
              </a:spcBef>
              <a:spcAft>
                <a:spcPts val="0"/>
              </a:spcAft>
              <a:buSzPts val="1600"/>
              <a:buFont typeface="Noto Sans Symbols"/>
              <a:buChar char="•"/>
            </a:pPr>
            <a:r>
              <a:rPr lang="sk" sz="1600" b="1"/>
              <a:t>DUCHENNŮV PŘÍZNAK</a:t>
            </a:r>
            <a:r>
              <a:rPr lang="sk" sz="1600"/>
              <a:t>:</a:t>
            </a:r>
            <a:endParaRPr sz="1600"/>
          </a:p>
          <a:p>
            <a:pPr marL="342900" lvl="0" indent="-338772" algn="l" rtl="0">
              <a:lnSpc>
                <a:spcPct val="90000"/>
              </a:lnSpc>
              <a:spcBef>
                <a:spcPts val="1000"/>
              </a:spcBef>
              <a:spcAft>
                <a:spcPts val="0"/>
              </a:spcAft>
              <a:buClr>
                <a:schemeClr val="dk1"/>
              </a:buClr>
              <a:buSzPts val="1600"/>
              <a:buFont typeface="Arial"/>
              <a:buChar char="-"/>
            </a:pPr>
            <a:r>
              <a:rPr lang="sk" sz="1600"/>
              <a:t>při m.gluteus medius a m.gluteus minimus → 	</a:t>
            </a:r>
            <a:endParaRPr sz="1600"/>
          </a:p>
          <a:p>
            <a:pPr marL="0" lvl="0" indent="0" algn="l" rtl="0">
              <a:lnSpc>
                <a:spcPct val="90000"/>
              </a:lnSpc>
              <a:spcBef>
                <a:spcPts val="1000"/>
              </a:spcBef>
              <a:spcAft>
                <a:spcPts val="0"/>
              </a:spcAft>
              <a:buNone/>
            </a:pPr>
            <a:r>
              <a:rPr lang="sk" sz="1600"/>
              <a:t>     úklon těla ke stejné straně (nebo nevědomé 	odlehčení kyčle)</a:t>
            </a:r>
            <a:endParaRPr sz="1600"/>
          </a:p>
          <a:p>
            <a:pPr marL="0" lvl="0" indent="0" algn="l" rtl="0">
              <a:lnSpc>
                <a:spcPct val="90000"/>
              </a:lnSpc>
              <a:spcBef>
                <a:spcPts val="1000"/>
              </a:spcBef>
              <a:spcAft>
                <a:spcPts val="0"/>
              </a:spcAft>
              <a:buNone/>
            </a:pPr>
            <a:endParaRPr sz="1600"/>
          </a:p>
          <a:p>
            <a:pPr marL="0" lvl="0" indent="0" algn="l" rtl="0">
              <a:spcBef>
                <a:spcPts val="0"/>
              </a:spcBef>
              <a:spcAft>
                <a:spcPts val="0"/>
              </a:spcAft>
              <a:buNone/>
            </a:pPr>
            <a:endParaRPr sz="1600"/>
          </a:p>
        </p:txBody>
      </p:sp>
      <p:pic>
        <p:nvPicPr>
          <p:cNvPr id="523" name="Google Shape;523;p64"/>
          <p:cNvPicPr preferRelativeResize="0"/>
          <p:nvPr/>
        </p:nvPicPr>
        <p:blipFill rotWithShape="1">
          <a:blip r:embed="rId3">
            <a:alphaModFix/>
          </a:blip>
          <a:srcRect b="11629"/>
          <a:stretch/>
        </p:blipFill>
        <p:spPr>
          <a:xfrm>
            <a:off x="5906625" y="1269000"/>
            <a:ext cx="2506800" cy="2456400"/>
          </a:xfrm>
          <a:prstGeom prst="rect">
            <a:avLst/>
          </a:prstGeom>
          <a:noFill/>
          <a:ln>
            <a:noFill/>
          </a:ln>
        </p:spPr>
      </p:pic>
      <p:sp>
        <p:nvSpPr>
          <p:cNvPr id="524" name="Google Shape;524;p64"/>
          <p:cNvSpPr txBox="1"/>
          <p:nvPr/>
        </p:nvSpPr>
        <p:spPr>
          <a:xfrm>
            <a:off x="5906625" y="3725400"/>
            <a:ext cx="2620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6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Tilt pánve ve vztahu k:</a:t>
            </a:r>
            <a:endParaRPr/>
          </a:p>
        </p:txBody>
      </p:sp>
      <p:sp>
        <p:nvSpPr>
          <p:cNvPr id="530" name="Google Shape;530;p65"/>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342900" lvl="0" indent="-317500" algn="l" rtl="0">
              <a:lnSpc>
                <a:spcPct val="100000"/>
              </a:lnSpc>
              <a:spcBef>
                <a:spcPts val="0"/>
              </a:spcBef>
              <a:spcAft>
                <a:spcPts val="0"/>
              </a:spcAft>
              <a:buSzPts val="1400"/>
              <a:buFont typeface="Arial"/>
              <a:buChar char="•"/>
            </a:pPr>
            <a:r>
              <a:rPr lang="sk" sz="1400">
                <a:solidFill>
                  <a:srgbClr val="3F3F3F"/>
                </a:solidFill>
              </a:rPr>
              <a:t>Diaphragma pelvis – thoracis – oris</a:t>
            </a:r>
            <a:endParaRPr sz="1400">
              <a:solidFill>
                <a:srgbClr val="3F3F3F"/>
              </a:solidFill>
            </a:endParaRPr>
          </a:p>
          <a:p>
            <a:pPr marL="342900" lvl="0" indent="-228600" algn="l" rtl="0">
              <a:lnSpc>
                <a:spcPct val="100000"/>
              </a:lnSpc>
              <a:spcBef>
                <a:spcPts val="1000"/>
              </a:spcBef>
              <a:spcAft>
                <a:spcPts val="0"/>
              </a:spcAft>
              <a:buNone/>
            </a:pPr>
            <a:endParaRPr sz="1400">
              <a:solidFill>
                <a:srgbClr val="3F3F3F"/>
              </a:solidFill>
            </a:endParaRPr>
          </a:p>
          <a:p>
            <a:pPr marL="342900" lvl="0" indent="-228600" algn="l" rtl="0">
              <a:lnSpc>
                <a:spcPct val="100000"/>
              </a:lnSpc>
              <a:spcBef>
                <a:spcPts val="1000"/>
              </a:spcBef>
              <a:spcAft>
                <a:spcPts val="0"/>
              </a:spcAft>
              <a:buNone/>
            </a:pPr>
            <a:endParaRPr sz="1400">
              <a:solidFill>
                <a:srgbClr val="3F3F3F"/>
              </a:solidFill>
            </a:endParaRPr>
          </a:p>
          <a:p>
            <a:pPr marL="342900" lvl="0" indent="-228600" algn="l" rtl="0">
              <a:lnSpc>
                <a:spcPct val="100000"/>
              </a:lnSpc>
              <a:spcBef>
                <a:spcPts val="1000"/>
              </a:spcBef>
              <a:spcAft>
                <a:spcPts val="0"/>
              </a:spcAft>
              <a:buNone/>
            </a:pPr>
            <a:endParaRPr sz="1400">
              <a:solidFill>
                <a:srgbClr val="3F3F3F"/>
              </a:solidFill>
            </a:endParaRPr>
          </a:p>
          <a:p>
            <a:pPr marL="342900" lvl="0" indent="-228600" algn="l" rtl="0">
              <a:lnSpc>
                <a:spcPct val="100000"/>
              </a:lnSpc>
              <a:spcBef>
                <a:spcPts val="1000"/>
              </a:spcBef>
              <a:spcAft>
                <a:spcPts val="0"/>
              </a:spcAft>
              <a:buNone/>
            </a:pPr>
            <a:endParaRPr sz="1400">
              <a:solidFill>
                <a:srgbClr val="3F3F3F"/>
              </a:solidFill>
            </a:endParaRPr>
          </a:p>
          <a:p>
            <a:pPr marL="342900" lvl="0" indent="-228600" algn="l" rtl="0">
              <a:lnSpc>
                <a:spcPct val="100000"/>
              </a:lnSpc>
              <a:spcBef>
                <a:spcPts val="1000"/>
              </a:spcBef>
              <a:spcAft>
                <a:spcPts val="0"/>
              </a:spcAft>
              <a:buNone/>
            </a:pPr>
            <a:endParaRPr sz="1400">
              <a:solidFill>
                <a:srgbClr val="3F3F3F"/>
              </a:solidFill>
            </a:endParaRPr>
          </a:p>
          <a:p>
            <a:pPr marL="342900" lvl="0" indent="-228600" algn="l" rtl="0">
              <a:lnSpc>
                <a:spcPct val="100000"/>
              </a:lnSpc>
              <a:spcBef>
                <a:spcPts val="1000"/>
              </a:spcBef>
              <a:spcAft>
                <a:spcPts val="0"/>
              </a:spcAft>
              <a:buNone/>
            </a:pPr>
            <a:endParaRPr sz="1400">
              <a:solidFill>
                <a:srgbClr val="3F3F3F"/>
              </a:solidFill>
            </a:endParaRPr>
          </a:p>
          <a:p>
            <a:pPr marL="342900" lvl="0" indent="-228600" algn="l" rtl="0">
              <a:lnSpc>
                <a:spcPct val="100000"/>
              </a:lnSpc>
              <a:spcBef>
                <a:spcPts val="1000"/>
              </a:spcBef>
              <a:spcAft>
                <a:spcPts val="0"/>
              </a:spcAft>
              <a:buNone/>
            </a:pPr>
            <a:endParaRPr sz="1400">
              <a:solidFill>
                <a:srgbClr val="3F3F3F"/>
              </a:solidFill>
            </a:endParaRPr>
          </a:p>
          <a:p>
            <a:pPr marL="342900" lvl="0" indent="-228600" algn="l" rtl="0">
              <a:lnSpc>
                <a:spcPct val="100000"/>
              </a:lnSpc>
              <a:spcBef>
                <a:spcPts val="1000"/>
              </a:spcBef>
              <a:spcAft>
                <a:spcPts val="0"/>
              </a:spcAft>
              <a:buNone/>
            </a:pPr>
            <a:endParaRPr sz="1400">
              <a:solidFill>
                <a:srgbClr val="3F3F3F"/>
              </a:solidFill>
            </a:endParaRPr>
          </a:p>
          <a:p>
            <a:pPr marL="0" lvl="0" indent="0" algn="l" rtl="0">
              <a:lnSpc>
                <a:spcPct val="100000"/>
              </a:lnSpc>
              <a:spcBef>
                <a:spcPts val="1000"/>
              </a:spcBef>
              <a:spcAft>
                <a:spcPts val="0"/>
              </a:spcAft>
              <a:buNone/>
            </a:pPr>
            <a:endParaRPr sz="1400">
              <a:solidFill>
                <a:srgbClr val="3F3F3F"/>
              </a:solidFill>
            </a:endParaRPr>
          </a:p>
          <a:p>
            <a:pPr marL="0" lvl="0" indent="457200" algn="l" rtl="0">
              <a:lnSpc>
                <a:spcPct val="100000"/>
              </a:lnSpc>
              <a:spcBef>
                <a:spcPts val="1000"/>
              </a:spcBef>
              <a:spcAft>
                <a:spcPts val="0"/>
              </a:spcAft>
              <a:buNone/>
            </a:pPr>
            <a:r>
              <a:rPr lang="sk" sz="1400">
                <a:solidFill>
                  <a:srgbClr val="3F3F3F"/>
                </a:solidFill>
              </a:rPr>
              <a:t>Globální pohybové vzory (DNS)</a:t>
            </a:r>
            <a:endParaRPr sz="1400">
              <a:solidFill>
                <a:srgbClr val="3F3F3F"/>
              </a:solidFill>
            </a:endParaRPr>
          </a:p>
          <a:p>
            <a:pPr marL="0" lvl="0" indent="0" algn="l" rtl="0">
              <a:spcBef>
                <a:spcPts val="0"/>
              </a:spcBef>
              <a:spcAft>
                <a:spcPts val="0"/>
              </a:spcAft>
              <a:buNone/>
            </a:pPr>
            <a:endParaRPr sz="1400"/>
          </a:p>
        </p:txBody>
      </p:sp>
      <p:pic>
        <p:nvPicPr>
          <p:cNvPr id="531" name="Google Shape;531;p65" descr="http://chadwaterbury.com/wp-content/uploads/2013/01/opening-scissors-syndrome.jpg"/>
          <p:cNvPicPr preferRelativeResize="0"/>
          <p:nvPr/>
        </p:nvPicPr>
        <p:blipFill rotWithShape="1">
          <a:blip r:embed="rId3">
            <a:alphaModFix/>
          </a:blip>
          <a:srcRect/>
          <a:stretch/>
        </p:blipFill>
        <p:spPr>
          <a:xfrm>
            <a:off x="684351" y="1608877"/>
            <a:ext cx="6764400" cy="30115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6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KYK při zátěži</a:t>
            </a:r>
            <a:endParaRPr/>
          </a:p>
        </p:txBody>
      </p:sp>
      <p:sp>
        <p:nvSpPr>
          <p:cNvPr id="537" name="Google Shape;537;p66"/>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90000"/>
              </a:lnSpc>
              <a:spcBef>
                <a:spcPts val="1000"/>
              </a:spcBef>
              <a:spcAft>
                <a:spcPts val="0"/>
              </a:spcAft>
              <a:buNone/>
            </a:pPr>
            <a:r>
              <a:rPr lang="sk" sz="2035" b="1"/>
              <a:t>vyšší statická zátěž KYK při:</a:t>
            </a:r>
            <a:endParaRPr sz="1800"/>
          </a:p>
          <a:p>
            <a:pPr marL="342900" lvl="0" indent="-342900" algn="l" rtl="0">
              <a:lnSpc>
                <a:spcPct val="90000"/>
              </a:lnSpc>
              <a:spcBef>
                <a:spcPts val="1000"/>
              </a:spcBef>
              <a:spcAft>
                <a:spcPts val="0"/>
              </a:spcAft>
              <a:buSzPts val="2035"/>
              <a:buFont typeface="Arial"/>
              <a:buChar char="●"/>
            </a:pPr>
            <a:r>
              <a:rPr lang="sk" sz="2035"/>
              <a:t>Zvýšené bederní lordóze</a:t>
            </a:r>
            <a:endParaRPr sz="1800"/>
          </a:p>
          <a:p>
            <a:pPr marL="342900" lvl="0" indent="-342900" algn="l" rtl="0">
              <a:lnSpc>
                <a:spcPct val="90000"/>
              </a:lnSpc>
              <a:spcBef>
                <a:spcPts val="1000"/>
              </a:spcBef>
              <a:spcAft>
                <a:spcPts val="0"/>
              </a:spcAft>
              <a:buSzPts val="2035"/>
              <a:buFont typeface="Arial"/>
              <a:buChar char="●"/>
            </a:pPr>
            <a:r>
              <a:rPr lang="sk" sz="2035"/>
              <a:t>Nadváze</a:t>
            </a:r>
            <a:endParaRPr sz="1800"/>
          </a:p>
          <a:p>
            <a:pPr marL="342900" lvl="0" indent="-342900" algn="l" rtl="0">
              <a:lnSpc>
                <a:spcPct val="90000"/>
              </a:lnSpc>
              <a:spcBef>
                <a:spcPts val="1000"/>
              </a:spcBef>
              <a:spcAft>
                <a:spcPts val="0"/>
              </a:spcAft>
              <a:buSzPts val="2035"/>
              <a:buFont typeface="Arial"/>
              <a:buChar char="●"/>
            </a:pPr>
            <a:r>
              <a:rPr lang="sk" sz="2035"/>
              <a:t>práci s těžkými břemeny</a:t>
            </a:r>
            <a:endParaRPr sz="1800"/>
          </a:p>
          <a:p>
            <a:pPr marL="0" lvl="0" indent="0" algn="l" rtl="0">
              <a:lnSpc>
                <a:spcPct val="90000"/>
              </a:lnSpc>
              <a:spcBef>
                <a:spcPts val="1000"/>
              </a:spcBef>
              <a:spcAft>
                <a:spcPts val="0"/>
              </a:spcAft>
              <a:buNone/>
            </a:pPr>
            <a:r>
              <a:rPr lang="sk" sz="2035"/>
              <a:t>- Bolesti připomínají ischias – zhoršují se při delším stání, nošení těžkých břemen,… </a:t>
            </a:r>
            <a:endParaRPr sz="1800"/>
          </a:p>
          <a:p>
            <a:pPr marL="0" lvl="0" indent="0" algn="l" rtl="0">
              <a:lnSpc>
                <a:spcPct val="90000"/>
              </a:lnSpc>
              <a:spcBef>
                <a:spcPts val="1000"/>
              </a:spcBef>
              <a:spcAft>
                <a:spcPts val="0"/>
              </a:spcAft>
              <a:buNone/>
            </a:pPr>
            <a:r>
              <a:rPr lang="sk" sz="2035"/>
              <a:t>Vede často k pseudoradikulární bolesti, hypertonu m. adductor longus, hypotonu m. gracilis, omezení VR KYK (dle Cyriaxe), zkracování kroku, …  </a:t>
            </a:r>
            <a:r>
              <a:rPr lang="sk" sz="2035" b="1"/>
              <a:t>=&gt; =&gt; </a:t>
            </a:r>
            <a:r>
              <a:rPr lang="sk" sz="2035"/>
              <a:t>rozvoji koxartrózy</a:t>
            </a:r>
            <a:endParaRPr sz="1800"/>
          </a:p>
          <a:p>
            <a:pPr marL="342900" lvl="0" indent="-342900" algn="l" rtl="0">
              <a:lnSpc>
                <a:spcPct val="90000"/>
              </a:lnSpc>
              <a:spcBef>
                <a:spcPts val="1000"/>
              </a:spcBef>
              <a:spcAft>
                <a:spcPts val="0"/>
              </a:spcAft>
              <a:buNone/>
            </a:pPr>
            <a:r>
              <a:rPr lang="sk" sz="2035"/>
              <a:t>(Véle, 1997)</a:t>
            </a:r>
            <a:endParaRPr sz="1800"/>
          </a:p>
          <a:p>
            <a:pPr marL="342900" lvl="0" indent="-213677" algn="l" rtl="0">
              <a:lnSpc>
                <a:spcPct val="90000"/>
              </a:lnSpc>
              <a:spcBef>
                <a:spcPts val="1000"/>
              </a:spcBef>
              <a:spcAft>
                <a:spcPts val="0"/>
              </a:spcAft>
              <a:buNone/>
            </a:pPr>
            <a:endParaRPr sz="2035" b="1"/>
          </a:p>
          <a:p>
            <a:pPr marL="342900" lvl="0" indent="-213677" algn="l" rtl="0">
              <a:lnSpc>
                <a:spcPct val="90000"/>
              </a:lnSpc>
              <a:spcBef>
                <a:spcPts val="1000"/>
              </a:spcBef>
              <a:spcAft>
                <a:spcPts val="0"/>
              </a:spcAft>
              <a:buNone/>
            </a:pPr>
            <a:endParaRPr sz="2035"/>
          </a:p>
          <a:p>
            <a:pPr marL="0" lvl="0" indent="0" algn="l" rtl="0">
              <a:spcBef>
                <a:spcPts val="0"/>
              </a:spcBef>
              <a:spcAft>
                <a:spcPts val="0"/>
              </a:spcAft>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6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Dif. Dg. - Psychosomatika</a:t>
            </a:r>
            <a:endParaRPr/>
          </a:p>
        </p:txBody>
      </p:sp>
      <p:sp>
        <p:nvSpPr>
          <p:cNvPr id="543" name="Google Shape;543;p67"/>
          <p:cNvSpPr txBox="1">
            <a:spLocks noGrp="1"/>
          </p:cNvSpPr>
          <p:nvPr>
            <p:ph type="body" idx="1"/>
          </p:nvPr>
        </p:nvSpPr>
        <p:spPr>
          <a:xfrm>
            <a:off x="540000" y="1269000"/>
            <a:ext cx="5163300" cy="31050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sk" sz="1800" b="1"/>
              <a:t>Bolest kyčle</a:t>
            </a:r>
            <a:endParaRPr sz="1800" b="1"/>
          </a:p>
          <a:p>
            <a:pPr marL="457200" lvl="0" indent="-342900" algn="l" rtl="0">
              <a:lnSpc>
                <a:spcPct val="100000"/>
              </a:lnSpc>
              <a:spcBef>
                <a:spcPts val="0"/>
              </a:spcBef>
              <a:spcAft>
                <a:spcPts val="0"/>
              </a:spcAft>
              <a:buSzPts val="1800"/>
              <a:buChar char="●"/>
            </a:pPr>
            <a:r>
              <a:rPr lang="sk" sz="1800"/>
              <a:t>Neschopnost se rozhodnout, rozhoupat, udělat první krok </a:t>
            </a:r>
            <a:endParaRPr sz="1800"/>
          </a:p>
          <a:p>
            <a:pPr marL="0" lvl="0" indent="0" algn="l" rtl="0">
              <a:lnSpc>
                <a:spcPct val="100000"/>
              </a:lnSpc>
              <a:spcBef>
                <a:spcPts val="1000"/>
              </a:spcBef>
              <a:spcAft>
                <a:spcPts val="0"/>
              </a:spcAft>
              <a:buNone/>
            </a:pPr>
            <a:r>
              <a:rPr lang="sk" sz="1800" b="1"/>
              <a:t>Bojovníci v józe </a:t>
            </a:r>
            <a:endParaRPr sz="1800"/>
          </a:p>
          <a:p>
            <a:pPr marL="342900" lvl="0" indent="-342900" algn="l" rtl="0">
              <a:lnSpc>
                <a:spcPct val="100000"/>
              </a:lnSpc>
              <a:spcBef>
                <a:spcPts val="1000"/>
              </a:spcBef>
              <a:spcAft>
                <a:spcPts val="0"/>
              </a:spcAft>
              <a:buSzPts val="1800"/>
              <a:buFont typeface="Arial"/>
              <a:buChar char="●"/>
            </a:pPr>
            <a:r>
              <a:rPr lang="sk" sz="1800"/>
              <a:t>Koleno předbíhá špičku = žije v budoucnosti</a:t>
            </a:r>
            <a:endParaRPr sz="1800"/>
          </a:p>
          <a:p>
            <a:pPr marL="342900" lvl="0" indent="-342900" algn="l" rtl="0">
              <a:lnSpc>
                <a:spcPct val="100000"/>
              </a:lnSpc>
              <a:spcBef>
                <a:spcPts val="1000"/>
              </a:spcBef>
              <a:spcAft>
                <a:spcPts val="0"/>
              </a:spcAft>
              <a:buSzPts val="1800"/>
              <a:buFont typeface="Arial"/>
              <a:buChar char="●"/>
            </a:pPr>
            <a:r>
              <a:rPr lang="sk" sz="1800"/>
              <a:t>Špička před kolenem = žije v minulosti</a:t>
            </a:r>
            <a:endParaRPr sz="1800"/>
          </a:p>
          <a:p>
            <a:pPr marL="342900" lvl="0" indent="-342900" algn="l" rtl="0">
              <a:lnSpc>
                <a:spcPct val="100000"/>
              </a:lnSpc>
              <a:spcBef>
                <a:spcPts val="1000"/>
              </a:spcBef>
              <a:spcAft>
                <a:spcPts val="0"/>
              </a:spcAft>
              <a:buSzPts val="1800"/>
              <a:buFont typeface="Arial"/>
              <a:buChar char="●"/>
            </a:pPr>
            <a:r>
              <a:rPr lang="sk" sz="1800"/>
              <a:t>Koleno a těžiště nad vrcholem klenby= žije v přítomném okamžiku. </a:t>
            </a:r>
            <a:endParaRPr sz="1800"/>
          </a:p>
          <a:p>
            <a:pPr marL="342900" lvl="0" indent="-228600" algn="l" rtl="0">
              <a:lnSpc>
                <a:spcPct val="100000"/>
              </a:lnSpc>
              <a:spcBef>
                <a:spcPts val="1000"/>
              </a:spcBef>
              <a:spcAft>
                <a:spcPts val="0"/>
              </a:spcAft>
              <a:buNone/>
            </a:pPr>
            <a:endParaRPr sz="1800"/>
          </a:p>
          <a:p>
            <a:pPr marL="0" lvl="0" indent="0" algn="l" rtl="0">
              <a:lnSpc>
                <a:spcPct val="100000"/>
              </a:lnSpc>
              <a:spcBef>
                <a:spcPts val="1000"/>
              </a:spcBef>
              <a:spcAft>
                <a:spcPts val="0"/>
              </a:spcAft>
              <a:buNone/>
            </a:pPr>
            <a:r>
              <a:rPr lang="sk" sz="1800"/>
              <a:t>(Pospíšil, 2017)</a:t>
            </a:r>
            <a:endParaRPr sz="1800"/>
          </a:p>
          <a:p>
            <a:pPr marL="0" lvl="0" indent="0" algn="l" rtl="0">
              <a:spcBef>
                <a:spcPts val="0"/>
              </a:spcBef>
              <a:spcAft>
                <a:spcPts val="0"/>
              </a:spcAft>
              <a:buNone/>
            </a:pPr>
            <a:endParaRPr/>
          </a:p>
        </p:txBody>
      </p:sp>
      <p:pic>
        <p:nvPicPr>
          <p:cNvPr id="544" name="Google Shape;544;p67"/>
          <p:cNvPicPr preferRelativeResize="0"/>
          <p:nvPr/>
        </p:nvPicPr>
        <p:blipFill>
          <a:blip r:embed="rId3">
            <a:alphaModFix/>
          </a:blip>
          <a:stretch>
            <a:fillRect/>
          </a:stretch>
        </p:blipFill>
        <p:spPr>
          <a:xfrm>
            <a:off x="5703300" y="1177675"/>
            <a:ext cx="3135900" cy="2091645"/>
          </a:xfrm>
          <a:prstGeom prst="rect">
            <a:avLst/>
          </a:prstGeom>
          <a:noFill/>
          <a:ln>
            <a:noFill/>
          </a:ln>
        </p:spPr>
      </p:pic>
      <p:sp>
        <p:nvSpPr>
          <p:cNvPr id="545" name="Google Shape;545;p67"/>
          <p:cNvSpPr txBox="1"/>
          <p:nvPr/>
        </p:nvSpPr>
        <p:spPr>
          <a:xfrm>
            <a:off x="5771250" y="3198025"/>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https://www.jogadnes.cz/joga/virabhadrasana-bojovnik-1-2-3-4796/</a:t>
            </a:r>
            <a:endParaRPr sz="800">
              <a:solidFill>
                <a:srgbClr val="CCCCCC"/>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6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Inverze funkce svalů KYK</a:t>
            </a:r>
            <a:endParaRPr/>
          </a:p>
        </p:txBody>
      </p:sp>
      <p:sp>
        <p:nvSpPr>
          <p:cNvPr id="551" name="Google Shape;551;p68"/>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36550" algn="l" rtl="0">
              <a:spcBef>
                <a:spcPts val="0"/>
              </a:spcBef>
              <a:spcAft>
                <a:spcPts val="0"/>
              </a:spcAft>
              <a:buSzPts val="1700"/>
              <a:buChar char="●"/>
            </a:pPr>
            <a:r>
              <a:rPr lang="sk" sz="1700"/>
              <a:t>Svaly u kloubů se 3 stupni volnosti, nemají při každé pozici kloub stejnou funkci, </a:t>
            </a:r>
            <a:r>
              <a:rPr lang="sk" sz="1700" b="1"/>
              <a:t>jejich sekundární funkce mohou být změněné, nebo úplně obrácené</a:t>
            </a:r>
            <a:endParaRPr sz="1700" b="1"/>
          </a:p>
          <a:p>
            <a:pPr marL="0" lvl="0" indent="0" algn="l" rtl="0">
              <a:spcBef>
                <a:spcPts val="0"/>
              </a:spcBef>
              <a:spcAft>
                <a:spcPts val="0"/>
              </a:spcAft>
              <a:buNone/>
            </a:pPr>
            <a:r>
              <a:rPr lang="sk" sz="1700" b="1"/>
              <a:t>Inverze flexorové komponenty adduktorů:</a:t>
            </a:r>
            <a:endParaRPr sz="1700" b="1"/>
          </a:p>
          <a:p>
            <a:pPr marL="457200" lvl="0" indent="-336550" algn="l" rtl="0">
              <a:spcBef>
                <a:spcPts val="0"/>
              </a:spcBef>
              <a:spcAft>
                <a:spcPts val="0"/>
              </a:spcAft>
              <a:buSzPts val="1700"/>
              <a:buChar char="●"/>
            </a:pPr>
            <a:r>
              <a:rPr lang="sk" sz="1700"/>
              <a:t>vzpřímená pozice - ADD jako FLX (výjimka post. č. m.ADDMAG až do - 20st.)</a:t>
            </a:r>
            <a:endParaRPr sz="1700"/>
          </a:p>
          <a:p>
            <a:pPr marL="457200" lvl="0" indent="-336550" algn="l" rtl="0">
              <a:spcBef>
                <a:spcPts val="0"/>
              </a:spcBef>
              <a:spcAft>
                <a:spcPts val="0"/>
              </a:spcAft>
              <a:buSzPts val="1700"/>
              <a:buChar char="●"/>
            </a:pPr>
            <a:r>
              <a:rPr lang="sk" sz="1700"/>
              <a:t>FLX jen do doby, když femur “stojí” pod místem začátku adduktorů</a:t>
            </a:r>
            <a:endParaRPr sz="1700"/>
          </a:p>
          <a:p>
            <a:pPr marL="457200" lvl="0" indent="-336550" algn="l" rtl="0">
              <a:spcBef>
                <a:spcPts val="0"/>
              </a:spcBef>
              <a:spcAft>
                <a:spcPts val="0"/>
              </a:spcAft>
              <a:buSzPts val="1700"/>
              <a:buChar char="●"/>
            </a:pPr>
            <a:r>
              <a:rPr lang="sk" sz="1700"/>
              <a:t>m. add.longus +50 ještě FLX, +70 inverze EXT, m. add.brevis +50 ještě FLX, nad inverze EXT</a:t>
            </a:r>
            <a:endParaRPr sz="1700"/>
          </a:p>
          <a:p>
            <a:pPr marL="457200" lvl="0" indent="-336550" algn="l" rtl="0">
              <a:spcBef>
                <a:spcPts val="0"/>
              </a:spcBef>
              <a:spcAft>
                <a:spcPts val="0"/>
              </a:spcAft>
              <a:buSzPts val="1700"/>
              <a:buChar char="●"/>
            </a:pPr>
            <a:r>
              <a:rPr lang="sk" sz="1700"/>
              <a:t>m. gracilis +40 FLX</a:t>
            </a:r>
            <a:endParaRPr sz="1700"/>
          </a:p>
          <a:p>
            <a:pPr marL="457200" lvl="0" indent="-336550" algn="l" rtl="0">
              <a:spcBef>
                <a:spcPts val="0"/>
              </a:spcBef>
              <a:spcAft>
                <a:spcPts val="0"/>
              </a:spcAft>
              <a:buSzPts val="1700"/>
              <a:buChar char="●"/>
            </a:pPr>
            <a:r>
              <a:rPr lang="sk" sz="1700"/>
              <a:t>m. quadratus femoris u FLX v KYK - extensor KYK, u EXT v KYK - flexor KYK</a:t>
            </a:r>
            <a:endParaRPr sz="1700"/>
          </a:p>
          <a:p>
            <a:pPr marL="0" lvl="0" indent="0" algn="l" rtl="0">
              <a:spcBef>
                <a:spcPts val="0"/>
              </a:spcBef>
              <a:spcAft>
                <a:spcPts val="0"/>
              </a:spcAft>
              <a:buNone/>
            </a:pPr>
            <a:r>
              <a:rPr lang="sk" sz="1700"/>
              <a:t> </a:t>
            </a:r>
            <a:endParaRPr sz="17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6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Inverze svalů KYK</a:t>
            </a:r>
            <a:endParaRPr/>
          </a:p>
        </p:txBody>
      </p:sp>
      <p:pic>
        <p:nvPicPr>
          <p:cNvPr id="557" name="Google Shape;557;p69"/>
          <p:cNvPicPr preferRelativeResize="0"/>
          <p:nvPr/>
        </p:nvPicPr>
        <p:blipFill rotWithShape="1">
          <a:blip r:embed="rId3">
            <a:alphaModFix/>
          </a:blip>
          <a:srcRect l="20641" t="12795" r="40077" b="12067"/>
          <a:stretch/>
        </p:blipFill>
        <p:spPr>
          <a:xfrm>
            <a:off x="4015250" y="508737"/>
            <a:ext cx="3451126" cy="4126026"/>
          </a:xfrm>
          <a:prstGeom prst="rect">
            <a:avLst/>
          </a:prstGeom>
          <a:noFill/>
          <a:ln>
            <a:noFill/>
          </a:ln>
        </p:spPr>
      </p:pic>
      <p:sp>
        <p:nvSpPr>
          <p:cNvPr id="558" name="Google Shape;558;p69"/>
          <p:cNvSpPr txBox="1"/>
          <p:nvPr/>
        </p:nvSpPr>
        <p:spPr>
          <a:xfrm>
            <a:off x="497750" y="1183550"/>
            <a:ext cx="3451200" cy="3324600"/>
          </a:xfrm>
          <a:prstGeom prst="rect">
            <a:avLst/>
          </a:prstGeom>
          <a:noFill/>
          <a:ln>
            <a:noFill/>
          </a:ln>
        </p:spPr>
        <p:txBody>
          <a:bodyPr spcFirstLastPara="1" wrap="square" lIns="91425" tIns="91425" rIns="91425" bIns="91425" anchor="t" anchorCtr="0">
            <a:spAutoFit/>
          </a:bodyPr>
          <a:lstStyle/>
          <a:p>
            <a:pPr marL="457200" lvl="0" indent="-336550" algn="l" rtl="0">
              <a:spcBef>
                <a:spcPts val="0"/>
              </a:spcBef>
              <a:spcAft>
                <a:spcPts val="0"/>
              </a:spcAft>
              <a:buClr>
                <a:schemeClr val="dk2"/>
              </a:buClr>
              <a:buSzPts val="1700"/>
              <a:buChar char="●"/>
            </a:pPr>
            <a:r>
              <a:rPr lang="sk" sz="1700">
                <a:solidFill>
                  <a:schemeClr val="dk1"/>
                </a:solidFill>
              </a:rPr>
              <a:t>efektivita svalů závisí na pozice KYK</a:t>
            </a:r>
            <a:endParaRPr sz="1700">
              <a:solidFill>
                <a:schemeClr val="dk1"/>
              </a:solidFill>
            </a:endParaRPr>
          </a:p>
          <a:p>
            <a:pPr marL="457200" lvl="0" indent="-336550" algn="l" rtl="0">
              <a:spcBef>
                <a:spcPts val="0"/>
              </a:spcBef>
              <a:spcAft>
                <a:spcPts val="0"/>
              </a:spcAft>
              <a:buClr>
                <a:schemeClr val="dk2"/>
              </a:buClr>
              <a:buSzPts val="1700"/>
              <a:buChar char="●"/>
            </a:pPr>
            <a:r>
              <a:rPr lang="sk" sz="1700">
                <a:solidFill>
                  <a:schemeClr val="dk1"/>
                </a:solidFill>
              </a:rPr>
              <a:t>při FLX v KYK jsou EXT KYK v prodloužení (napínají se)</a:t>
            </a:r>
            <a:endParaRPr sz="1700">
              <a:solidFill>
                <a:schemeClr val="dk1"/>
              </a:solidFill>
            </a:endParaRPr>
          </a:p>
          <a:p>
            <a:pPr marL="457200" lvl="0" indent="-336550" algn="l" rtl="0">
              <a:spcBef>
                <a:spcPts val="0"/>
              </a:spcBef>
              <a:spcAft>
                <a:spcPts val="0"/>
              </a:spcAft>
              <a:buClr>
                <a:schemeClr val="dk2"/>
              </a:buClr>
              <a:buSzPts val="1700"/>
              <a:buChar char="●"/>
            </a:pPr>
            <a:r>
              <a:rPr lang="sk" sz="1700">
                <a:solidFill>
                  <a:schemeClr val="dk1"/>
                </a:solidFill>
              </a:rPr>
              <a:t>u 120st. FLX v KYK některá vlákna m. GMAX ve 100% prodloužení, vl. hamstringů v 50% prodloužení (pozice sprinterů - max. FLX v KYK následována EXT v KOK, generace dostatečné síly pro efektivní odraz)</a:t>
            </a:r>
            <a:endParaRPr sz="1700">
              <a:solidFill>
                <a:schemeClr val="dk1"/>
              </a:solidFill>
            </a:endParaRPr>
          </a:p>
        </p:txBody>
      </p:sp>
      <p:pic>
        <p:nvPicPr>
          <p:cNvPr id="559" name="Google Shape;559;p69"/>
          <p:cNvPicPr preferRelativeResize="0"/>
          <p:nvPr/>
        </p:nvPicPr>
        <p:blipFill rotWithShape="1">
          <a:blip r:embed="rId4">
            <a:alphaModFix/>
          </a:blip>
          <a:srcRect l="20837" t="41328" r="58598" b="16452"/>
          <a:stretch/>
        </p:blipFill>
        <p:spPr>
          <a:xfrm>
            <a:off x="7344700" y="818525"/>
            <a:ext cx="1692375" cy="2171526"/>
          </a:xfrm>
          <a:prstGeom prst="rect">
            <a:avLst/>
          </a:prstGeom>
          <a:noFill/>
          <a:ln>
            <a:noFill/>
          </a:ln>
        </p:spPr>
      </p:pic>
      <p:sp>
        <p:nvSpPr>
          <p:cNvPr id="560" name="Google Shape;560;p69"/>
          <p:cNvSpPr txBox="1"/>
          <p:nvPr/>
        </p:nvSpPr>
        <p:spPr>
          <a:xfrm>
            <a:off x="3849225" y="4420400"/>
            <a:ext cx="2620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7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Inverze svalů KYK</a:t>
            </a:r>
            <a:endParaRPr/>
          </a:p>
        </p:txBody>
      </p:sp>
      <p:sp>
        <p:nvSpPr>
          <p:cNvPr id="566" name="Google Shape;566;p70"/>
          <p:cNvSpPr txBox="1">
            <a:spLocks noGrp="1"/>
          </p:cNvSpPr>
          <p:nvPr>
            <p:ph type="body" idx="1"/>
          </p:nvPr>
        </p:nvSpPr>
        <p:spPr>
          <a:xfrm>
            <a:off x="540000" y="1269000"/>
            <a:ext cx="3939900" cy="3105000"/>
          </a:xfrm>
          <a:prstGeom prst="rect">
            <a:avLst/>
          </a:prstGeom>
        </p:spPr>
        <p:txBody>
          <a:bodyPr spcFirstLastPara="1" wrap="square" lIns="0" tIns="0" rIns="0" bIns="0" anchor="t" anchorCtr="0">
            <a:noAutofit/>
          </a:bodyPr>
          <a:lstStyle/>
          <a:p>
            <a:pPr marL="457200" lvl="0" indent="-342900" algn="l" rtl="0">
              <a:spcBef>
                <a:spcPts val="0"/>
              </a:spcBef>
              <a:spcAft>
                <a:spcPts val="0"/>
              </a:spcAft>
              <a:buSzPts val="1800"/>
              <a:buChar char="●"/>
            </a:pPr>
            <a:r>
              <a:rPr lang="sk" sz="1800" b="1"/>
              <a:t>m. piriformis</a:t>
            </a:r>
            <a:r>
              <a:rPr lang="sk" sz="1800"/>
              <a:t> u vzpřímené pozice ZR, ABD, FLX</a:t>
            </a:r>
            <a:endParaRPr sz="1800"/>
          </a:p>
          <a:p>
            <a:pPr marL="457200" lvl="0" indent="-342900" algn="l" rtl="0">
              <a:spcBef>
                <a:spcPts val="0"/>
              </a:spcBef>
              <a:spcAft>
                <a:spcPts val="0"/>
              </a:spcAft>
              <a:buSzPts val="1800"/>
              <a:buChar char="●"/>
            </a:pPr>
            <a:r>
              <a:rPr lang="sk" sz="1800"/>
              <a:t>u flexe nad 60 st. inverze funkce k VR, ABD, EXT</a:t>
            </a:r>
            <a:endParaRPr sz="1800"/>
          </a:p>
          <a:p>
            <a:pPr marL="457200" lvl="0" indent="-342900" algn="l" rtl="0">
              <a:spcBef>
                <a:spcPts val="0"/>
              </a:spcBef>
              <a:spcAft>
                <a:spcPts val="0"/>
              </a:spcAft>
              <a:buSzPts val="1800"/>
              <a:buChar char="●"/>
            </a:pPr>
            <a:r>
              <a:rPr lang="sk" sz="1800"/>
              <a:t>u velké FLX abduktor m. obturatorius internus a všechny vlákna m. GMAX (do té doby spodní masa m. GMAX addukce)</a:t>
            </a:r>
            <a:endParaRPr sz="1800"/>
          </a:p>
          <a:p>
            <a:pPr marL="457200" lvl="0" indent="-342900" algn="l" rtl="0">
              <a:spcBef>
                <a:spcPts val="0"/>
              </a:spcBef>
              <a:spcAft>
                <a:spcPts val="0"/>
              </a:spcAft>
              <a:buSzPts val="1800"/>
              <a:buChar char="●"/>
            </a:pPr>
            <a:r>
              <a:rPr lang="sk" sz="1800"/>
              <a:t>u flexe nad 90 st. je m. GMIN a m. TFL ADD, FLX a VR</a:t>
            </a:r>
            <a:endParaRPr sz="1800"/>
          </a:p>
        </p:txBody>
      </p:sp>
      <p:pic>
        <p:nvPicPr>
          <p:cNvPr id="567" name="Google Shape;567;p70"/>
          <p:cNvPicPr preferRelativeResize="0"/>
          <p:nvPr/>
        </p:nvPicPr>
        <p:blipFill rotWithShape="1">
          <a:blip r:embed="rId3">
            <a:alphaModFix/>
          </a:blip>
          <a:srcRect l="20863" t="10469" r="20268" b="9549"/>
          <a:stretch/>
        </p:blipFill>
        <p:spPr>
          <a:xfrm>
            <a:off x="5283600" y="0"/>
            <a:ext cx="3860398" cy="3278000"/>
          </a:xfrm>
          <a:prstGeom prst="rect">
            <a:avLst/>
          </a:prstGeom>
          <a:noFill/>
          <a:ln>
            <a:noFill/>
          </a:ln>
        </p:spPr>
      </p:pic>
      <p:pic>
        <p:nvPicPr>
          <p:cNvPr id="568" name="Google Shape;568;p70"/>
          <p:cNvPicPr preferRelativeResize="0"/>
          <p:nvPr/>
        </p:nvPicPr>
        <p:blipFill rotWithShape="1">
          <a:blip r:embed="rId4">
            <a:alphaModFix/>
          </a:blip>
          <a:srcRect l="21372" t="16667" r="54434" b="22964"/>
          <a:stretch/>
        </p:blipFill>
        <p:spPr>
          <a:xfrm>
            <a:off x="4479900" y="2435350"/>
            <a:ext cx="1736550" cy="2708150"/>
          </a:xfrm>
          <a:prstGeom prst="rect">
            <a:avLst/>
          </a:prstGeom>
          <a:noFill/>
          <a:ln>
            <a:noFill/>
          </a:ln>
        </p:spPr>
      </p:pic>
      <p:sp>
        <p:nvSpPr>
          <p:cNvPr id="569" name="Google Shape;569;p70"/>
          <p:cNvSpPr txBox="1"/>
          <p:nvPr/>
        </p:nvSpPr>
        <p:spPr>
          <a:xfrm>
            <a:off x="6172100" y="3278000"/>
            <a:ext cx="2620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7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Inverze svalů KYK</a:t>
            </a:r>
            <a:endParaRPr/>
          </a:p>
        </p:txBody>
      </p:sp>
      <p:pic>
        <p:nvPicPr>
          <p:cNvPr id="575" name="Google Shape;575;p71" descr="You can find this video and over 300 more with over 30 added each and every week!&#10;&#10;http://www.learnmuscles.com/product/digital-comt-subscription/&#10;&#10;Dr. Joe Muscolino of learnmuscles.com is a leading educator in the world of anatomy and physiology (kinesiology) and manual and movement therapy." title="Piriformis becomes a medial rotator of the thigh">
            <a:hlinkClick r:id="rId3"/>
          </p:cNvPr>
          <p:cNvPicPr preferRelativeResize="0"/>
          <p:nvPr/>
        </p:nvPicPr>
        <p:blipFill>
          <a:blip r:embed="rId4">
            <a:alphaModFix/>
          </a:blip>
          <a:stretch>
            <a:fillRect/>
          </a:stretch>
        </p:blipFill>
        <p:spPr>
          <a:xfrm>
            <a:off x="1653475" y="1008175"/>
            <a:ext cx="6436325" cy="36204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5"/>
                                        </p:tgtEl>
                                        <p:attrNameLst>
                                          <p:attrName>style.visibility</p:attrName>
                                        </p:attrNameLst>
                                      </p:cBhvr>
                                      <p:to>
                                        <p:strVal val="visible"/>
                                      </p:to>
                                    </p:set>
                                    <p:animEffect transition="in" filter="fade">
                                      <p:cBhvr>
                                        <p:cTn id="7" dur="1000"/>
                                        <p:tgtEl>
                                          <p:spTgt spid="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7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m. Adductor magnus - dvojitý sval</a:t>
            </a:r>
            <a:endParaRPr/>
          </a:p>
        </p:txBody>
      </p:sp>
      <p:sp>
        <p:nvSpPr>
          <p:cNvPr id="581" name="Google Shape;581;p72"/>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36550" algn="l" rtl="0">
              <a:spcBef>
                <a:spcPts val="0"/>
              </a:spcBef>
              <a:spcAft>
                <a:spcPts val="0"/>
              </a:spcAft>
              <a:buSzPts val="1700"/>
              <a:buChar char="●"/>
            </a:pPr>
            <a:r>
              <a:rPr lang="sk" sz="1700"/>
              <a:t>největší a nejsilnější z adduktorového komplexu</a:t>
            </a:r>
            <a:endParaRPr sz="1700"/>
          </a:p>
          <a:p>
            <a:pPr marL="457200" lvl="0" indent="-336550" algn="l" rtl="0">
              <a:spcBef>
                <a:spcPts val="0"/>
              </a:spcBef>
              <a:spcAft>
                <a:spcPts val="0"/>
              </a:spcAft>
              <a:buSzPts val="1700"/>
              <a:buChar char="●"/>
            </a:pPr>
            <a:r>
              <a:rPr lang="sk" sz="1700"/>
              <a:t>funkčně se dělí na pubofemorální a ischokondylární část</a:t>
            </a:r>
            <a:endParaRPr sz="1700"/>
          </a:p>
          <a:p>
            <a:pPr marL="457200" lvl="0" indent="-336550" algn="l" rtl="0">
              <a:spcBef>
                <a:spcPts val="0"/>
              </a:spcBef>
              <a:spcAft>
                <a:spcPts val="0"/>
              </a:spcAft>
              <a:buSzPts val="1700"/>
              <a:buChar char="●"/>
            </a:pPr>
            <a:r>
              <a:rPr lang="sk" sz="1700"/>
              <a:t>duální role stabilizátoru pánve a adduktoru KYK</a:t>
            </a:r>
            <a:endParaRPr sz="1700"/>
          </a:p>
          <a:p>
            <a:pPr marL="457200" lvl="0" indent="-336550" algn="l" rtl="0">
              <a:spcBef>
                <a:spcPts val="0"/>
              </a:spcBef>
              <a:spcAft>
                <a:spcPts val="0"/>
              </a:spcAft>
              <a:buSzPts val="1700"/>
              <a:buChar char="●"/>
            </a:pPr>
            <a:r>
              <a:rPr lang="sk" sz="1700"/>
              <a:t>obdoba jako u m. deltoideus (jedna jeho část flektuje KYK, další extenduje KYK, společně obě části KYK addukují)</a:t>
            </a:r>
            <a:endParaRPr sz="1700"/>
          </a:p>
          <a:p>
            <a:pPr marL="457200" lvl="0" indent="-336550" algn="l" rtl="0">
              <a:spcBef>
                <a:spcPts val="0"/>
              </a:spcBef>
              <a:spcAft>
                <a:spcPts val="0"/>
              </a:spcAft>
              <a:buSzPts val="1700"/>
              <a:buChar char="●"/>
            </a:pPr>
            <a:r>
              <a:rPr lang="sk" sz="1700"/>
              <a:t>adduktorová část (začíná na ramus inferior ossis pubis a ramus ossis ischii), hamstringová část začíná na tuber ischiadicum</a:t>
            </a:r>
            <a:endParaRPr sz="1700"/>
          </a:p>
          <a:p>
            <a:pPr marL="457200" lvl="0" indent="-336550" algn="l" rtl="0">
              <a:spcBef>
                <a:spcPts val="0"/>
              </a:spcBef>
              <a:spcAft>
                <a:spcPts val="0"/>
              </a:spcAft>
              <a:buSzPts val="1700"/>
              <a:buChar char="●"/>
            </a:pPr>
            <a:r>
              <a:rPr lang="sk" sz="1700"/>
              <a:t>add část se upíná na posteriórní plochu proxim. femuru, střed linie aspery a med. supracondylární linii (inervace n.obturatorius L2-L4)</a:t>
            </a:r>
            <a:endParaRPr sz="1700"/>
          </a:p>
          <a:p>
            <a:pPr marL="457200" lvl="0" indent="-336550" algn="l" rtl="0">
              <a:spcBef>
                <a:spcPts val="0"/>
              </a:spcBef>
              <a:spcAft>
                <a:spcPts val="0"/>
              </a:spcAft>
              <a:buSzPts val="1700"/>
              <a:buChar char="●"/>
            </a:pPr>
            <a:r>
              <a:rPr lang="sk" sz="1700"/>
              <a:t>hamst část se upíná na tuberc. add (inervace n. ischiadicus (L4-S1)</a:t>
            </a:r>
            <a:endParaRPr sz="1700"/>
          </a:p>
          <a:p>
            <a:pPr marL="457200" lvl="0" indent="0" algn="l" rtl="0">
              <a:spcBef>
                <a:spcPts val="0"/>
              </a:spcBef>
              <a:spcAft>
                <a:spcPts val="0"/>
              </a:spcAft>
              <a:buNone/>
            </a:pPr>
            <a:endParaRPr sz="17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7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m. Adductor magnus - dvojitý sval</a:t>
            </a:r>
            <a:endParaRPr/>
          </a:p>
        </p:txBody>
      </p:sp>
      <p:sp>
        <p:nvSpPr>
          <p:cNvPr id="587" name="Google Shape;587;p73"/>
          <p:cNvSpPr txBox="1">
            <a:spLocks noGrp="1"/>
          </p:cNvSpPr>
          <p:nvPr>
            <p:ph type="body" idx="1"/>
          </p:nvPr>
        </p:nvSpPr>
        <p:spPr>
          <a:xfrm>
            <a:off x="540000" y="1269000"/>
            <a:ext cx="5134500" cy="2469600"/>
          </a:xfrm>
          <a:prstGeom prst="rect">
            <a:avLst/>
          </a:prstGeom>
        </p:spPr>
        <p:txBody>
          <a:bodyPr spcFirstLastPara="1" wrap="square" lIns="0" tIns="0" rIns="0" bIns="0" anchor="t" anchorCtr="0">
            <a:noAutofit/>
          </a:bodyPr>
          <a:lstStyle/>
          <a:p>
            <a:pPr marL="457200" lvl="0" indent="-342900" algn="l" rtl="0">
              <a:spcBef>
                <a:spcPts val="0"/>
              </a:spcBef>
              <a:spcAft>
                <a:spcPts val="0"/>
              </a:spcAft>
              <a:buSzPts val="1800"/>
              <a:buChar char="●"/>
            </a:pPr>
            <a:r>
              <a:rPr lang="sk" sz="1800"/>
              <a:t>přední vlákna (add) napomáhají FLX a VR v KYK</a:t>
            </a:r>
            <a:endParaRPr sz="1800"/>
          </a:p>
          <a:p>
            <a:pPr marL="457200" lvl="0" indent="-342900" algn="l" rtl="0">
              <a:spcBef>
                <a:spcPts val="0"/>
              </a:spcBef>
              <a:spcAft>
                <a:spcPts val="0"/>
              </a:spcAft>
              <a:buSzPts val="1800"/>
              <a:buChar char="●"/>
            </a:pPr>
            <a:r>
              <a:rPr lang="sk" sz="1800"/>
              <a:t>zadní vlákna (hamst) napomáhají EXT a ZR v KYK</a:t>
            </a:r>
            <a:endParaRPr sz="1800"/>
          </a:p>
          <a:p>
            <a:pPr marL="457200" lvl="0" indent="-342900" algn="l" rtl="0">
              <a:spcBef>
                <a:spcPts val="0"/>
              </a:spcBef>
              <a:spcAft>
                <a:spcPts val="0"/>
              </a:spcAft>
              <a:buSzPts val="1800"/>
              <a:buChar char="●"/>
            </a:pPr>
            <a:r>
              <a:rPr lang="sk" sz="1800"/>
              <a:t>AddMAG je významný EXT KYK, efektivnější hlavně z pozice FLX v KYK, i v porovnání s hlavními EXT KYK (hamstringy, m.GMax)</a:t>
            </a:r>
            <a:endParaRPr sz="1800"/>
          </a:p>
          <a:p>
            <a:pPr marL="457200" lvl="0" indent="-342900" algn="l" rtl="0">
              <a:spcBef>
                <a:spcPts val="0"/>
              </a:spcBef>
              <a:spcAft>
                <a:spcPts val="0"/>
              </a:spcAft>
              <a:buSzPts val="1800"/>
              <a:buChar char="●"/>
            </a:pPr>
            <a:r>
              <a:rPr lang="sk" sz="1800"/>
              <a:t>peak kontrakce z pozice max. FLX, “deep squat”</a:t>
            </a:r>
            <a:endParaRPr sz="1800"/>
          </a:p>
        </p:txBody>
      </p:sp>
      <p:pic>
        <p:nvPicPr>
          <p:cNvPr id="588" name="Google Shape;588;p73"/>
          <p:cNvPicPr preferRelativeResize="0"/>
          <p:nvPr/>
        </p:nvPicPr>
        <p:blipFill>
          <a:blip r:embed="rId3">
            <a:alphaModFix/>
          </a:blip>
          <a:stretch>
            <a:fillRect/>
          </a:stretch>
        </p:blipFill>
        <p:spPr>
          <a:xfrm>
            <a:off x="5826900" y="1031100"/>
            <a:ext cx="3164700" cy="3164700"/>
          </a:xfrm>
          <a:prstGeom prst="rect">
            <a:avLst/>
          </a:prstGeom>
          <a:noFill/>
          <a:ln>
            <a:noFill/>
          </a:ln>
        </p:spPr>
      </p:pic>
      <p:sp>
        <p:nvSpPr>
          <p:cNvPr id="589" name="Google Shape;589;p73"/>
          <p:cNvSpPr txBox="1"/>
          <p:nvPr/>
        </p:nvSpPr>
        <p:spPr>
          <a:xfrm>
            <a:off x="5906750" y="4195800"/>
            <a:ext cx="2389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999999"/>
                </a:solidFill>
              </a:rPr>
              <a:t>https://www.physio-pedia.com/Adductor_Magnus</a:t>
            </a:r>
            <a:endParaRPr sz="800">
              <a:solidFill>
                <a:srgbClr val="999999"/>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Articulatio coxae</a:t>
            </a:r>
            <a:endParaRPr/>
          </a:p>
        </p:txBody>
      </p:sp>
      <p:pic>
        <p:nvPicPr>
          <p:cNvPr id="173" name="Google Shape;173;p26"/>
          <p:cNvPicPr preferRelativeResize="0"/>
          <p:nvPr/>
        </p:nvPicPr>
        <p:blipFill rotWithShape="1">
          <a:blip r:embed="rId3">
            <a:alphaModFix/>
          </a:blip>
          <a:srcRect/>
          <a:stretch/>
        </p:blipFill>
        <p:spPr>
          <a:xfrm>
            <a:off x="3904714" y="423800"/>
            <a:ext cx="4040187" cy="4389437"/>
          </a:xfrm>
          <a:prstGeom prst="rect">
            <a:avLst/>
          </a:prstGeom>
          <a:noFill/>
          <a:ln>
            <a:noFill/>
          </a:ln>
        </p:spPr>
      </p:pic>
      <p:sp>
        <p:nvSpPr>
          <p:cNvPr id="174" name="Google Shape;174;p26"/>
          <p:cNvSpPr/>
          <p:nvPr/>
        </p:nvSpPr>
        <p:spPr>
          <a:xfrm>
            <a:off x="521500" y="1495925"/>
            <a:ext cx="3383100" cy="20160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sk" sz="1800">
                <a:solidFill>
                  <a:srgbClr val="000000"/>
                </a:solidFill>
              </a:rPr>
              <a:t>1 – kloubní chrupavka na facies lunata acetabuli</a:t>
            </a:r>
            <a:endParaRPr sz="1800">
              <a:solidFill>
                <a:srgbClr val="000000"/>
              </a:solidFill>
            </a:endParaRPr>
          </a:p>
          <a:p>
            <a:pPr marL="0" marR="0" lvl="0" indent="0" algn="l" rtl="0">
              <a:lnSpc>
                <a:spcPct val="150000"/>
              </a:lnSpc>
              <a:spcBef>
                <a:spcPts val="0"/>
              </a:spcBef>
              <a:spcAft>
                <a:spcPts val="0"/>
              </a:spcAft>
              <a:buNone/>
            </a:pPr>
            <a:r>
              <a:rPr lang="sk" sz="1800">
                <a:solidFill>
                  <a:srgbClr val="000000"/>
                </a:solidFill>
              </a:rPr>
              <a:t>2 – pulvinar acetabuli</a:t>
            </a:r>
            <a:endParaRPr sz="1800">
              <a:solidFill>
                <a:srgbClr val="000000"/>
              </a:solidFill>
            </a:endParaRPr>
          </a:p>
          <a:p>
            <a:pPr marL="0" marR="0" lvl="0" indent="0" algn="l" rtl="0">
              <a:lnSpc>
                <a:spcPct val="150000"/>
              </a:lnSpc>
              <a:spcBef>
                <a:spcPts val="0"/>
              </a:spcBef>
              <a:spcAft>
                <a:spcPts val="0"/>
              </a:spcAft>
              <a:buNone/>
            </a:pPr>
            <a:r>
              <a:rPr lang="sk" sz="1800">
                <a:solidFill>
                  <a:srgbClr val="000000"/>
                </a:solidFill>
              </a:rPr>
              <a:t>3 – lig. capitis femoris</a:t>
            </a:r>
            <a:endParaRPr sz="1800">
              <a:solidFill>
                <a:srgbClr val="000000"/>
              </a:solidFill>
            </a:endParaRPr>
          </a:p>
          <a:p>
            <a:pPr marL="0" marR="0" lvl="0" indent="0" algn="l" rtl="0">
              <a:lnSpc>
                <a:spcPct val="150000"/>
              </a:lnSpc>
              <a:spcBef>
                <a:spcPts val="0"/>
              </a:spcBef>
              <a:spcAft>
                <a:spcPts val="0"/>
              </a:spcAft>
              <a:buNone/>
            </a:pPr>
            <a:r>
              <a:rPr lang="sk" sz="1800">
                <a:solidFill>
                  <a:srgbClr val="000000"/>
                </a:solidFill>
              </a:rPr>
              <a:t>4 – lig. transversum acetabuli</a:t>
            </a:r>
            <a:endParaRPr sz="1800">
              <a:solidFill>
                <a:srgbClr val="000000"/>
              </a:solidFill>
            </a:endParaRPr>
          </a:p>
          <a:p>
            <a:pPr marL="0" marR="0" lvl="0" indent="0" algn="l" rtl="0">
              <a:lnSpc>
                <a:spcPct val="150000"/>
              </a:lnSpc>
              <a:spcBef>
                <a:spcPts val="0"/>
              </a:spcBef>
              <a:spcAft>
                <a:spcPts val="0"/>
              </a:spcAft>
              <a:buNone/>
            </a:pPr>
            <a:r>
              <a:rPr lang="sk" sz="1800">
                <a:solidFill>
                  <a:srgbClr val="000000"/>
                </a:solidFill>
              </a:rPr>
              <a:t>5 – labrum acetabuli</a:t>
            </a:r>
            <a:endParaRPr sz="1800">
              <a:solidFill>
                <a:srgbClr val="000000"/>
              </a:solidFill>
            </a:endParaRPr>
          </a:p>
          <a:p>
            <a:pPr marL="0" marR="0" lvl="0" indent="0" algn="l" rtl="0">
              <a:lnSpc>
                <a:spcPct val="150000"/>
              </a:lnSpc>
              <a:spcBef>
                <a:spcPts val="0"/>
              </a:spcBef>
              <a:spcAft>
                <a:spcPts val="0"/>
              </a:spcAft>
              <a:buNone/>
            </a:pPr>
            <a:r>
              <a:rPr lang="sk" sz="1800">
                <a:solidFill>
                  <a:srgbClr val="000000"/>
                </a:solidFill>
              </a:rPr>
              <a:t>6 – zona orbicularis</a:t>
            </a:r>
            <a:endParaRPr sz="1800">
              <a:solidFill>
                <a:srgbClr val="00000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7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Svaly KYK - Dif. Dg. </a:t>
            </a:r>
            <a:endParaRPr/>
          </a:p>
        </p:txBody>
      </p:sp>
      <p:sp>
        <p:nvSpPr>
          <p:cNvPr id="595" name="Google Shape;595;p74"/>
          <p:cNvSpPr txBox="1">
            <a:spLocks noGrp="1"/>
          </p:cNvSpPr>
          <p:nvPr>
            <p:ph type="body" idx="1"/>
          </p:nvPr>
        </p:nvSpPr>
        <p:spPr>
          <a:xfrm>
            <a:off x="540000" y="1202075"/>
            <a:ext cx="47373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500" b="1"/>
              <a:t>M. Iliopsoas</a:t>
            </a:r>
            <a:endParaRPr sz="1500" b="1"/>
          </a:p>
          <a:p>
            <a:pPr marL="0" lvl="0" indent="0" algn="l" rtl="0">
              <a:lnSpc>
                <a:spcPct val="80000"/>
              </a:lnSpc>
              <a:spcBef>
                <a:spcPts val="300"/>
              </a:spcBef>
              <a:spcAft>
                <a:spcPts val="0"/>
              </a:spcAft>
              <a:buNone/>
            </a:pPr>
            <a:r>
              <a:rPr lang="sk" sz="1500" b="1"/>
              <a:t>p.f. na pánvi a páteři:</a:t>
            </a:r>
            <a:endParaRPr sz="1500" b="1"/>
          </a:p>
          <a:p>
            <a:pPr marL="457200" lvl="0" indent="-323850" algn="l" rtl="0">
              <a:lnSpc>
                <a:spcPct val="80000"/>
              </a:lnSpc>
              <a:spcBef>
                <a:spcPts val="300"/>
              </a:spcBef>
              <a:spcAft>
                <a:spcPts val="0"/>
              </a:spcAft>
              <a:buSzPts val="1500"/>
              <a:buFont typeface="Open Sans"/>
              <a:buChar char="●"/>
            </a:pPr>
            <a:r>
              <a:rPr lang="sk" sz="1500"/>
              <a:t>nejsilnější flexor KYK</a:t>
            </a:r>
            <a:r>
              <a:rPr lang="sk" sz="1500" b="1"/>
              <a:t>, </a:t>
            </a:r>
            <a:r>
              <a:rPr lang="sk" sz="1500"/>
              <a:t>výraznější aktivita až od 30° FLX, nejvíc 90° - 120° (v tomto rozsahu se už žádný jiný flexor nezapojuje)</a:t>
            </a:r>
            <a:endParaRPr sz="1500"/>
          </a:p>
          <a:p>
            <a:pPr marL="457200" lvl="0" indent="-323850" algn="l" rtl="0">
              <a:lnSpc>
                <a:spcPct val="80000"/>
              </a:lnSpc>
              <a:spcBef>
                <a:spcPts val="0"/>
              </a:spcBef>
              <a:spcAft>
                <a:spcPts val="0"/>
              </a:spcAft>
              <a:buSzPts val="1500"/>
              <a:buFont typeface="Open Sans"/>
              <a:buChar char="●"/>
            </a:pPr>
            <a:r>
              <a:rPr lang="sk" sz="1500"/>
              <a:t>ADD</a:t>
            </a:r>
            <a:r>
              <a:rPr lang="sk" sz="1500" b="1"/>
              <a:t> </a:t>
            </a:r>
            <a:r>
              <a:rPr lang="sk" sz="1500"/>
              <a:t>v KYK (Kapandji, Čihák, Borovanský; Janda přisuzuje ADD pouze m.psoas major) x ABD dle Kendalla a Travell je ABD možná jen při optimální výchozí pozici – protažení m.iliopsoas</a:t>
            </a:r>
            <a:endParaRPr sz="1500"/>
          </a:p>
          <a:p>
            <a:pPr marL="0" lvl="0" indent="0" algn="l" rtl="0">
              <a:lnSpc>
                <a:spcPct val="80000"/>
              </a:lnSpc>
              <a:spcBef>
                <a:spcPts val="300"/>
              </a:spcBef>
              <a:spcAft>
                <a:spcPts val="0"/>
              </a:spcAft>
              <a:buNone/>
            </a:pPr>
            <a:r>
              <a:rPr lang="sk" sz="1500" b="1"/>
              <a:t>p.f na femuru</a:t>
            </a:r>
            <a:endParaRPr sz="1500" b="1"/>
          </a:p>
          <a:p>
            <a:pPr marL="0" lvl="0" indent="0" algn="l" rtl="0">
              <a:lnSpc>
                <a:spcPct val="80000"/>
              </a:lnSpc>
              <a:spcBef>
                <a:spcPts val="300"/>
              </a:spcBef>
              <a:spcAft>
                <a:spcPts val="0"/>
              </a:spcAft>
              <a:buNone/>
            </a:pPr>
            <a:r>
              <a:rPr lang="sk" sz="1500" i="1"/>
              <a:t>bilaterální aktivace:</a:t>
            </a:r>
            <a:endParaRPr sz="1500" i="1"/>
          </a:p>
          <a:p>
            <a:pPr marL="457200" lvl="0" indent="-323850" algn="l" rtl="0">
              <a:lnSpc>
                <a:spcPct val="80000"/>
              </a:lnSpc>
              <a:spcBef>
                <a:spcPts val="300"/>
              </a:spcBef>
              <a:spcAft>
                <a:spcPts val="0"/>
              </a:spcAft>
              <a:buSzPts val="1500"/>
              <a:buFont typeface="Arial"/>
              <a:buChar char="●"/>
            </a:pPr>
            <a:r>
              <a:rPr lang="sk" sz="1500"/>
              <a:t>m.psoas – ve stoji prohlubuje L lordózu</a:t>
            </a:r>
            <a:endParaRPr sz="1500"/>
          </a:p>
          <a:p>
            <a:pPr marL="457200" lvl="0" indent="-323850" algn="l" rtl="0">
              <a:lnSpc>
                <a:spcPct val="80000"/>
              </a:lnSpc>
              <a:spcBef>
                <a:spcPts val="0"/>
              </a:spcBef>
              <a:spcAft>
                <a:spcPts val="0"/>
              </a:spcAft>
              <a:buSzPts val="1500"/>
              <a:buFont typeface="Arial"/>
              <a:buChar char="●"/>
            </a:pPr>
            <a:r>
              <a:rPr lang="sk" sz="1500"/>
              <a:t>m.iliacus – anteverze pánve (promontorium se stáčí dopředu dolů)</a:t>
            </a:r>
            <a:endParaRPr sz="1500"/>
          </a:p>
          <a:p>
            <a:pPr marL="0" lvl="0" indent="0" algn="l" rtl="0">
              <a:lnSpc>
                <a:spcPct val="80000"/>
              </a:lnSpc>
              <a:spcBef>
                <a:spcPts val="300"/>
              </a:spcBef>
              <a:spcAft>
                <a:spcPts val="0"/>
              </a:spcAft>
              <a:buNone/>
            </a:pPr>
            <a:r>
              <a:rPr lang="sk" sz="1500" i="1"/>
              <a:t>unilaterální aktivace:</a:t>
            </a:r>
            <a:endParaRPr sz="1500" i="1"/>
          </a:p>
          <a:p>
            <a:pPr marL="457200" lvl="0" indent="-323850" algn="l" rtl="0">
              <a:lnSpc>
                <a:spcPct val="80000"/>
              </a:lnSpc>
              <a:spcBef>
                <a:spcPts val="300"/>
              </a:spcBef>
              <a:spcAft>
                <a:spcPts val="0"/>
              </a:spcAft>
              <a:buSzPts val="1500"/>
              <a:buFont typeface="Arial"/>
              <a:buChar char="●"/>
            </a:pPr>
            <a:r>
              <a:rPr lang="sk" sz="1500"/>
              <a:t>laterální FLX trupu (bederního úseku) homolat. + rotace trupu kontralat.</a:t>
            </a:r>
            <a:endParaRPr sz="1500"/>
          </a:p>
          <a:p>
            <a:pPr marL="0" lvl="0" indent="0" algn="l" rtl="0">
              <a:lnSpc>
                <a:spcPct val="115000"/>
              </a:lnSpc>
              <a:spcBef>
                <a:spcPts val="0"/>
              </a:spcBef>
              <a:spcAft>
                <a:spcPts val="0"/>
              </a:spcAft>
              <a:buNone/>
            </a:pPr>
            <a:endParaRPr sz="1500">
              <a:solidFill>
                <a:srgbClr val="695D46"/>
              </a:solidFill>
            </a:endParaRPr>
          </a:p>
          <a:p>
            <a:pPr marL="0" lvl="0" indent="0" algn="l" rtl="0">
              <a:spcBef>
                <a:spcPts val="1600"/>
              </a:spcBef>
              <a:spcAft>
                <a:spcPts val="0"/>
              </a:spcAft>
              <a:buNone/>
            </a:pPr>
            <a:endParaRPr sz="1500" b="1"/>
          </a:p>
        </p:txBody>
      </p:sp>
      <p:pic>
        <p:nvPicPr>
          <p:cNvPr id="596" name="Google Shape;596;p74"/>
          <p:cNvPicPr preferRelativeResize="0"/>
          <p:nvPr/>
        </p:nvPicPr>
        <p:blipFill>
          <a:blip r:embed="rId3">
            <a:alphaModFix/>
          </a:blip>
          <a:stretch>
            <a:fillRect/>
          </a:stretch>
        </p:blipFill>
        <p:spPr>
          <a:xfrm>
            <a:off x="5429700" y="1031100"/>
            <a:ext cx="3561900" cy="2671425"/>
          </a:xfrm>
          <a:prstGeom prst="rect">
            <a:avLst/>
          </a:prstGeom>
          <a:noFill/>
          <a:ln>
            <a:noFill/>
          </a:ln>
        </p:spPr>
      </p:pic>
      <p:sp>
        <p:nvSpPr>
          <p:cNvPr id="597" name="Google Shape;597;p74"/>
          <p:cNvSpPr txBox="1"/>
          <p:nvPr/>
        </p:nvSpPr>
        <p:spPr>
          <a:xfrm>
            <a:off x="5710650" y="3492225"/>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999999"/>
                </a:solidFill>
              </a:rPr>
              <a:t>http://coretraining.cz/2020/08/komplexni-rozbor-iliopsoasu-myty-a-fakta/</a:t>
            </a:r>
            <a:endParaRPr sz="800">
              <a:solidFill>
                <a:srgbClr val="999999"/>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7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Svaly KYK - Dif. Dg.</a:t>
            </a:r>
            <a:endParaRPr/>
          </a:p>
        </p:txBody>
      </p:sp>
      <p:sp>
        <p:nvSpPr>
          <p:cNvPr id="603" name="Google Shape;603;p75"/>
          <p:cNvSpPr txBox="1">
            <a:spLocks noGrp="1"/>
          </p:cNvSpPr>
          <p:nvPr>
            <p:ph type="body" idx="1"/>
          </p:nvPr>
        </p:nvSpPr>
        <p:spPr>
          <a:xfrm>
            <a:off x="540000" y="1113252"/>
            <a:ext cx="8064900" cy="3105000"/>
          </a:xfrm>
          <a:prstGeom prst="rect">
            <a:avLst/>
          </a:prstGeom>
        </p:spPr>
        <p:txBody>
          <a:bodyPr spcFirstLastPara="1" wrap="square" lIns="0" tIns="0" rIns="0" bIns="0" anchor="t" anchorCtr="0">
            <a:noAutofit/>
          </a:bodyPr>
          <a:lstStyle/>
          <a:p>
            <a:pPr marL="0" lvl="0" indent="0" algn="l" rtl="0">
              <a:lnSpc>
                <a:spcPct val="80000"/>
              </a:lnSpc>
              <a:spcBef>
                <a:spcPts val="300"/>
              </a:spcBef>
              <a:spcAft>
                <a:spcPts val="0"/>
              </a:spcAft>
              <a:buNone/>
            </a:pPr>
            <a:r>
              <a:rPr lang="sk" sz="1600" b="1"/>
              <a:t>M. Iliopsoas - funkce</a:t>
            </a:r>
            <a:endParaRPr sz="1600" b="1"/>
          </a:p>
          <a:p>
            <a:pPr marL="0" lvl="0" indent="0" algn="l" rtl="0">
              <a:lnSpc>
                <a:spcPct val="80000"/>
              </a:lnSpc>
              <a:spcBef>
                <a:spcPts val="300"/>
              </a:spcBef>
              <a:spcAft>
                <a:spcPts val="0"/>
              </a:spcAft>
              <a:buNone/>
            </a:pPr>
            <a:r>
              <a:rPr lang="sk" sz="1600" b="1"/>
              <a:t>Chůze:</a:t>
            </a:r>
            <a:endParaRPr sz="1600" b="1"/>
          </a:p>
          <a:p>
            <a:pPr marL="457200" lvl="0" indent="-330200" algn="l" rtl="0">
              <a:lnSpc>
                <a:spcPct val="80000"/>
              </a:lnSpc>
              <a:spcBef>
                <a:spcPts val="300"/>
              </a:spcBef>
              <a:spcAft>
                <a:spcPts val="0"/>
              </a:spcAft>
              <a:buSzPts val="1600"/>
              <a:buFont typeface="Arial"/>
              <a:buChar char="●"/>
            </a:pPr>
            <a:r>
              <a:rPr lang="sk" sz="1600" b="1"/>
              <a:t>m.iliopsoas – </a:t>
            </a:r>
            <a:r>
              <a:rPr lang="sk" sz="1600"/>
              <a:t>aktivní především při švihové fázi (FLX v KYK), zvýrazněno při běhu (start, sprint)</a:t>
            </a:r>
            <a:endParaRPr sz="1600"/>
          </a:p>
          <a:p>
            <a:pPr marL="457200" lvl="0" indent="-330200" algn="l" rtl="0">
              <a:lnSpc>
                <a:spcPct val="80000"/>
              </a:lnSpc>
              <a:spcBef>
                <a:spcPts val="0"/>
              </a:spcBef>
              <a:spcAft>
                <a:spcPts val="0"/>
              </a:spcAft>
              <a:buSzPts val="1600"/>
              <a:buFont typeface="Arial"/>
              <a:buChar char="●"/>
            </a:pPr>
            <a:r>
              <a:rPr lang="sk" sz="1600" b="1"/>
              <a:t>m.iliacus – </a:t>
            </a:r>
            <a:r>
              <a:rPr lang="sk" sz="1600"/>
              <a:t>aktivní během celého cyklu, nejvíce při švihové fázi a uprostřed stojné fáze</a:t>
            </a:r>
            <a:endParaRPr sz="1600"/>
          </a:p>
          <a:p>
            <a:pPr marL="457200" lvl="0" indent="-330200" algn="l" rtl="0">
              <a:lnSpc>
                <a:spcPct val="80000"/>
              </a:lnSpc>
              <a:spcBef>
                <a:spcPts val="0"/>
              </a:spcBef>
              <a:spcAft>
                <a:spcPts val="0"/>
              </a:spcAft>
              <a:buSzPts val="1600"/>
              <a:buFont typeface="Arial"/>
              <a:buChar char="●"/>
            </a:pPr>
            <a:r>
              <a:rPr lang="sk" sz="1600" b="1"/>
              <a:t>m.psoas – </a:t>
            </a:r>
            <a:r>
              <a:rPr lang="sk" sz="1600"/>
              <a:t>aktivita začíná krátce před odlepením špičky od podložky a trvá první polovinu švihové fáze (akceleruje pohyb DK), zároveň během celé švihové fáze napomáhá stabilizovat pánev na straně švihové nohy</a:t>
            </a:r>
            <a:endParaRPr sz="1600"/>
          </a:p>
          <a:p>
            <a:pPr marL="457200" lvl="0" indent="0" algn="l" rtl="0">
              <a:lnSpc>
                <a:spcPct val="80000"/>
              </a:lnSpc>
              <a:spcBef>
                <a:spcPts val="300"/>
              </a:spcBef>
              <a:spcAft>
                <a:spcPts val="0"/>
              </a:spcAft>
              <a:buNone/>
            </a:pPr>
            <a:endParaRPr sz="1600"/>
          </a:p>
          <a:p>
            <a:pPr marL="0" lvl="0" indent="0" algn="l" rtl="0">
              <a:lnSpc>
                <a:spcPct val="80000"/>
              </a:lnSpc>
              <a:spcBef>
                <a:spcPts val="300"/>
              </a:spcBef>
              <a:spcAft>
                <a:spcPts val="0"/>
              </a:spcAft>
              <a:buNone/>
            </a:pPr>
            <a:r>
              <a:rPr lang="sk" sz="1600" b="1" u="sng"/>
              <a:t>Stabilizační</a:t>
            </a:r>
            <a:endParaRPr sz="1600" b="1" u="sng"/>
          </a:p>
          <a:p>
            <a:pPr marL="457200" lvl="0" indent="-330200" algn="l" rtl="0">
              <a:lnSpc>
                <a:spcPct val="80000"/>
              </a:lnSpc>
              <a:spcBef>
                <a:spcPts val="300"/>
              </a:spcBef>
              <a:spcAft>
                <a:spcPts val="0"/>
              </a:spcAft>
              <a:buSzPts val="1600"/>
              <a:buFont typeface="Arial"/>
              <a:buChar char="●"/>
            </a:pPr>
            <a:r>
              <a:rPr lang="sk" sz="1600"/>
              <a:t>během stoje a sedu neustále mírně aktivní</a:t>
            </a:r>
            <a:endParaRPr sz="1600"/>
          </a:p>
          <a:p>
            <a:pPr marL="457200" lvl="0" indent="0" algn="l" rtl="0">
              <a:lnSpc>
                <a:spcPct val="80000"/>
              </a:lnSpc>
              <a:spcBef>
                <a:spcPts val="300"/>
              </a:spcBef>
              <a:spcAft>
                <a:spcPts val="0"/>
              </a:spcAft>
              <a:buNone/>
            </a:pPr>
            <a:endParaRPr sz="1600"/>
          </a:p>
          <a:p>
            <a:pPr marL="0" lvl="0" indent="0" algn="l" rtl="0">
              <a:lnSpc>
                <a:spcPct val="80000"/>
              </a:lnSpc>
              <a:spcBef>
                <a:spcPts val="300"/>
              </a:spcBef>
              <a:spcAft>
                <a:spcPts val="0"/>
              </a:spcAft>
              <a:buNone/>
            </a:pPr>
            <a:r>
              <a:rPr lang="sk" sz="1600" b="1" u="sng"/>
              <a:t>Proprioceptivní</a:t>
            </a:r>
            <a:endParaRPr sz="1600" b="1" u="sng"/>
          </a:p>
          <a:p>
            <a:pPr marL="457200" lvl="0" indent="-330200" algn="l" rtl="0">
              <a:lnSpc>
                <a:spcPct val="80000"/>
              </a:lnSpc>
              <a:spcBef>
                <a:spcPts val="300"/>
              </a:spcBef>
              <a:spcAft>
                <a:spcPts val="0"/>
              </a:spcAft>
              <a:buSzPts val="1600"/>
              <a:buFont typeface="Open Sans"/>
              <a:buChar char="●"/>
            </a:pPr>
            <a:r>
              <a:rPr lang="sk" sz="1600"/>
              <a:t>zvláště m.psoas</a:t>
            </a:r>
            <a:r>
              <a:rPr lang="sk" sz="1600" b="1"/>
              <a:t> </a:t>
            </a:r>
            <a:r>
              <a:rPr lang="sk" sz="1600"/>
              <a:t>hraje významnou proprioceptivní roli – přechází přes intervertebrální klouby Lp, přes SI skloubení a přes KYK; podává  informace o vzájemném postavení v těchto kloubech</a:t>
            </a:r>
            <a:endParaRPr sz="1600"/>
          </a:p>
          <a:p>
            <a:pPr marL="457200" lvl="0" indent="0" algn="l" rtl="0">
              <a:lnSpc>
                <a:spcPct val="115000"/>
              </a:lnSpc>
              <a:spcBef>
                <a:spcPts val="0"/>
              </a:spcBef>
              <a:spcAft>
                <a:spcPts val="0"/>
              </a:spcAft>
              <a:buNone/>
            </a:pPr>
            <a:endParaRPr sz="1600"/>
          </a:p>
          <a:p>
            <a:pPr marL="0" lvl="0" indent="0" algn="l" rtl="0">
              <a:spcBef>
                <a:spcPts val="1600"/>
              </a:spcBef>
              <a:spcAft>
                <a:spcPts val="0"/>
              </a:spcAft>
              <a:buNone/>
            </a:pPr>
            <a:endParaRPr sz="19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7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sk"/>
              <a:t>Svaly KYK - Dif. Dg.</a:t>
            </a:r>
            <a:endParaRPr/>
          </a:p>
          <a:p>
            <a:pPr marL="0" lvl="0" indent="0" algn="l" rtl="0">
              <a:spcBef>
                <a:spcPts val="0"/>
              </a:spcBef>
              <a:spcAft>
                <a:spcPts val="0"/>
              </a:spcAft>
              <a:buNone/>
            </a:pPr>
            <a:endParaRPr/>
          </a:p>
        </p:txBody>
      </p:sp>
      <p:sp>
        <p:nvSpPr>
          <p:cNvPr id="609" name="Google Shape;609;p76"/>
          <p:cNvSpPr txBox="1">
            <a:spLocks noGrp="1"/>
          </p:cNvSpPr>
          <p:nvPr>
            <p:ph type="body" idx="1"/>
          </p:nvPr>
        </p:nvSpPr>
        <p:spPr>
          <a:xfrm>
            <a:off x="540000" y="1269000"/>
            <a:ext cx="40320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b="1"/>
              <a:t>M. Iliopsoas - přenesená bolest</a:t>
            </a:r>
            <a:endParaRPr b="1"/>
          </a:p>
          <a:p>
            <a:pPr marL="457200" lvl="0" indent="-342900" algn="l" rtl="0">
              <a:lnSpc>
                <a:spcPct val="90000"/>
              </a:lnSpc>
              <a:spcBef>
                <a:spcPts val="300"/>
              </a:spcBef>
              <a:spcAft>
                <a:spcPts val="0"/>
              </a:spcAft>
              <a:buSzPts val="1800"/>
              <a:buFont typeface="Open Sans"/>
              <a:buChar char="●"/>
            </a:pPr>
            <a:r>
              <a:rPr lang="sk" sz="1800" b="1"/>
              <a:t>M.psoas major</a:t>
            </a:r>
            <a:r>
              <a:rPr lang="sk" sz="1800" b="1" i="1"/>
              <a:t> - </a:t>
            </a:r>
            <a:r>
              <a:rPr lang="sk" sz="1800"/>
              <a:t>homolat. podél Lp, rozšiřuje se na SI, až na sakrum a kraniální mediální část homolaterální hýždě</a:t>
            </a:r>
            <a:endParaRPr sz="1800"/>
          </a:p>
          <a:p>
            <a:pPr marL="457200" lvl="0" indent="0" algn="l" rtl="0">
              <a:lnSpc>
                <a:spcPct val="90000"/>
              </a:lnSpc>
              <a:spcBef>
                <a:spcPts val="300"/>
              </a:spcBef>
              <a:spcAft>
                <a:spcPts val="0"/>
              </a:spcAft>
              <a:buNone/>
            </a:pPr>
            <a:endParaRPr sz="1800"/>
          </a:p>
          <a:p>
            <a:pPr marL="457200" lvl="0" indent="-342900" algn="l" rtl="0">
              <a:lnSpc>
                <a:spcPct val="90000"/>
              </a:lnSpc>
              <a:spcBef>
                <a:spcPts val="300"/>
              </a:spcBef>
              <a:spcAft>
                <a:spcPts val="0"/>
              </a:spcAft>
              <a:buSzPts val="1800"/>
              <a:buFont typeface="Open Sans"/>
              <a:buChar char="●"/>
            </a:pPr>
            <a:r>
              <a:rPr lang="sk" sz="1800" b="1"/>
              <a:t>M.iliacus</a:t>
            </a:r>
            <a:r>
              <a:rPr lang="sk" sz="1800"/>
              <a:t> - šíří se ventrálně do třísla a na proximální anteromediální část stehna</a:t>
            </a:r>
            <a:endParaRPr sz="1800"/>
          </a:p>
          <a:p>
            <a:pPr marL="457200" lvl="0" indent="0" algn="l" rtl="0">
              <a:lnSpc>
                <a:spcPct val="115000"/>
              </a:lnSpc>
              <a:spcBef>
                <a:spcPts val="0"/>
              </a:spcBef>
              <a:spcAft>
                <a:spcPts val="0"/>
              </a:spcAft>
              <a:buNone/>
            </a:pPr>
            <a:endParaRPr sz="1800">
              <a:solidFill>
                <a:srgbClr val="695D46"/>
              </a:solidFill>
              <a:latin typeface="Open Sans"/>
              <a:ea typeface="Open Sans"/>
              <a:cs typeface="Open Sans"/>
              <a:sym typeface="Open Sans"/>
            </a:endParaRPr>
          </a:p>
          <a:p>
            <a:pPr marL="0" lvl="0" indent="0" algn="l" rtl="0">
              <a:spcBef>
                <a:spcPts val="1600"/>
              </a:spcBef>
              <a:spcAft>
                <a:spcPts val="0"/>
              </a:spcAft>
              <a:buNone/>
            </a:pPr>
            <a:endParaRPr b="1"/>
          </a:p>
        </p:txBody>
      </p:sp>
      <p:pic>
        <p:nvPicPr>
          <p:cNvPr id="610" name="Google Shape;610;p76"/>
          <p:cNvPicPr preferRelativeResize="0"/>
          <p:nvPr/>
        </p:nvPicPr>
        <p:blipFill rotWithShape="1">
          <a:blip r:embed="rId3">
            <a:alphaModFix/>
          </a:blip>
          <a:srcRect/>
          <a:stretch/>
        </p:blipFill>
        <p:spPr>
          <a:xfrm>
            <a:off x="4690475" y="540000"/>
            <a:ext cx="3914425" cy="27795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7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616" name="Google Shape;616;p77"/>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b="1"/>
              <a:t>M. Iliopsoas - symptomy</a:t>
            </a:r>
            <a:endParaRPr b="1"/>
          </a:p>
          <a:p>
            <a:pPr marL="457200" lvl="0" indent="-336550" algn="l" rtl="0">
              <a:lnSpc>
                <a:spcPct val="80000"/>
              </a:lnSpc>
              <a:spcBef>
                <a:spcPts val="300"/>
              </a:spcBef>
              <a:spcAft>
                <a:spcPts val="0"/>
              </a:spcAft>
              <a:buSzPts val="1700"/>
              <a:buFont typeface="Open Sans"/>
              <a:buChar char="●"/>
            </a:pPr>
            <a:r>
              <a:rPr lang="sk" sz="1700" b="1"/>
              <a:t>jednostranný TrP </a:t>
            </a:r>
            <a:r>
              <a:rPr lang="sk" sz="1700"/>
              <a:t>-  bolest homolaterálně podél Lp</a:t>
            </a:r>
            <a:endParaRPr sz="1700"/>
          </a:p>
          <a:p>
            <a:pPr marL="457200" lvl="0" indent="-336550" algn="l" rtl="0">
              <a:lnSpc>
                <a:spcPct val="80000"/>
              </a:lnSpc>
              <a:spcBef>
                <a:spcPts val="0"/>
              </a:spcBef>
              <a:spcAft>
                <a:spcPts val="0"/>
              </a:spcAft>
              <a:buSzPts val="1700"/>
              <a:buFont typeface="Open Sans"/>
              <a:buChar char="●"/>
            </a:pPr>
            <a:r>
              <a:rPr lang="sk" sz="1700" b="1"/>
              <a:t>oboustranný TrP  </a:t>
            </a:r>
            <a:r>
              <a:rPr lang="sk" sz="1700"/>
              <a:t>- bolest se šíří horizontálně po celé šířce Lp + často bolest na přední str. stehna</a:t>
            </a:r>
            <a:endParaRPr sz="1700"/>
          </a:p>
          <a:p>
            <a:pPr marL="457200" lvl="0" indent="-336550" algn="l" rtl="0">
              <a:lnSpc>
                <a:spcPct val="80000"/>
              </a:lnSpc>
              <a:spcBef>
                <a:spcPts val="0"/>
              </a:spcBef>
              <a:spcAft>
                <a:spcPts val="0"/>
              </a:spcAft>
              <a:buSzPts val="1700"/>
              <a:buFont typeface="Open Sans"/>
              <a:buChar char="●"/>
            </a:pPr>
            <a:r>
              <a:rPr lang="sk" sz="1700"/>
              <a:t>bolesti se zhoršují při vzpřímeném stoji, potíže při </a:t>
            </a:r>
            <a:r>
              <a:rPr lang="sk" sz="1700" b="1"/>
              <a:t>vstávání z hlubokého sedu</a:t>
            </a:r>
            <a:r>
              <a:rPr lang="sk" sz="1700"/>
              <a:t>, v těžších případech -&gt; chůzi v kleku po čtyřech</a:t>
            </a:r>
            <a:endParaRPr sz="1700"/>
          </a:p>
          <a:p>
            <a:pPr marL="457200" lvl="0" indent="-336550" algn="l" rtl="0">
              <a:lnSpc>
                <a:spcPct val="80000"/>
              </a:lnSpc>
              <a:spcBef>
                <a:spcPts val="0"/>
              </a:spcBef>
              <a:spcAft>
                <a:spcPts val="0"/>
              </a:spcAft>
              <a:buSzPts val="1700"/>
              <a:buFont typeface="Arial"/>
              <a:buChar char="●"/>
            </a:pPr>
            <a:r>
              <a:rPr lang="sk" sz="1700"/>
              <a:t>hypertonický sval utlačuje tlusté střevo (při zácpě tlak na TrP – bolest)</a:t>
            </a:r>
            <a:endParaRPr sz="1700"/>
          </a:p>
          <a:p>
            <a:pPr marL="457200" lvl="0" indent="-336550" algn="l" rtl="0">
              <a:lnSpc>
                <a:spcPct val="80000"/>
              </a:lnSpc>
              <a:spcBef>
                <a:spcPts val="0"/>
              </a:spcBef>
              <a:spcAft>
                <a:spcPts val="0"/>
              </a:spcAft>
              <a:buSzPts val="1700"/>
              <a:buFont typeface="Arial"/>
              <a:buChar char="●"/>
            </a:pPr>
            <a:r>
              <a:rPr lang="sk" sz="1700"/>
              <a:t>úlevová poloha LNZ s podloženými DKK s trojflexí nebo na boku</a:t>
            </a:r>
            <a:endParaRPr sz="1700"/>
          </a:p>
          <a:p>
            <a:pPr marL="457200" lvl="0" indent="-336550" algn="l" rtl="0">
              <a:lnSpc>
                <a:spcPct val="80000"/>
              </a:lnSpc>
              <a:spcBef>
                <a:spcPts val="0"/>
              </a:spcBef>
              <a:spcAft>
                <a:spcPts val="0"/>
              </a:spcAft>
              <a:buSzPts val="1700"/>
              <a:buFont typeface="Arial"/>
              <a:buChar char="●"/>
            </a:pPr>
            <a:r>
              <a:rPr lang="sk" sz="1700"/>
              <a:t>ztráta plné EXT v KYK, celkově vadné držení těla (anteverze pánve, zvýšená L lordóza, sníženou výšku stoje kompenzuje zakláněním hlavy a šíje)</a:t>
            </a:r>
            <a:endParaRPr sz="1700"/>
          </a:p>
          <a:p>
            <a:pPr marL="457200" lvl="0" indent="-336550" algn="l" rtl="0">
              <a:lnSpc>
                <a:spcPct val="80000"/>
              </a:lnSpc>
              <a:spcBef>
                <a:spcPts val="0"/>
              </a:spcBef>
              <a:spcAft>
                <a:spcPts val="0"/>
              </a:spcAft>
              <a:buSzPts val="1700"/>
              <a:buFont typeface="Arial"/>
              <a:buChar char="●"/>
            </a:pPr>
            <a:r>
              <a:rPr lang="sk" sz="1700"/>
              <a:t>ve stoji přenáší váhu na nepostiženou DK, postiženou drží v semiFL, trup nakloněný nad postiženou stranu</a:t>
            </a:r>
            <a:endParaRPr sz="1700"/>
          </a:p>
          <a:p>
            <a:pPr marL="457200" lvl="0" indent="-336550" algn="l" rtl="0">
              <a:lnSpc>
                <a:spcPct val="80000"/>
              </a:lnSpc>
              <a:spcBef>
                <a:spcPts val="0"/>
              </a:spcBef>
              <a:spcAft>
                <a:spcPts val="0"/>
              </a:spcAft>
              <a:buSzPts val="1700"/>
              <a:buFont typeface="Open Sans"/>
              <a:buChar char="●"/>
            </a:pPr>
            <a:r>
              <a:rPr lang="sk" sz="1700" b="1"/>
              <a:t>psoatická chůze </a:t>
            </a:r>
            <a:r>
              <a:rPr lang="sk" sz="1700"/>
              <a:t>– zkracuje dobu opory na postižené DK na minimum, kulhání</a:t>
            </a:r>
            <a:endParaRPr sz="1700"/>
          </a:p>
          <a:p>
            <a:pPr marL="457200" lvl="0" indent="-336550" algn="l" rtl="0">
              <a:lnSpc>
                <a:spcPct val="80000"/>
              </a:lnSpc>
              <a:spcBef>
                <a:spcPts val="0"/>
              </a:spcBef>
              <a:spcAft>
                <a:spcPts val="0"/>
              </a:spcAft>
              <a:buSzPts val="1700"/>
              <a:buFont typeface="Open Sans"/>
              <a:buChar char="●"/>
            </a:pPr>
            <a:r>
              <a:rPr lang="sk" sz="1700" b="1"/>
              <a:t>psoatický paradox </a:t>
            </a:r>
            <a:r>
              <a:rPr lang="sk" sz="1700"/>
              <a:t>– při vstávání do sedu se nejprve zvětší L lordóza, pak teprve následuje FLX trupu</a:t>
            </a:r>
            <a:endParaRPr sz="1700"/>
          </a:p>
          <a:p>
            <a:pPr marL="0" lvl="0" indent="0" algn="l" rtl="0">
              <a:lnSpc>
                <a:spcPct val="115000"/>
              </a:lnSpc>
              <a:spcBef>
                <a:spcPts val="0"/>
              </a:spcBef>
              <a:spcAft>
                <a:spcPts val="0"/>
              </a:spcAft>
              <a:buNone/>
            </a:pPr>
            <a:endParaRPr sz="1700">
              <a:solidFill>
                <a:srgbClr val="695D46"/>
              </a:solidFill>
              <a:latin typeface="Open Sans"/>
              <a:ea typeface="Open Sans"/>
              <a:cs typeface="Open Sans"/>
              <a:sym typeface="Open Sans"/>
            </a:endParaRPr>
          </a:p>
          <a:p>
            <a:pPr marL="0" lvl="0" indent="0" algn="l" rtl="0">
              <a:spcBef>
                <a:spcPts val="1600"/>
              </a:spcBef>
              <a:spcAft>
                <a:spcPts val="0"/>
              </a:spcAft>
              <a:buNone/>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7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622" name="Google Shape;622;p78"/>
          <p:cNvSpPr txBox="1">
            <a:spLocks noGrp="1"/>
          </p:cNvSpPr>
          <p:nvPr>
            <p:ph type="body" idx="1"/>
          </p:nvPr>
        </p:nvSpPr>
        <p:spPr>
          <a:xfrm>
            <a:off x="540000" y="1113252"/>
            <a:ext cx="80649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2000" b="1"/>
              <a:t>M. Iliopsoas - symptomy</a:t>
            </a:r>
            <a:endParaRPr sz="1700" b="1"/>
          </a:p>
          <a:p>
            <a:pPr marL="457200" lvl="0" indent="-336550" algn="l" rtl="0">
              <a:lnSpc>
                <a:spcPct val="80000"/>
              </a:lnSpc>
              <a:spcBef>
                <a:spcPts val="300"/>
              </a:spcBef>
              <a:spcAft>
                <a:spcPts val="0"/>
              </a:spcAft>
              <a:buSzPts val="1700"/>
              <a:buFont typeface="Open Sans"/>
              <a:buChar char="●"/>
            </a:pPr>
            <a:r>
              <a:rPr lang="sk" sz="1700" b="1"/>
              <a:t>syndrom psoas minor </a:t>
            </a:r>
            <a:r>
              <a:rPr lang="sk" sz="1700"/>
              <a:t>– bolestivost v pravém dolním kvadrantu břicha, simulující </a:t>
            </a:r>
            <a:r>
              <a:rPr lang="sk" sz="1700" b="1"/>
              <a:t>apendicitidu</a:t>
            </a:r>
            <a:r>
              <a:rPr lang="sk" sz="1700"/>
              <a:t> (způsobeno tahem jeho šlachy)</a:t>
            </a:r>
            <a:endParaRPr sz="1700"/>
          </a:p>
          <a:p>
            <a:pPr marL="457200" lvl="0" indent="0" algn="l" rtl="0">
              <a:lnSpc>
                <a:spcPct val="80000"/>
              </a:lnSpc>
              <a:spcBef>
                <a:spcPts val="300"/>
              </a:spcBef>
              <a:spcAft>
                <a:spcPts val="0"/>
              </a:spcAft>
              <a:buNone/>
            </a:pPr>
            <a:r>
              <a:rPr lang="sk" sz="1700"/>
              <a:t> - často u mladých dívek při rychlému růstu pánve (sledováno při podezření na apendicitis, bolest může být stejně často i vlevo, nemusí striktně souviset s rychlým růstem)</a:t>
            </a:r>
            <a:endParaRPr sz="1700"/>
          </a:p>
          <a:p>
            <a:pPr marL="457200" lvl="0" indent="-336550" algn="l" rtl="0">
              <a:lnSpc>
                <a:spcPct val="80000"/>
              </a:lnSpc>
              <a:spcBef>
                <a:spcPts val="300"/>
              </a:spcBef>
              <a:spcAft>
                <a:spcPts val="0"/>
              </a:spcAft>
              <a:buSzPts val="1700"/>
              <a:buFont typeface="Arial"/>
              <a:buChar char="●"/>
            </a:pPr>
            <a:r>
              <a:rPr lang="sk" sz="1700"/>
              <a:t>symptomatika funkčních poruch dvanáctníku, apendixu, žlučníku, ledvin, močovodu, slinivky – bolest i vegetativní reakce: nechutenství, pocit poruchy trávení (při spazmu m.psoas)</a:t>
            </a:r>
            <a:endParaRPr sz="1700"/>
          </a:p>
          <a:p>
            <a:pPr marL="457200" lvl="0" indent="0" algn="l" rtl="0">
              <a:lnSpc>
                <a:spcPct val="80000"/>
              </a:lnSpc>
              <a:spcBef>
                <a:spcPts val="300"/>
              </a:spcBef>
              <a:spcAft>
                <a:spcPts val="0"/>
              </a:spcAft>
              <a:buNone/>
            </a:pPr>
            <a:r>
              <a:rPr lang="sk" sz="1700"/>
              <a:t>   - při uskřinutí močovodu svalem → stagnace moči → infekce → snadné rozšíření na ledvinu)</a:t>
            </a:r>
            <a:endParaRPr sz="1700"/>
          </a:p>
          <a:p>
            <a:pPr marL="457200" lvl="0" indent="-336550" algn="l" rtl="0">
              <a:lnSpc>
                <a:spcPct val="80000"/>
              </a:lnSpc>
              <a:spcBef>
                <a:spcPts val="300"/>
              </a:spcBef>
              <a:spcAft>
                <a:spcPts val="0"/>
              </a:spcAft>
              <a:buSzPts val="1700"/>
              <a:buFont typeface="Open Sans"/>
              <a:buChar char="●"/>
            </a:pPr>
            <a:r>
              <a:rPr lang="sk" sz="1700" b="1"/>
              <a:t>dysfunkce v Th/L přechodu při TrP v m.psoas omezená R trupu </a:t>
            </a:r>
            <a:r>
              <a:rPr lang="sk" sz="1700"/>
              <a:t>obvykle kontralaterálně od postižené strany, bolest v kříži i mezi lopatkami, pseudoviscerální bolesti</a:t>
            </a:r>
            <a:endParaRPr sz="1700"/>
          </a:p>
          <a:p>
            <a:pPr marL="457200" lvl="0" indent="-336550" algn="l" rtl="0">
              <a:lnSpc>
                <a:spcPct val="80000"/>
              </a:lnSpc>
              <a:spcBef>
                <a:spcPts val="0"/>
              </a:spcBef>
              <a:spcAft>
                <a:spcPts val="0"/>
              </a:spcAft>
              <a:buSzPts val="1700"/>
              <a:buFont typeface="Arial"/>
              <a:buChar char="●"/>
            </a:pPr>
            <a:r>
              <a:rPr lang="sk" sz="1700"/>
              <a:t>dysfunkce LS  a SI spojeno s TrP v m. iliacus – bolest v segm S</a:t>
            </a:r>
            <a:r>
              <a:rPr lang="sk" sz="1700" baseline="-25000"/>
              <a:t>1 </a:t>
            </a:r>
            <a:r>
              <a:rPr lang="sk" sz="1700"/>
              <a:t>– podoba rad.sy S</a:t>
            </a:r>
            <a:r>
              <a:rPr lang="sk" sz="1700" baseline="-25000"/>
              <a:t>1</a:t>
            </a:r>
            <a:r>
              <a:rPr lang="sk" sz="1700"/>
              <a:t> </a:t>
            </a:r>
            <a:endParaRPr sz="1700"/>
          </a:p>
          <a:p>
            <a:pPr marL="457200" lvl="0" indent="0" algn="l" rtl="0">
              <a:lnSpc>
                <a:spcPct val="115000"/>
              </a:lnSpc>
              <a:spcBef>
                <a:spcPts val="0"/>
              </a:spcBef>
              <a:spcAft>
                <a:spcPts val="0"/>
              </a:spcAft>
              <a:buNone/>
            </a:pPr>
            <a:endParaRPr sz="1700"/>
          </a:p>
          <a:p>
            <a:pPr marL="0" lvl="0" indent="0" algn="l" rtl="0">
              <a:spcBef>
                <a:spcPts val="1600"/>
              </a:spcBef>
              <a:spcAft>
                <a:spcPts val="0"/>
              </a:spcAft>
              <a:buNone/>
            </a:pPr>
            <a:endParaRPr sz="20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7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628" name="Google Shape;628;p79"/>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b="1"/>
              <a:t>M. Iliopsoas - Aktivace a udržování TrPs</a:t>
            </a:r>
            <a:endParaRPr b="1"/>
          </a:p>
          <a:p>
            <a:pPr marL="457200" lvl="0" indent="-342900" algn="l" rtl="0">
              <a:lnSpc>
                <a:spcPct val="80000"/>
              </a:lnSpc>
              <a:spcBef>
                <a:spcPts val="300"/>
              </a:spcBef>
              <a:spcAft>
                <a:spcPts val="0"/>
              </a:spcAft>
              <a:buSzPts val="1800"/>
              <a:buFont typeface="Arial"/>
              <a:buChar char="●"/>
            </a:pPr>
            <a:r>
              <a:rPr lang="sk" sz="1800"/>
              <a:t>změnou postury (způsobenou TrPs v m.iliopsoas) dochází k přetížení zádových a krčních svalů</a:t>
            </a:r>
            <a:endParaRPr sz="1800"/>
          </a:p>
          <a:p>
            <a:pPr marL="457200" lvl="0" indent="-342900" algn="l" rtl="0">
              <a:lnSpc>
                <a:spcPct val="80000"/>
              </a:lnSpc>
              <a:spcBef>
                <a:spcPts val="0"/>
              </a:spcBef>
              <a:spcAft>
                <a:spcPts val="0"/>
              </a:spcAft>
              <a:buSzPts val="1800"/>
              <a:buFont typeface="Open Sans"/>
              <a:buChar char="●"/>
            </a:pPr>
            <a:r>
              <a:rPr lang="sk" sz="1800"/>
              <a:t> </a:t>
            </a:r>
            <a:r>
              <a:rPr lang="sk" sz="1800" b="1"/>
              <a:t>TrPs v</a:t>
            </a:r>
            <a:r>
              <a:rPr lang="sk" sz="1800"/>
              <a:t>: hamstringy, gluteální svaly, Thp paravertebrální svaly, extenzory Cp</a:t>
            </a:r>
            <a:endParaRPr sz="1800"/>
          </a:p>
          <a:p>
            <a:pPr marL="457200" lvl="0" indent="-342900" algn="l" rtl="0">
              <a:lnSpc>
                <a:spcPct val="80000"/>
              </a:lnSpc>
              <a:spcBef>
                <a:spcPts val="0"/>
              </a:spcBef>
              <a:spcAft>
                <a:spcPts val="0"/>
              </a:spcAft>
              <a:buSzPts val="1800"/>
              <a:buFont typeface="Open Sans"/>
              <a:buChar char="●"/>
            </a:pPr>
            <a:r>
              <a:rPr lang="sk" sz="1800"/>
              <a:t>zřídka </a:t>
            </a:r>
            <a:r>
              <a:rPr lang="sk" sz="1800" b="1"/>
              <a:t>single muscle sy m. iliopsoas a m. quadratus lumborum </a:t>
            </a:r>
            <a:r>
              <a:rPr lang="sk" sz="1800"/>
              <a:t>jsou funkčně spojeny při stabilizaci Lp (+ společný úpon na crista iliaca), TrPs v obou svalech (terapie bilaterálně)</a:t>
            </a:r>
            <a:endParaRPr sz="1800"/>
          </a:p>
          <a:p>
            <a:pPr marL="457200" lvl="0" indent="-342900" algn="l" rtl="0">
              <a:lnSpc>
                <a:spcPct val="80000"/>
              </a:lnSpc>
              <a:spcBef>
                <a:spcPts val="0"/>
              </a:spcBef>
              <a:spcAft>
                <a:spcPts val="0"/>
              </a:spcAft>
              <a:buSzPts val="1800"/>
              <a:buFont typeface="Open Sans"/>
              <a:buChar char="●"/>
            </a:pPr>
            <a:r>
              <a:rPr lang="sk" sz="1800"/>
              <a:t>při reflexních změnách v m.iliopsoas - </a:t>
            </a:r>
            <a:r>
              <a:rPr lang="sk" sz="1800" b="1"/>
              <a:t>často TrPs v synergistech</a:t>
            </a:r>
            <a:r>
              <a:rPr lang="sk" sz="1800"/>
              <a:t>: rectus abdominis, quadratus lumborum, rectus femoris, tensor fasciae latae, pectineus, L paravertebrální svaly, kontralaterální iliopsoas (možné i opačné ovlivnění - např. TrP v m.rectus femoris vede ke vzniku TrP v iliopsoatu)</a:t>
            </a:r>
            <a:endParaRPr sz="1800"/>
          </a:p>
          <a:p>
            <a:pPr marL="457200" lvl="0" indent="-342900" algn="l" rtl="0">
              <a:lnSpc>
                <a:spcPct val="80000"/>
              </a:lnSpc>
              <a:spcBef>
                <a:spcPts val="0"/>
              </a:spcBef>
              <a:spcAft>
                <a:spcPts val="0"/>
              </a:spcAft>
              <a:buSzPts val="1800"/>
              <a:buFont typeface="Open Sans"/>
              <a:buChar char="●"/>
            </a:pPr>
            <a:r>
              <a:rPr lang="sk" sz="1800"/>
              <a:t>ovlivnění i </a:t>
            </a:r>
            <a:r>
              <a:rPr lang="sk" sz="1800" b="1"/>
              <a:t>antagonistů</a:t>
            </a:r>
            <a:r>
              <a:rPr lang="sk" sz="1800"/>
              <a:t>: hamstringy, gluteus maximus</a:t>
            </a:r>
            <a:endParaRPr sz="1800"/>
          </a:p>
          <a:p>
            <a:pPr marL="0" lvl="0" indent="0" algn="l" rtl="0">
              <a:lnSpc>
                <a:spcPct val="115000"/>
              </a:lnSpc>
              <a:spcBef>
                <a:spcPts val="0"/>
              </a:spcBef>
              <a:spcAft>
                <a:spcPts val="0"/>
              </a:spcAft>
              <a:buNone/>
            </a:pPr>
            <a:endParaRPr sz="1800">
              <a:solidFill>
                <a:srgbClr val="695D46"/>
              </a:solidFill>
              <a:latin typeface="Open Sans"/>
              <a:ea typeface="Open Sans"/>
              <a:cs typeface="Open Sans"/>
              <a:sym typeface="Open Sans"/>
            </a:endParaRPr>
          </a:p>
          <a:p>
            <a:pPr marL="0" lvl="0" indent="0" algn="l" rtl="0">
              <a:spcBef>
                <a:spcPts val="1600"/>
              </a:spcBef>
              <a:spcAft>
                <a:spcPts val="0"/>
              </a:spcAft>
              <a:buNone/>
            </a:pP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8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Svaly KYK - Dif. Dg.</a:t>
            </a:r>
            <a:endParaRPr/>
          </a:p>
        </p:txBody>
      </p:sp>
      <p:sp>
        <p:nvSpPr>
          <p:cNvPr id="634" name="Google Shape;634;p80"/>
          <p:cNvSpPr txBox="1">
            <a:spLocks noGrp="1"/>
          </p:cNvSpPr>
          <p:nvPr>
            <p:ph type="body" idx="1"/>
          </p:nvPr>
        </p:nvSpPr>
        <p:spPr>
          <a:xfrm>
            <a:off x="540000" y="1019252"/>
            <a:ext cx="8064900" cy="3105000"/>
          </a:xfrm>
          <a:prstGeom prst="rect">
            <a:avLst/>
          </a:prstGeom>
        </p:spPr>
        <p:txBody>
          <a:bodyPr spcFirstLastPara="1" wrap="square" lIns="0" tIns="0" rIns="0" bIns="0" anchor="t" anchorCtr="0">
            <a:noAutofit/>
          </a:bodyPr>
          <a:lstStyle/>
          <a:p>
            <a:pPr marL="0" lvl="0" indent="0" algn="l" rtl="0">
              <a:lnSpc>
                <a:spcPct val="115000"/>
              </a:lnSpc>
              <a:spcBef>
                <a:spcPts val="300"/>
              </a:spcBef>
              <a:spcAft>
                <a:spcPts val="0"/>
              </a:spcAft>
              <a:buNone/>
            </a:pPr>
            <a:r>
              <a:rPr lang="sk" sz="1400" b="1"/>
              <a:t>M. iliopsoas</a:t>
            </a:r>
            <a:endParaRPr sz="1400" b="1"/>
          </a:p>
          <a:p>
            <a:pPr marL="457200" lvl="0" indent="-298450" algn="l" rtl="0">
              <a:lnSpc>
                <a:spcPct val="115000"/>
              </a:lnSpc>
              <a:spcBef>
                <a:spcPts val="300"/>
              </a:spcBef>
              <a:spcAft>
                <a:spcPts val="0"/>
              </a:spcAft>
              <a:buSzPts val="1100"/>
              <a:buFont typeface="Arial"/>
              <a:buChar char="●"/>
            </a:pPr>
            <a:r>
              <a:rPr lang="sk" sz="1400" b="1"/>
              <a:t>chronické onemocnění ledvin </a:t>
            </a:r>
            <a:r>
              <a:rPr lang="sk" sz="1400"/>
              <a:t>(TrP v m.psoas – i jiných svalech)</a:t>
            </a:r>
            <a:endParaRPr sz="1400"/>
          </a:p>
          <a:p>
            <a:pPr marL="457200" lvl="0" indent="-298450" algn="l" rtl="0">
              <a:lnSpc>
                <a:spcPct val="115000"/>
              </a:lnSpc>
              <a:spcBef>
                <a:spcPts val="0"/>
              </a:spcBef>
              <a:spcAft>
                <a:spcPts val="0"/>
              </a:spcAft>
              <a:buSzPts val="1100"/>
              <a:buFont typeface="Arial"/>
              <a:buChar char="●"/>
            </a:pPr>
            <a:r>
              <a:rPr lang="sk" sz="1400" b="1"/>
              <a:t>hematom v m.psoas major</a:t>
            </a:r>
            <a:r>
              <a:rPr lang="sk" sz="1400"/>
              <a:t> (při antikoagulační léčbě, u mladých pac. při malých zraněních) lokální bolest, otok, potíže při chůzi, možnost útlaku n.femoralis</a:t>
            </a:r>
            <a:endParaRPr sz="1400"/>
          </a:p>
          <a:p>
            <a:pPr marL="457200" lvl="0" indent="-298450" algn="l" rtl="0">
              <a:lnSpc>
                <a:spcPct val="115000"/>
              </a:lnSpc>
              <a:spcBef>
                <a:spcPts val="0"/>
              </a:spcBef>
              <a:spcAft>
                <a:spcPts val="0"/>
              </a:spcAft>
              <a:buSzPts val="1100"/>
              <a:buFont typeface="Arial"/>
              <a:buChar char="●"/>
            </a:pPr>
            <a:r>
              <a:rPr lang="sk" sz="1400" b="1"/>
              <a:t>hnisavá myositis iliopsoatu:</a:t>
            </a:r>
            <a:r>
              <a:rPr lang="sk" sz="1400"/>
              <a:t> lokální hypertonie, kulhání, známky zánětu</a:t>
            </a:r>
            <a:endParaRPr sz="1400"/>
          </a:p>
          <a:p>
            <a:pPr marL="457200" lvl="0" indent="-298450" algn="l" rtl="0">
              <a:lnSpc>
                <a:spcPct val="115000"/>
              </a:lnSpc>
              <a:spcBef>
                <a:spcPts val="0"/>
              </a:spcBef>
              <a:spcAft>
                <a:spcPts val="0"/>
              </a:spcAft>
              <a:buSzPts val="1100"/>
              <a:buFont typeface="Arial"/>
              <a:buChar char="●"/>
            </a:pPr>
            <a:r>
              <a:rPr lang="sk" sz="1400" b="1"/>
              <a:t>bursitida –</a:t>
            </a:r>
            <a:r>
              <a:rPr lang="sk" sz="1400"/>
              <a:t> málo častá (často u RA) bolest v třísle, na lat.str. kyčle, šiří se ke koleni</a:t>
            </a:r>
            <a:endParaRPr sz="1400"/>
          </a:p>
          <a:p>
            <a:pPr marL="457200" lvl="0" indent="-298450" algn="l" rtl="0">
              <a:lnSpc>
                <a:spcPct val="115000"/>
              </a:lnSpc>
              <a:spcBef>
                <a:spcPts val="0"/>
              </a:spcBef>
              <a:spcAft>
                <a:spcPts val="0"/>
              </a:spcAft>
              <a:buSzPts val="1100"/>
              <a:buFont typeface="Arial"/>
              <a:buChar char="●"/>
            </a:pPr>
            <a:r>
              <a:rPr lang="sk" sz="1400" b="1"/>
              <a:t>bolestivý sy šlachy m.iliopsoas - </a:t>
            </a:r>
            <a:r>
              <a:rPr lang="sk" sz="1400"/>
              <a:t>u pacientů s posteriorně posunutým trochanter minor přejíždí šlacha iliopsoatu přes eminentia iliopectinea</a:t>
            </a:r>
            <a:endParaRPr sz="1400"/>
          </a:p>
          <a:p>
            <a:pPr marL="457200" lvl="0" indent="-298450" algn="l" rtl="0">
              <a:lnSpc>
                <a:spcPct val="115000"/>
              </a:lnSpc>
              <a:spcBef>
                <a:spcPts val="0"/>
              </a:spcBef>
              <a:spcAft>
                <a:spcPts val="0"/>
              </a:spcAft>
              <a:buSzPts val="1100"/>
              <a:buFont typeface="Arial"/>
              <a:buChar char="●"/>
            </a:pPr>
            <a:r>
              <a:rPr lang="sk" sz="1400" b="1"/>
              <a:t>spazmus m.iliacus - </a:t>
            </a:r>
            <a:r>
              <a:rPr lang="sk" sz="1400"/>
              <a:t>gynekologické afekce doprovázené bolestí v kříži – často zaměňováno s bolestí způsobenou funkční poruchou Lp a pánve</a:t>
            </a:r>
            <a:endParaRPr sz="1400"/>
          </a:p>
          <a:p>
            <a:pPr marL="457200" lvl="0" indent="-298450" algn="l" rtl="0">
              <a:lnSpc>
                <a:spcPct val="115000"/>
              </a:lnSpc>
              <a:spcBef>
                <a:spcPts val="0"/>
              </a:spcBef>
              <a:spcAft>
                <a:spcPts val="0"/>
              </a:spcAft>
              <a:buSzPts val="1100"/>
              <a:buFont typeface="Arial"/>
              <a:buChar char="●"/>
            </a:pPr>
            <a:r>
              <a:rPr lang="sk" sz="1400" b="1"/>
              <a:t>TrPs v jiných svalech – </a:t>
            </a:r>
            <a:r>
              <a:rPr lang="sk" sz="1400"/>
              <a:t>bolest v Lp: qudratus lumborum (bolest se šíří horizontálně, zhoršená při kašlání a hlubokém dýchání – u iliopsoatu to není); kaudální část rectus abdominis, longisssimus thoracis, gluteus max., med.</a:t>
            </a:r>
            <a:endParaRPr sz="1400"/>
          </a:p>
          <a:p>
            <a:pPr marL="457200" lvl="0" indent="-298450" algn="l" rtl="0">
              <a:lnSpc>
                <a:spcPct val="115000"/>
              </a:lnSpc>
              <a:spcBef>
                <a:spcPts val="0"/>
              </a:spcBef>
              <a:spcAft>
                <a:spcPts val="0"/>
              </a:spcAft>
              <a:buSzPts val="1100"/>
              <a:buFont typeface="Arial"/>
              <a:buChar char="●"/>
            </a:pPr>
            <a:r>
              <a:rPr lang="sk" sz="1400" b="1"/>
              <a:t>bolest v třísle nebo na přední straně stehna: </a:t>
            </a:r>
            <a:r>
              <a:rPr lang="sk" sz="1400"/>
              <a:t>tensor fasciae latae, pectineus, vastus intermedius, adductor longus et brevis, dist.část add magnus. Pouze pectineus a tensor mohou zároveň i omezit EXT v KYK</a:t>
            </a:r>
            <a:endParaRPr sz="1500"/>
          </a:p>
          <a:p>
            <a:pPr marL="0" lvl="0" indent="0" algn="l" rtl="0">
              <a:lnSpc>
                <a:spcPct val="115000"/>
              </a:lnSpc>
              <a:spcBef>
                <a:spcPts val="0"/>
              </a:spcBef>
              <a:spcAft>
                <a:spcPts val="0"/>
              </a:spcAft>
              <a:buNone/>
            </a:pPr>
            <a:endParaRPr sz="1500"/>
          </a:p>
          <a:p>
            <a:pPr marL="0" lvl="0" indent="0" algn="l" rtl="0">
              <a:spcBef>
                <a:spcPts val="1600"/>
              </a:spcBef>
              <a:spcAft>
                <a:spcPts val="0"/>
              </a:spcAft>
              <a:buNone/>
            </a:pPr>
            <a:endParaRPr sz="18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8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M. Iliopsoas - “protahovat či posílit”?</a:t>
            </a:r>
            <a:endParaRPr/>
          </a:p>
        </p:txBody>
      </p:sp>
      <p:sp>
        <p:nvSpPr>
          <p:cNvPr id="640" name="Google Shape;640;p81"/>
          <p:cNvSpPr txBox="1">
            <a:spLocks noGrp="1"/>
          </p:cNvSpPr>
          <p:nvPr>
            <p:ph type="body" idx="1"/>
          </p:nvPr>
        </p:nvSpPr>
        <p:spPr>
          <a:xfrm>
            <a:off x="540000" y="1113250"/>
            <a:ext cx="4309200" cy="3105000"/>
          </a:xfrm>
          <a:prstGeom prst="rect">
            <a:avLst/>
          </a:prstGeom>
        </p:spPr>
        <p:txBody>
          <a:bodyPr spcFirstLastPara="1" wrap="square" lIns="0" tIns="0" rIns="0" bIns="0" anchor="t" anchorCtr="0">
            <a:noAutofit/>
          </a:bodyPr>
          <a:lstStyle/>
          <a:p>
            <a:pPr marL="457200" lvl="0" indent="-317500" algn="l" rtl="0">
              <a:lnSpc>
                <a:spcPct val="150000"/>
              </a:lnSpc>
              <a:spcBef>
                <a:spcPts val="1000"/>
              </a:spcBef>
              <a:spcAft>
                <a:spcPts val="0"/>
              </a:spcAft>
              <a:buSzPts val="1400"/>
              <a:buChar char="●"/>
            </a:pPr>
            <a:r>
              <a:rPr lang="sk" sz="1400">
                <a:solidFill>
                  <a:srgbClr val="111111"/>
                </a:solidFill>
                <a:highlight>
                  <a:srgbClr val="FFFFFF"/>
                </a:highlight>
              </a:rPr>
              <a:t>Dynamické protahování,uvolnění iliopsoatu dobrá strategie pro zlepšení jeho následné aktivace</a:t>
            </a:r>
            <a:endParaRPr sz="1400">
              <a:solidFill>
                <a:srgbClr val="111111"/>
              </a:solidFill>
              <a:highlight>
                <a:srgbClr val="FFFFFF"/>
              </a:highlight>
            </a:endParaRPr>
          </a:p>
          <a:p>
            <a:pPr marL="457200" lvl="0" indent="-317500" algn="l" rtl="0">
              <a:lnSpc>
                <a:spcPct val="150000"/>
              </a:lnSpc>
              <a:spcBef>
                <a:spcPts val="0"/>
              </a:spcBef>
              <a:spcAft>
                <a:spcPts val="0"/>
              </a:spcAft>
              <a:buSzPts val="1400"/>
              <a:buChar char="●"/>
            </a:pPr>
            <a:r>
              <a:rPr lang="sk" sz="1400">
                <a:solidFill>
                  <a:srgbClr val="111111"/>
                </a:solidFill>
                <a:highlight>
                  <a:srgbClr val="FFFFFF"/>
                </a:highlight>
              </a:rPr>
              <a:t>Vliv efektu posilování v plném RP naproti efektu strečinku</a:t>
            </a:r>
            <a:endParaRPr sz="1400">
              <a:solidFill>
                <a:srgbClr val="111111"/>
              </a:solidFill>
              <a:highlight>
                <a:srgbClr val="FFFFFF"/>
              </a:highlight>
            </a:endParaRPr>
          </a:p>
          <a:p>
            <a:pPr marL="457200" lvl="0" indent="-317500" algn="l" rtl="0">
              <a:lnSpc>
                <a:spcPct val="150000"/>
              </a:lnSpc>
              <a:spcBef>
                <a:spcPts val="0"/>
              </a:spcBef>
              <a:spcAft>
                <a:spcPts val="0"/>
              </a:spcAft>
              <a:buSzPts val="1400"/>
              <a:buChar char="●"/>
            </a:pPr>
            <a:r>
              <a:rPr lang="sk" sz="1400">
                <a:solidFill>
                  <a:srgbClr val="111111"/>
                </a:solidFill>
                <a:highlight>
                  <a:srgbClr val="FFFFFF"/>
                </a:highlight>
              </a:rPr>
              <a:t>Studie (Rasch et al 2009) u pacientek s osteoporózou KYKK - slabost iliopsoatu a dalších pelvitrochanterických svalů. </a:t>
            </a:r>
            <a:endParaRPr sz="1400">
              <a:solidFill>
                <a:srgbClr val="111111"/>
              </a:solidFill>
              <a:highlight>
                <a:srgbClr val="FFFFFF"/>
              </a:highlight>
            </a:endParaRPr>
          </a:p>
          <a:p>
            <a:pPr marL="457200" lvl="0" indent="-317500" algn="l" rtl="0">
              <a:lnSpc>
                <a:spcPct val="150000"/>
              </a:lnSpc>
              <a:spcBef>
                <a:spcPts val="0"/>
              </a:spcBef>
              <a:spcAft>
                <a:spcPts val="0"/>
              </a:spcAft>
              <a:buSzPts val="1400"/>
              <a:buChar char="●"/>
            </a:pPr>
            <a:r>
              <a:rPr lang="sk" sz="1400">
                <a:solidFill>
                  <a:srgbClr val="111111"/>
                </a:solidFill>
                <a:highlight>
                  <a:srgbClr val="FFFFFF"/>
                </a:highlight>
              </a:rPr>
              <a:t>Posilování iliopsoatu napomohlo snížení LBP, snížení zvýšené Lp lordózy a zvýšení aktivace m. Transverzu abdominis (Malai et al. 2015).</a:t>
            </a:r>
            <a:endParaRPr sz="1400">
              <a:solidFill>
                <a:srgbClr val="111111"/>
              </a:solidFill>
              <a:highlight>
                <a:srgbClr val="FFFFFF"/>
              </a:highlight>
            </a:endParaRPr>
          </a:p>
          <a:p>
            <a:pPr marL="457200" lvl="0" indent="-317500" algn="l" rtl="0">
              <a:lnSpc>
                <a:spcPct val="150000"/>
              </a:lnSpc>
              <a:spcBef>
                <a:spcPts val="0"/>
              </a:spcBef>
              <a:spcAft>
                <a:spcPts val="0"/>
              </a:spcAft>
              <a:buSzPts val="1400"/>
              <a:buChar char="●"/>
            </a:pPr>
            <a:r>
              <a:rPr lang="sk" sz="1400">
                <a:solidFill>
                  <a:srgbClr val="111111"/>
                </a:solidFill>
                <a:highlight>
                  <a:srgbClr val="FFFFFF"/>
                </a:highlight>
              </a:rPr>
              <a:t>Rovnováha - svalové napětí vs. odolnost</a:t>
            </a:r>
            <a:endParaRPr sz="1400">
              <a:solidFill>
                <a:srgbClr val="111111"/>
              </a:solidFill>
              <a:highlight>
                <a:srgbClr val="FFFFFF"/>
              </a:highlight>
            </a:endParaRPr>
          </a:p>
          <a:p>
            <a:pPr marL="0" lvl="0" indent="0" algn="l" rtl="0">
              <a:lnSpc>
                <a:spcPct val="150000"/>
              </a:lnSpc>
              <a:spcBef>
                <a:spcPts val="1000"/>
              </a:spcBef>
              <a:spcAft>
                <a:spcPts val="0"/>
              </a:spcAft>
              <a:buNone/>
            </a:pPr>
            <a:endParaRPr sz="1400"/>
          </a:p>
        </p:txBody>
      </p:sp>
      <p:pic>
        <p:nvPicPr>
          <p:cNvPr id="641" name="Google Shape;641;p81"/>
          <p:cNvPicPr preferRelativeResize="0"/>
          <p:nvPr/>
        </p:nvPicPr>
        <p:blipFill>
          <a:blip r:embed="rId3">
            <a:alphaModFix/>
          </a:blip>
          <a:stretch>
            <a:fillRect/>
          </a:stretch>
        </p:blipFill>
        <p:spPr>
          <a:xfrm>
            <a:off x="4849200" y="1113250"/>
            <a:ext cx="4085825" cy="1764725"/>
          </a:xfrm>
          <a:prstGeom prst="rect">
            <a:avLst/>
          </a:prstGeom>
          <a:noFill/>
          <a:ln>
            <a:noFill/>
          </a:ln>
        </p:spPr>
      </p:pic>
      <p:sp>
        <p:nvSpPr>
          <p:cNvPr id="642" name="Google Shape;642;p81"/>
          <p:cNvSpPr txBox="1"/>
          <p:nvPr/>
        </p:nvSpPr>
        <p:spPr>
          <a:xfrm>
            <a:off x="5299350" y="2877975"/>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https://msksportsinjuryclinic.co.uk/blog/psoas-the-most-vital-muscle-in-our-body/</a:t>
            </a:r>
            <a:endParaRPr sz="800">
              <a:solidFill>
                <a:srgbClr val="B7B7B7"/>
              </a:solidFill>
            </a:endParaRPr>
          </a:p>
        </p:txBody>
      </p:sp>
      <p:pic>
        <p:nvPicPr>
          <p:cNvPr id="643" name="Google Shape;643;p81"/>
          <p:cNvPicPr preferRelativeResize="0"/>
          <p:nvPr/>
        </p:nvPicPr>
        <p:blipFill>
          <a:blip r:embed="rId4">
            <a:alphaModFix/>
          </a:blip>
          <a:stretch>
            <a:fillRect/>
          </a:stretch>
        </p:blipFill>
        <p:spPr>
          <a:xfrm>
            <a:off x="5299349" y="3309075"/>
            <a:ext cx="2717100" cy="1655750"/>
          </a:xfrm>
          <a:prstGeom prst="rect">
            <a:avLst/>
          </a:prstGeom>
          <a:noFill/>
          <a:ln>
            <a:noFill/>
          </a:ln>
        </p:spPr>
      </p:pic>
      <p:sp>
        <p:nvSpPr>
          <p:cNvPr id="644" name="Google Shape;644;p81"/>
          <p:cNvSpPr txBox="1"/>
          <p:nvPr/>
        </p:nvSpPr>
        <p:spPr>
          <a:xfrm>
            <a:off x="6117075" y="4686400"/>
            <a:ext cx="1847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https://docplayer.cz/106137061-Dynamicka-neuromuskularni-stabilizace.html</a:t>
            </a:r>
            <a:endParaRPr sz="800">
              <a:solidFill>
                <a:srgbClr val="B7B7B7"/>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8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sk"/>
              <a:t>Svaly KYK - Dif. Dg.</a:t>
            </a:r>
            <a:endParaRPr/>
          </a:p>
          <a:p>
            <a:pPr marL="0" lvl="0" indent="0" algn="l" rtl="0">
              <a:spcBef>
                <a:spcPts val="0"/>
              </a:spcBef>
              <a:spcAft>
                <a:spcPts val="0"/>
              </a:spcAft>
              <a:buNone/>
            </a:pPr>
            <a:endParaRPr/>
          </a:p>
        </p:txBody>
      </p:sp>
      <p:sp>
        <p:nvSpPr>
          <p:cNvPr id="650" name="Google Shape;650;p82"/>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sk" sz="1900" b="1"/>
              <a:t>M. piriformis - funkce</a:t>
            </a:r>
            <a:endParaRPr sz="1900" b="1"/>
          </a:p>
          <a:p>
            <a:pPr marL="457200" lvl="0" indent="-323850" algn="l" rtl="0">
              <a:lnSpc>
                <a:spcPct val="115000"/>
              </a:lnSpc>
              <a:spcBef>
                <a:spcPts val="800"/>
              </a:spcBef>
              <a:spcAft>
                <a:spcPts val="0"/>
              </a:spcAft>
              <a:buSzPts val="1500"/>
              <a:buFont typeface="Arial"/>
              <a:buChar char="●"/>
            </a:pPr>
            <a:r>
              <a:rPr lang="sk" sz="1500"/>
              <a:t>stupeň FX v KYK výrazně ovlivňuje funkci m. piriformis</a:t>
            </a:r>
            <a:endParaRPr sz="1500"/>
          </a:p>
          <a:p>
            <a:pPr marL="457200" lvl="0" indent="-323850" algn="l" rtl="0">
              <a:lnSpc>
                <a:spcPct val="115000"/>
              </a:lnSpc>
              <a:spcBef>
                <a:spcPts val="0"/>
              </a:spcBef>
              <a:spcAft>
                <a:spcPts val="0"/>
              </a:spcAft>
              <a:buSzPts val="1500"/>
              <a:buFont typeface="Arial"/>
              <a:buChar char="●"/>
            </a:pPr>
            <a:r>
              <a:rPr lang="sk" sz="1500" u="sng"/>
              <a:t>neutrální postavení kyčelního kloubu</a:t>
            </a:r>
            <a:r>
              <a:rPr lang="sk" sz="1500"/>
              <a:t>: ZR, FL, ABD</a:t>
            </a:r>
            <a:endParaRPr sz="1500"/>
          </a:p>
          <a:p>
            <a:pPr marL="457200" lvl="0" indent="-323850" algn="l" rtl="0">
              <a:lnSpc>
                <a:spcPct val="115000"/>
              </a:lnSpc>
              <a:spcBef>
                <a:spcPts val="0"/>
              </a:spcBef>
              <a:spcAft>
                <a:spcPts val="0"/>
              </a:spcAft>
              <a:buSzPts val="1500"/>
              <a:buFont typeface="Arial"/>
              <a:buChar char="●"/>
            </a:pPr>
            <a:r>
              <a:rPr lang="sk" sz="1500" u="sng"/>
              <a:t>maximální flexe v kyčelním kloubu</a:t>
            </a:r>
            <a:r>
              <a:rPr lang="sk" sz="1500"/>
              <a:t>: VR, EX, ABD</a:t>
            </a:r>
            <a:endParaRPr sz="1500"/>
          </a:p>
          <a:p>
            <a:pPr marL="457200" lvl="0" indent="-323850" algn="l" rtl="0">
              <a:lnSpc>
                <a:spcPct val="115000"/>
              </a:lnSpc>
              <a:spcBef>
                <a:spcPts val="0"/>
              </a:spcBef>
              <a:spcAft>
                <a:spcPts val="0"/>
              </a:spcAft>
              <a:buSzPts val="1500"/>
              <a:buFont typeface="Arial"/>
              <a:buChar char="●"/>
            </a:pPr>
            <a:r>
              <a:rPr lang="sk" sz="1500"/>
              <a:t>při 90° v KYK dělá ABD stehna, ale jen proti odporu</a:t>
            </a:r>
            <a:endParaRPr sz="1500"/>
          </a:p>
          <a:p>
            <a:pPr marL="457200" lvl="0" indent="-323850" algn="l" rtl="0">
              <a:lnSpc>
                <a:spcPct val="115000"/>
              </a:lnSpc>
              <a:spcBef>
                <a:spcPts val="0"/>
              </a:spcBef>
              <a:spcAft>
                <a:spcPts val="0"/>
              </a:spcAft>
              <a:buSzPts val="1500"/>
              <a:buFont typeface="Arial"/>
              <a:buChar char="●"/>
            </a:pPr>
            <a:r>
              <a:rPr lang="sk" sz="1500"/>
              <a:t>ve stoji kontroluje a brání prudké VR stehna</a:t>
            </a:r>
            <a:endParaRPr sz="1500"/>
          </a:p>
          <a:p>
            <a:pPr marL="457200" lvl="0" indent="-323850" algn="l" rtl="0">
              <a:lnSpc>
                <a:spcPct val="115000"/>
              </a:lnSpc>
              <a:spcBef>
                <a:spcPts val="0"/>
              </a:spcBef>
              <a:spcAft>
                <a:spcPts val="0"/>
              </a:spcAft>
              <a:buSzPts val="1500"/>
              <a:buFont typeface="Arial"/>
              <a:buChar char="●"/>
            </a:pPr>
            <a:r>
              <a:rPr lang="sk" sz="1500"/>
              <a:t>účastní se stabilizace kyčelního kloubu (pomáhá udržet caput femoris v acetabulu)</a:t>
            </a:r>
            <a:endParaRPr sz="1500"/>
          </a:p>
          <a:p>
            <a:pPr marL="457200" lvl="0" indent="-323850" algn="l" rtl="0">
              <a:lnSpc>
                <a:spcPct val="115000"/>
              </a:lnSpc>
              <a:spcBef>
                <a:spcPts val="0"/>
              </a:spcBef>
              <a:spcAft>
                <a:spcPts val="0"/>
              </a:spcAft>
              <a:buSzPts val="1500"/>
              <a:buFont typeface="Arial"/>
              <a:buChar char="●"/>
            </a:pPr>
            <a:r>
              <a:rPr lang="sk" sz="1500"/>
              <a:t>kontroluje pohyb pánve svou excentrickou kontrakcí, při stoji napomáhá sklápění pánve</a:t>
            </a:r>
            <a:endParaRPr sz="1500"/>
          </a:p>
          <a:p>
            <a:pPr marL="457200" lvl="0" indent="-323850" algn="l" rtl="0">
              <a:lnSpc>
                <a:spcPct val="115000"/>
              </a:lnSpc>
              <a:spcBef>
                <a:spcPts val="0"/>
              </a:spcBef>
              <a:spcAft>
                <a:spcPts val="0"/>
              </a:spcAft>
              <a:buSzPts val="1500"/>
              <a:buFont typeface="Arial"/>
              <a:buChar char="●"/>
            </a:pPr>
            <a:r>
              <a:rPr lang="sk" sz="1500"/>
              <a:t>inverze funkce při 60° FL - provádí pouze ABD (spolu s m.Obt. int. a Gmax.)</a:t>
            </a:r>
            <a:endParaRPr sz="1500"/>
          </a:p>
          <a:p>
            <a:pPr marL="457200" lvl="0" indent="-323850" algn="l" rtl="0">
              <a:lnSpc>
                <a:spcPct val="115000"/>
              </a:lnSpc>
              <a:spcBef>
                <a:spcPts val="0"/>
              </a:spcBef>
              <a:spcAft>
                <a:spcPts val="0"/>
              </a:spcAft>
              <a:buSzPts val="1500"/>
              <a:buFont typeface="Arial"/>
              <a:buChar char="●"/>
            </a:pPr>
            <a:r>
              <a:rPr lang="sk" sz="1500"/>
              <a:t>zevní rotátory v neutrální pozici probíhají tak, že kříží vertikální osu kyčelního kloubu vzadu, nepatrně nad středem kloubu a při flexi se dostávají pod střed kloubu</a:t>
            </a:r>
            <a:endParaRPr sz="1500"/>
          </a:p>
          <a:p>
            <a:pPr marL="0" lvl="0" indent="0" algn="l" rtl="0">
              <a:lnSpc>
                <a:spcPct val="115000"/>
              </a:lnSpc>
              <a:spcBef>
                <a:spcPts val="800"/>
              </a:spcBef>
              <a:spcAft>
                <a:spcPts val="0"/>
              </a:spcAft>
              <a:buNone/>
            </a:pPr>
            <a:endParaRPr sz="1500">
              <a:solidFill>
                <a:srgbClr val="695D46"/>
              </a:solidFill>
            </a:endParaRPr>
          </a:p>
          <a:p>
            <a:pPr marL="0" lvl="0" indent="0" algn="l" rtl="0">
              <a:lnSpc>
                <a:spcPct val="115000"/>
              </a:lnSpc>
              <a:spcBef>
                <a:spcPts val="0"/>
              </a:spcBef>
              <a:spcAft>
                <a:spcPts val="0"/>
              </a:spcAft>
              <a:buNone/>
            </a:pPr>
            <a:endParaRPr sz="1900" b="1"/>
          </a:p>
        </p:txBody>
      </p:sp>
      <p:pic>
        <p:nvPicPr>
          <p:cNvPr id="651" name="Google Shape;651;p82"/>
          <p:cNvPicPr preferRelativeResize="0"/>
          <p:nvPr/>
        </p:nvPicPr>
        <p:blipFill>
          <a:blip r:embed="rId3">
            <a:alphaModFix/>
          </a:blip>
          <a:stretch>
            <a:fillRect/>
          </a:stretch>
        </p:blipFill>
        <p:spPr>
          <a:xfrm>
            <a:off x="5704475" y="540000"/>
            <a:ext cx="2440351" cy="2440351"/>
          </a:xfrm>
          <a:prstGeom prst="rect">
            <a:avLst/>
          </a:prstGeom>
          <a:noFill/>
          <a:ln>
            <a:noFill/>
          </a:ln>
        </p:spPr>
      </p:pic>
      <p:sp>
        <p:nvSpPr>
          <p:cNvPr id="652" name="Google Shape;652;p82"/>
          <p:cNvSpPr txBox="1"/>
          <p:nvPr/>
        </p:nvSpPr>
        <p:spPr>
          <a:xfrm>
            <a:off x="5704550" y="53100"/>
            <a:ext cx="2440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http://coretraining.cz/2016/10/piriformis-jak-hodny-sval-muze-udelat-mnoho-zleho-pro-vas-pohyb-a-zada/</a:t>
            </a:r>
            <a:endParaRPr sz="800">
              <a:solidFill>
                <a:srgbClr val="B7B7B7"/>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8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658" name="Google Shape;658;p83"/>
          <p:cNvSpPr txBox="1">
            <a:spLocks noGrp="1"/>
          </p:cNvSpPr>
          <p:nvPr>
            <p:ph type="body" idx="1"/>
          </p:nvPr>
        </p:nvSpPr>
        <p:spPr>
          <a:xfrm>
            <a:off x="540000" y="1269000"/>
            <a:ext cx="50205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800" b="1"/>
              <a:t>M. piriformis - TrPs</a:t>
            </a:r>
            <a:endParaRPr sz="1800" b="1"/>
          </a:p>
          <a:p>
            <a:pPr marL="0" lvl="0" indent="0" algn="l" rtl="0">
              <a:spcBef>
                <a:spcPts val="0"/>
              </a:spcBef>
              <a:spcAft>
                <a:spcPts val="0"/>
              </a:spcAft>
              <a:buNone/>
            </a:pPr>
            <a:r>
              <a:rPr lang="sk" sz="1500"/>
              <a:t>nejčastější lokalizace TrPs je na tzv. </a:t>
            </a:r>
            <a:r>
              <a:rPr lang="sk" sz="1500" b="1"/>
              <a:t>piriformis linii</a:t>
            </a:r>
            <a:r>
              <a:rPr lang="sk" sz="1500"/>
              <a:t> - spojnice trochanteru major a foramen ischiadicum, laterálně od okraje sakra → inferiorně od spina iliaca inferior posterior, pod SI</a:t>
            </a:r>
            <a:endParaRPr sz="1500"/>
          </a:p>
          <a:p>
            <a:pPr marL="457200" lvl="0" indent="-323850" algn="l" rtl="0">
              <a:lnSpc>
                <a:spcPct val="115000"/>
              </a:lnSpc>
              <a:spcBef>
                <a:spcPts val="0"/>
              </a:spcBef>
              <a:spcAft>
                <a:spcPts val="0"/>
              </a:spcAft>
              <a:buSzPts val="1500"/>
              <a:buFont typeface="Arial"/>
              <a:buChar char="●"/>
            </a:pPr>
            <a:r>
              <a:rPr lang="sk" sz="1500"/>
              <a:t>zóna přenesené bolesti  pro oba TrPs je shodná</a:t>
            </a:r>
            <a:endParaRPr sz="1500"/>
          </a:p>
          <a:p>
            <a:pPr marL="457200" lvl="0" indent="-323850" algn="l" rtl="0">
              <a:lnSpc>
                <a:spcPct val="115000"/>
              </a:lnSpc>
              <a:spcBef>
                <a:spcPts val="0"/>
              </a:spcBef>
              <a:spcAft>
                <a:spcPts val="0"/>
              </a:spcAft>
              <a:buSzPts val="1500"/>
              <a:buFont typeface="Open Sans"/>
              <a:buChar char="●"/>
            </a:pPr>
            <a:r>
              <a:rPr lang="sk" sz="1500" i="1"/>
              <a:t>primárně</a:t>
            </a:r>
            <a:r>
              <a:rPr lang="sk" sz="1500"/>
              <a:t> se bolest šíří do oblasti </a:t>
            </a:r>
            <a:r>
              <a:rPr lang="sk" sz="1500" b="1"/>
              <a:t>SI</a:t>
            </a:r>
            <a:r>
              <a:rPr lang="sk" sz="1500"/>
              <a:t>, </a:t>
            </a:r>
            <a:r>
              <a:rPr lang="sk" sz="1500" b="1"/>
              <a:t>hýždí</a:t>
            </a:r>
            <a:r>
              <a:rPr lang="sk" sz="1500"/>
              <a:t> a posteriorně za </a:t>
            </a:r>
            <a:r>
              <a:rPr lang="sk" sz="1500" b="1"/>
              <a:t>kyčelní kloub</a:t>
            </a:r>
            <a:r>
              <a:rPr lang="sk" sz="1500"/>
              <a:t>, </a:t>
            </a:r>
            <a:r>
              <a:rPr lang="sk" sz="1500" i="1"/>
              <a:t>sekundárně</a:t>
            </a:r>
            <a:r>
              <a:rPr lang="sk" sz="1500"/>
              <a:t> se může šířit do </a:t>
            </a:r>
            <a:r>
              <a:rPr lang="sk" sz="1500" b="1"/>
              <a:t>2/3 zadní strany stehna</a:t>
            </a:r>
            <a:endParaRPr sz="1500"/>
          </a:p>
          <a:p>
            <a:pPr marL="0" lvl="0" indent="0" algn="l" rtl="0">
              <a:lnSpc>
                <a:spcPct val="115000"/>
              </a:lnSpc>
              <a:spcBef>
                <a:spcPts val="0"/>
              </a:spcBef>
              <a:spcAft>
                <a:spcPts val="0"/>
              </a:spcAft>
              <a:buNone/>
            </a:pPr>
            <a:endParaRPr sz="1500">
              <a:solidFill>
                <a:srgbClr val="695D46"/>
              </a:solidFill>
            </a:endParaRPr>
          </a:p>
          <a:p>
            <a:pPr marL="0" lvl="0" indent="0" algn="l" rtl="0">
              <a:spcBef>
                <a:spcPts val="1600"/>
              </a:spcBef>
              <a:spcAft>
                <a:spcPts val="0"/>
              </a:spcAft>
              <a:buNone/>
            </a:pPr>
            <a:endParaRPr sz="1800" b="1"/>
          </a:p>
        </p:txBody>
      </p:sp>
      <p:pic>
        <p:nvPicPr>
          <p:cNvPr id="659" name="Google Shape;659;p83"/>
          <p:cNvPicPr preferRelativeResize="0"/>
          <p:nvPr/>
        </p:nvPicPr>
        <p:blipFill rotWithShape="1">
          <a:blip r:embed="rId3">
            <a:alphaModFix/>
          </a:blip>
          <a:srcRect l="4895" t="20154" r="7531" b="45151"/>
          <a:stretch/>
        </p:blipFill>
        <p:spPr>
          <a:xfrm>
            <a:off x="5560625" y="151475"/>
            <a:ext cx="3278000" cy="1262325"/>
          </a:xfrm>
          <a:prstGeom prst="rect">
            <a:avLst/>
          </a:prstGeom>
          <a:noFill/>
          <a:ln>
            <a:noFill/>
          </a:ln>
        </p:spPr>
      </p:pic>
      <p:pic>
        <p:nvPicPr>
          <p:cNvPr id="660" name="Google Shape;660;p83"/>
          <p:cNvPicPr preferRelativeResize="0"/>
          <p:nvPr/>
        </p:nvPicPr>
        <p:blipFill rotWithShape="1">
          <a:blip r:embed="rId4">
            <a:alphaModFix/>
          </a:blip>
          <a:srcRect/>
          <a:stretch/>
        </p:blipFill>
        <p:spPr>
          <a:xfrm>
            <a:off x="5405103" y="1562028"/>
            <a:ext cx="3433524" cy="28873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Caput femoris vs. acetabulum</a:t>
            </a:r>
            <a:endParaRPr/>
          </a:p>
        </p:txBody>
      </p:sp>
      <p:sp>
        <p:nvSpPr>
          <p:cNvPr id="180" name="Google Shape;180;p27"/>
          <p:cNvSpPr txBox="1">
            <a:spLocks noGrp="1"/>
          </p:cNvSpPr>
          <p:nvPr>
            <p:ph type="body" idx="1"/>
          </p:nvPr>
        </p:nvSpPr>
        <p:spPr>
          <a:xfrm>
            <a:off x="540000" y="1343696"/>
            <a:ext cx="8064900" cy="2874556"/>
          </a:xfrm>
          <a:prstGeom prst="rect">
            <a:avLst/>
          </a:prstGeom>
        </p:spPr>
        <p:txBody>
          <a:bodyPr spcFirstLastPara="1" wrap="square" lIns="0" tIns="0" rIns="0" bIns="0" anchor="t" anchorCtr="0">
            <a:noAutofit/>
          </a:bodyPr>
          <a:lstStyle/>
          <a:p>
            <a:pPr marL="1905" lvl="0" indent="0" algn="l" rtl="0">
              <a:lnSpc>
                <a:spcPct val="70000"/>
              </a:lnSpc>
              <a:spcBef>
                <a:spcPts val="0"/>
              </a:spcBef>
              <a:spcAft>
                <a:spcPts val="0"/>
              </a:spcAft>
              <a:buSzPts val="1500"/>
              <a:buNone/>
            </a:pPr>
            <a:endParaRPr sz="1500" dirty="0"/>
          </a:p>
          <a:p>
            <a:pPr marL="342900" lvl="0" indent="-340995" algn="l" rtl="0">
              <a:lnSpc>
                <a:spcPct val="70000"/>
              </a:lnSpc>
              <a:spcBef>
                <a:spcPts val="1000"/>
              </a:spcBef>
              <a:spcAft>
                <a:spcPts val="0"/>
              </a:spcAft>
              <a:buSzPts val="1500"/>
              <a:buFont typeface="Arial"/>
              <a:buChar char="•"/>
            </a:pPr>
            <a:r>
              <a:rPr lang="sk" sz="1500" dirty="0"/>
              <a:t> geometrický střed - tři osy kloubu</a:t>
            </a:r>
            <a:endParaRPr sz="1500" dirty="0"/>
          </a:p>
          <a:p>
            <a:pPr marL="342900" lvl="0" indent="-340995" algn="l" rtl="0">
              <a:lnSpc>
                <a:spcPct val="70000"/>
              </a:lnSpc>
              <a:spcBef>
                <a:spcPts val="1000"/>
              </a:spcBef>
              <a:spcAft>
                <a:spcPts val="0"/>
              </a:spcAft>
              <a:buSzPts val="1500"/>
              <a:buFont typeface="Arial"/>
              <a:buChar char="•"/>
            </a:pPr>
            <a:r>
              <a:rPr lang="sk" sz="1500" u="sng" dirty="0"/>
              <a:t>kolodiafyzární úhel</a:t>
            </a:r>
            <a:r>
              <a:rPr lang="sk" sz="1500" dirty="0"/>
              <a:t> - 125°</a:t>
            </a:r>
            <a:endParaRPr sz="1500" dirty="0"/>
          </a:p>
          <a:p>
            <a:pPr marL="742950" lvl="1" indent="-294640" algn="l" rtl="0">
              <a:lnSpc>
                <a:spcPct val="70000"/>
              </a:lnSpc>
              <a:spcBef>
                <a:spcPts val="1000"/>
              </a:spcBef>
              <a:spcAft>
                <a:spcPts val="0"/>
              </a:spcAft>
              <a:buClr>
                <a:schemeClr val="dk1"/>
              </a:buClr>
              <a:buSzPts val="1500"/>
              <a:buFont typeface="Arial"/>
              <a:buChar char="-"/>
            </a:pPr>
            <a:r>
              <a:rPr lang="sk" dirty="0"/>
              <a:t>krček s diafýzou femuru</a:t>
            </a:r>
            <a:endParaRPr dirty="0"/>
          </a:p>
          <a:p>
            <a:pPr marL="742950" lvl="1" indent="-283844" algn="l" rtl="0">
              <a:lnSpc>
                <a:spcPct val="70000"/>
              </a:lnSpc>
              <a:spcBef>
                <a:spcPts val="1000"/>
              </a:spcBef>
              <a:spcAft>
                <a:spcPts val="0"/>
              </a:spcAft>
              <a:buClr>
                <a:schemeClr val="dk1"/>
              </a:buClr>
              <a:buSzPts val="1500"/>
              <a:buFont typeface="Arial"/>
              <a:buChar char="-"/>
            </a:pPr>
            <a:r>
              <a:rPr lang="sk" dirty="0"/>
              <a:t>Děti 150° (fyziologická valgozita)</a:t>
            </a:r>
            <a:endParaRPr dirty="0"/>
          </a:p>
          <a:p>
            <a:pPr marL="742950" lvl="1" indent="-285750" algn="l" rtl="0">
              <a:lnSpc>
                <a:spcPct val="70000"/>
              </a:lnSpc>
              <a:spcBef>
                <a:spcPts val="1000"/>
              </a:spcBef>
              <a:spcAft>
                <a:spcPts val="0"/>
              </a:spcAft>
              <a:buNone/>
            </a:pPr>
            <a:r>
              <a:rPr lang="sk" dirty="0"/>
              <a:t>- 4,5 měs. nákrok DK </a:t>
            </a:r>
            <a:endParaRPr dirty="0"/>
          </a:p>
          <a:p>
            <a:pPr marL="342900" lvl="0" indent="-340995" algn="l" rtl="0">
              <a:lnSpc>
                <a:spcPct val="70000"/>
              </a:lnSpc>
              <a:spcBef>
                <a:spcPts val="1000"/>
              </a:spcBef>
              <a:spcAft>
                <a:spcPts val="0"/>
              </a:spcAft>
              <a:buSzPts val="1500"/>
              <a:buFont typeface="Arial"/>
              <a:buChar char="•"/>
            </a:pPr>
            <a:r>
              <a:rPr lang="sk" sz="1500" u="sng" dirty="0"/>
              <a:t>anteverzní </a:t>
            </a:r>
            <a:r>
              <a:rPr lang="sk" sz="1500" dirty="0"/>
              <a:t>(torzní) </a:t>
            </a:r>
            <a:r>
              <a:rPr lang="sk" sz="1500" u="sng" dirty="0"/>
              <a:t>úhel</a:t>
            </a:r>
            <a:endParaRPr sz="1500" dirty="0"/>
          </a:p>
          <a:p>
            <a:pPr marL="742950" lvl="1" indent="-294640" algn="l" rtl="0">
              <a:lnSpc>
                <a:spcPct val="70000"/>
              </a:lnSpc>
              <a:spcBef>
                <a:spcPts val="1000"/>
              </a:spcBef>
              <a:spcAft>
                <a:spcPts val="0"/>
              </a:spcAft>
              <a:buClr>
                <a:schemeClr val="dk1"/>
              </a:buClr>
              <a:buSzPts val="1500"/>
              <a:buFont typeface="Arial"/>
              <a:buChar char="•"/>
            </a:pPr>
            <a:r>
              <a:rPr lang="sk" dirty="0"/>
              <a:t> krček femuru s frontální rovinou</a:t>
            </a:r>
            <a:endParaRPr dirty="0"/>
          </a:p>
          <a:p>
            <a:pPr marL="742950" lvl="1" indent="-283844" algn="l" rtl="0">
              <a:lnSpc>
                <a:spcPct val="70000"/>
              </a:lnSpc>
              <a:spcBef>
                <a:spcPts val="1000"/>
              </a:spcBef>
              <a:spcAft>
                <a:spcPts val="0"/>
              </a:spcAft>
              <a:buClr>
                <a:schemeClr val="dk1"/>
              </a:buClr>
              <a:buSzPts val="1500"/>
              <a:buFont typeface="Arial"/>
              <a:buChar char="-"/>
            </a:pPr>
            <a:r>
              <a:rPr lang="sk" dirty="0"/>
              <a:t>Děti 40° </a:t>
            </a:r>
            <a:endParaRPr dirty="0"/>
          </a:p>
          <a:p>
            <a:pPr marL="742950" lvl="1" indent="-283844" algn="l" rtl="0">
              <a:lnSpc>
                <a:spcPct val="70000"/>
              </a:lnSpc>
              <a:spcBef>
                <a:spcPts val="1000"/>
              </a:spcBef>
              <a:spcAft>
                <a:spcPts val="0"/>
              </a:spcAft>
              <a:buClr>
                <a:schemeClr val="dk1"/>
              </a:buClr>
              <a:buSzPts val="1500"/>
              <a:buFont typeface="Arial"/>
              <a:buChar char="-"/>
            </a:pPr>
            <a:r>
              <a:rPr lang="sk" dirty="0"/>
              <a:t>Dospělí 10- 30°                              </a:t>
            </a:r>
            <a:endParaRPr dirty="0"/>
          </a:p>
          <a:p>
            <a:pPr marL="342900" lvl="0" indent="-342900" algn="l" rtl="0">
              <a:lnSpc>
                <a:spcPct val="75000"/>
              </a:lnSpc>
              <a:spcBef>
                <a:spcPts val="1000"/>
              </a:spcBef>
              <a:spcAft>
                <a:spcPts val="0"/>
              </a:spcAft>
              <a:buNone/>
            </a:pPr>
            <a:r>
              <a:rPr lang="sk" sz="1500" b="1" dirty="0"/>
              <a:t> Tvarová variabilita krčku a hlavice!</a:t>
            </a:r>
            <a:endParaRPr sz="1500" b="1" dirty="0"/>
          </a:p>
          <a:p>
            <a:pPr marL="342900" lvl="0" indent="-245745" algn="l" rtl="0">
              <a:lnSpc>
                <a:spcPct val="70000"/>
              </a:lnSpc>
              <a:spcBef>
                <a:spcPts val="1000"/>
              </a:spcBef>
              <a:spcAft>
                <a:spcPts val="0"/>
              </a:spcAft>
              <a:buNone/>
            </a:pPr>
            <a:endParaRPr sz="1500" dirty="0"/>
          </a:p>
          <a:p>
            <a:pPr marL="0" lvl="0" indent="0" algn="l" rtl="0">
              <a:spcBef>
                <a:spcPts val="0"/>
              </a:spcBef>
              <a:spcAft>
                <a:spcPts val="0"/>
              </a:spcAft>
              <a:buNone/>
            </a:pPr>
            <a:endParaRPr sz="1500" dirty="0"/>
          </a:p>
        </p:txBody>
      </p:sp>
      <p:pic>
        <p:nvPicPr>
          <p:cNvPr id="181" name="Google Shape;181;p27"/>
          <p:cNvPicPr preferRelativeResize="0"/>
          <p:nvPr/>
        </p:nvPicPr>
        <p:blipFill rotWithShape="1">
          <a:blip r:embed="rId3">
            <a:alphaModFix/>
          </a:blip>
          <a:srcRect/>
          <a:stretch/>
        </p:blipFill>
        <p:spPr>
          <a:xfrm>
            <a:off x="4722016" y="2053761"/>
            <a:ext cx="1825624" cy="2117724"/>
          </a:xfrm>
          <a:prstGeom prst="rect">
            <a:avLst/>
          </a:prstGeom>
          <a:noFill/>
          <a:ln>
            <a:noFill/>
          </a:ln>
        </p:spPr>
      </p:pic>
      <p:pic>
        <p:nvPicPr>
          <p:cNvPr id="182" name="Google Shape;182;p27"/>
          <p:cNvPicPr preferRelativeResize="0"/>
          <p:nvPr/>
        </p:nvPicPr>
        <p:blipFill rotWithShape="1">
          <a:blip r:embed="rId4">
            <a:alphaModFix/>
          </a:blip>
          <a:srcRect/>
          <a:stretch/>
        </p:blipFill>
        <p:spPr>
          <a:xfrm>
            <a:off x="6440190" y="878700"/>
            <a:ext cx="2543411" cy="2117724"/>
          </a:xfrm>
          <a:prstGeom prst="rect">
            <a:avLst/>
          </a:prstGeom>
          <a:noFill/>
          <a:ln>
            <a:noFill/>
          </a:ln>
        </p:spPr>
      </p:pic>
      <p:sp>
        <p:nvSpPr>
          <p:cNvPr id="183" name="Google Shape;183;p27"/>
          <p:cNvSpPr txBox="1"/>
          <p:nvPr/>
        </p:nvSpPr>
        <p:spPr>
          <a:xfrm>
            <a:off x="6463300" y="3061700"/>
            <a:ext cx="2497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highlight>
                  <a:srgbClr val="FFFFFF"/>
                </a:highlight>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8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666" name="Google Shape;666;p84"/>
          <p:cNvSpPr txBox="1">
            <a:spLocks noGrp="1"/>
          </p:cNvSpPr>
          <p:nvPr>
            <p:ph type="body" idx="1"/>
          </p:nvPr>
        </p:nvSpPr>
        <p:spPr>
          <a:xfrm>
            <a:off x="540000" y="1113250"/>
            <a:ext cx="49011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200" b="1"/>
              <a:t>Syndrom m. piriformis</a:t>
            </a:r>
            <a:endParaRPr sz="1200" b="1"/>
          </a:p>
          <a:p>
            <a:pPr marL="0" lvl="0" indent="0" algn="l" rtl="0">
              <a:lnSpc>
                <a:spcPct val="115000"/>
              </a:lnSpc>
              <a:spcBef>
                <a:spcPts val="0"/>
              </a:spcBef>
              <a:spcAft>
                <a:spcPts val="0"/>
              </a:spcAft>
              <a:buNone/>
            </a:pPr>
            <a:r>
              <a:rPr lang="sk" sz="1200" b="1"/>
              <a:t>má 3 komponenty:</a:t>
            </a:r>
            <a:endParaRPr sz="1200" b="1"/>
          </a:p>
          <a:p>
            <a:pPr marL="457200" lvl="0" indent="-304800" algn="l" rtl="0">
              <a:lnSpc>
                <a:spcPct val="80000"/>
              </a:lnSpc>
              <a:spcBef>
                <a:spcPts val="1600"/>
              </a:spcBef>
              <a:spcAft>
                <a:spcPts val="0"/>
              </a:spcAft>
              <a:buClr>
                <a:schemeClr val="dk1"/>
              </a:buClr>
              <a:buSzPts val="1200"/>
              <a:buFont typeface="Arial"/>
              <a:buAutoNum type="arabicParenR"/>
            </a:pPr>
            <a:r>
              <a:rPr lang="sk" sz="1200" b="1"/>
              <a:t>myofasciální bolest </a:t>
            </a:r>
            <a:r>
              <a:rPr lang="sk" sz="1200"/>
              <a:t>vyzařující z TrPs</a:t>
            </a:r>
            <a:endParaRPr sz="1200"/>
          </a:p>
          <a:p>
            <a:pPr marL="457200" lvl="0" indent="-304800" algn="l" rtl="0">
              <a:lnSpc>
                <a:spcPct val="80000"/>
              </a:lnSpc>
              <a:spcBef>
                <a:spcPts val="0"/>
              </a:spcBef>
              <a:spcAft>
                <a:spcPts val="0"/>
              </a:spcAft>
              <a:buClr>
                <a:schemeClr val="dk1"/>
              </a:buClr>
              <a:buSzPts val="1200"/>
              <a:buFont typeface="Arial"/>
              <a:buAutoNum type="arabicParenR"/>
            </a:pPr>
            <a:r>
              <a:rPr lang="sk" sz="1200" b="1"/>
              <a:t>útlak nervově – vaskulárno svazku</a:t>
            </a:r>
            <a:endParaRPr sz="1200" b="1"/>
          </a:p>
          <a:p>
            <a:pPr marL="914400" lvl="1" indent="-304800" algn="l" rtl="0">
              <a:lnSpc>
                <a:spcPct val="115000"/>
              </a:lnSpc>
              <a:spcBef>
                <a:spcPts val="0"/>
              </a:spcBef>
              <a:spcAft>
                <a:spcPts val="0"/>
              </a:spcAft>
              <a:buSzPts val="1200"/>
              <a:buFont typeface="Arial"/>
              <a:buChar char="○"/>
            </a:pPr>
            <a:r>
              <a:rPr lang="sk" sz="1200" b="1"/>
              <a:t>- n. gluteus superior et inferior </a:t>
            </a:r>
            <a:r>
              <a:rPr lang="sk" sz="1200"/>
              <a:t>=&gt;atrofie gluteů</a:t>
            </a:r>
            <a:endParaRPr sz="1200"/>
          </a:p>
          <a:p>
            <a:pPr marL="914400" lvl="1" indent="-304800" algn="l" rtl="0">
              <a:lnSpc>
                <a:spcPct val="115000"/>
              </a:lnSpc>
              <a:spcBef>
                <a:spcPts val="0"/>
              </a:spcBef>
              <a:spcAft>
                <a:spcPts val="0"/>
              </a:spcAft>
              <a:buSzPts val="1200"/>
              <a:buFont typeface="Arial"/>
              <a:buChar char="○"/>
            </a:pPr>
            <a:r>
              <a:rPr lang="sk" sz="1200" b="1"/>
              <a:t>- n. cutaneus femoris posterior </a:t>
            </a:r>
            <a:r>
              <a:rPr lang="sk" sz="1200"/>
              <a:t>=&gt;bolest hýždě</a:t>
            </a:r>
            <a:endParaRPr sz="1200"/>
          </a:p>
          <a:p>
            <a:pPr marL="914400" lvl="1" indent="-304800" algn="l" rtl="0">
              <a:lnSpc>
                <a:spcPct val="115000"/>
              </a:lnSpc>
              <a:spcBef>
                <a:spcPts val="0"/>
              </a:spcBef>
              <a:spcAft>
                <a:spcPts val="0"/>
              </a:spcAft>
              <a:buSzPts val="1200"/>
              <a:buFont typeface="Arial"/>
              <a:buChar char="○"/>
            </a:pPr>
            <a:r>
              <a:rPr lang="sk" sz="1200" b="1"/>
              <a:t>- n. ischiadicus</a:t>
            </a:r>
            <a:r>
              <a:rPr lang="sk" sz="1200"/>
              <a:t> =&gt;parestezie po zadní straně stehna, lýtka a nohy</a:t>
            </a:r>
            <a:endParaRPr sz="1200"/>
          </a:p>
          <a:p>
            <a:pPr marL="914400" lvl="1" indent="-304800" algn="l" rtl="0">
              <a:lnSpc>
                <a:spcPct val="115000"/>
              </a:lnSpc>
              <a:spcBef>
                <a:spcPts val="0"/>
              </a:spcBef>
              <a:spcAft>
                <a:spcPts val="0"/>
              </a:spcAft>
              <a:buSzPts val="1200"/>
              <a:buFont typeface="Arial"/>
              <a:buChar char="○"/>
            </a:pPr>
            <a:r>
              <a:rPr lang="sk" sz="1200" b="1"/>
              <a:t>- n. pudendus</a:t>
            </a:r>
            <a:r>
              <a:rPr lang="sk" sz="1200"/>
              <a:t> =&gt;perineální bolest, sexuální dysfunkce</a:t>
            </a:r>
            <a:endParaRPr sz="1200"/>
          </a:p>
          <a:p>
            <a:pPr marL="914400" lvl="0" indent="0" algn="l" rtl="0">
              <a:lnSpc>
                <a:spcPct val="115000"/>
              </a:lnSpc>
              <a:spcBef>
                <a:spcPts val="300"/>
              </a:spcBef>
              <a:spcAft>
                <a:spcPts val="0"/>
              </a:spcAft>
              <a:buNone/>
            </a:pPr>
            <a:r>
              <a:rPr lang="sk" sz="1200"/>
              <a:t>- podle Travellové je relativní útlak struktur do jisté míry fyziologický, 	protože každý sval se při zkrácení nebo kontrakci „ztlušťuje“</a:t>
            </a:r>
            <a:endParaRPr sz="1200"/>
          </a:p>
          <a:p>
            <a:pPr marL="342900" lvl="0" indent="-304800" algn="l" rtl="0">
              <a:lnSpc>
                <a:spcPct val="115000"/>
              </a:lnSpc>
              <a:spcBef>
                <a:spcPts val="300"/>
              </a:spcBef>
              <a:spcAft>
                <a:spcPts val="0"/>
              </a:spcAft>
              <a:buClr>
                <a:schemeClr val="dk1"/>
              </a:buClr>
              <a:buSzPts val="1200"/>
              <a:buFont typeface="Arial"/>
              <a:buAutoNum type="arabicParenR" startAt="3"/>
            </a:pPr>
            <a:r>
              <a:rPr lang="sk" sz="1200" b="1"/>
              <a:t>dysfunkce SI kloubu </a:t>
            </a:r>
            <a:r>
              <a:rPr lang="sk" sz="1200"/>
              <a:t>=&gt; zvýšené napětí ve svalu způsobené TrpPs může podporovat SI posun a naopak dysfunkce způsobená posunem kloubu podporuje výskyt TrPs v MP</a:t>
            </a:r>
            <a:endParaRPr sz="1200"/>
          </a:p>
          <a:p>
            <a:pPr marL="0" lvl="0" indent="0" algn="l" rtl="0">
              <a:spcBef>
                <a:spcPts val="0"/>
              </a:spcBef>
              <a:spcAft>
                <a:spcPts val="0"/>
              </a:spcAft>
              <a:buNone/>
            </a:pPr>
            <a:endParaRPr sz="1200" b="1"/>
          </a:p>
        </p:txBody>
      </p:sp>
      <p:pic>
        <p:nvPicPr>
          <p:cNvPr id="667" name="Google Shape;667;p84"/>
          <p:cNvPicPr preferRelativeResize="0"/>
          <p:nvPr/>
        </p:nvPicPr>
        <p:blipFill>
          <a:blip r:embed="rId3">
            <a:alphaModFix/>
          </a:blip>
          <a:stretch>
            <a:fillRect/>
          </a:stretch>
        </p:blipFill>
        <p:spPr>
          <a:xfrm>
            <a:off x="5278800" y="958600"/>
            <a:ext cx="3326100" cy="2494575"/>
          </a:xfrm>
          <a:prstGeom prst="rect">
            <a:avLst/>
          </a:prstGeom>
          <a:noFill/>
          <a:ln>
            <a:noFill/>
          </a:ln>
        </p:spPr>
      </p:pic>
      <p:sp>
        <p:nvSpPr>
          <p:cNvPr id="668" name="Google Shape;668;p84"/>
          <p:cNvSpPr txBox="1"/>
          <p:nvPr/>
        </p:nvSpPr>
        <p:spPr>
          <a:xfrm>
            <a:off x="5278800" y="3453175"/>
            <a:ext cx="3326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https://www.msdmanuals.com/professional/injuries-poisoning/sports-injury/piriformis-syndrome</a:t>
            </a:r>
            <a:endParaRPr sz="800">
              <a:solidFill>
                <a:srgbClr val="B7B7B7"/>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8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674" name="Google Shape;674;p85"/>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42900" algn="l" rtl="0">
              <a:lnSpc>
                <a:spcPct val="150000"/>
              </a:lnSpc>
              <a:spcBef>
                <a:spcPts val="300"/>
              </a:spcBef>
              <a:spcAft>
                <a:spcPts val="0"/>
              </a:spcAft>
              <a:buSzPts val="1800"/>
              <a:buFont typeface="Open Sans"/>
              <a:buChar char="●"/>
            </a:pPr>
            <a:r>
              <a:rPr lang="sk" sz="1800" b="1"/>
              <a:t>Piriformis syndrom</a:t>
            </a:r>
            <a:r>
              <a:rPr lang="sk" sz="1800"/>
              <a:t> – bolest a slabost při odporované ABD v 90° FL v kyčli, citlivost při zevní či intrapelvické palpaci (může být důsledkem postlaminectomického syndromu nebo coccygodynie)</a:t>
            </a:r>
            <a:endParaRPr sz="1800"/>
          </a:p>
          <a:p>
            <a:pPr marL="457200" lvl="0" indent="-342900" algn="l" rtl="0">
              <a:lnSpc>
                <a:spcPct val="150000"/>
              </a:lnSpc>
              <a:spcBef>
                <a:spcPts val="0"/>
              </a:spcBef>
              <a:spcAft>
                <a:spcPts val="0"/>
              </a:spcAft>
              <a:buSzPts val="1800"/>
              <a:buFont typeface="Arial"/>
              <a:buChar char="●"/>
            </a:pPr>
            <a:r>
              <a:rPr lang="sk" sz="1800"/>
              <a:t>u myofasciálního syndromu m. piriformis je častý SI posun</a:t>
            </a:r>
            <a:endParaRPr sz="1800"/>
          </a:p>
          <a:p>
            <a:pPr marL="457200" lvl="0" indent="-342900" algn="l" rtl="0">
              <a:lnSpc>
                <a:spcPct val="150000"/>
              </a:lnSpc>
              <a:spcBef>
                <a:spcPts val="0"/>
              </a:spcBef>
              <a:spcAft>
                <a:spcPts val="0"/>
              </a:spcAft>
              <a:buSzPts val="1800"/>
              <a:buFont typeface="Arial"/>
              <a:buChar char="●"/>
            </a:pPr>
            <a:r>
              <a:rPr lang="sk" sz="1800"/>
              <a:t>myofasciální syndrom MP se vyskytuje jen zřídka izolovaně, častěji však s dalšími dysfunkcemi v rámci řetězení např. extenční řetězec na DK (Lewitt)</a:t>
            </a:r>
            <a:endParaRPr sz="1800"/>
          </a:p>
          <a:p>
            <a:pPr marL="457200" lvl="0" indent="-342900" algn="l" rtl="0">
              <a:lnSpc>
                <a:spcPct val="150000"/>
              </a:lnSpc>
              <a:spcBef>
                <a:spcPts val="0"/>
              </a:spcBef>
              <a:spcAft>
                <a:spcPts val="0"/>
              </a:spcAft>
              <a:buSzPts val="1800"/>
              <a:buFont typeface="Arial"/>
              <a:buChar char="●"/>
            </a:pPr>
            <a:r>
              <a:rPr lang="sk" sz="1800"/>
              <a:t>Kipervas et al. zjistili častý spasmus m. piriformis u pacientů s osteochondrózou v Lp a LBP (Travell a Simons)</a:t>
            </a:r>
            <a:endParaRPr sz="1800"/>
          </a:p>
          <a:p>
            <a:pPr marL="0" lvl="0" indent="0" algn="l" rtl="0">
              <a:lnSpc>
                <a:spcPct val="150000"/>
              </a:lnSpc>
              <a:spcBef>
                <a:spcPts val="300"/>
              </a:spcBef>
              <a:spcAft>
                <a:spcPts val="0"/>
              </a:spcAft>
              <a:buNone/>
            </a:pPr>
            <a:endParaRPr sz="1800"/>
          </a:p>
          <a:p>
            <a:pPr marL="0" lvl="0" indent="0" algn="l" rtl="0">
              <a:lnSpc>
                <a:spcPct val="150000"/>
              </a:lnSpc>
              <a:spcBef>
                <a:spcPts val="0"/>
              </a:spcBef>
              <a:spcAft>
                <a:spcPts val="0"/>
              </a:spcAft>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8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Svaly KYK - Dif. Dg.</a:t>
            </a:r>
            <a:endParaRPr/>
          </a:p>
        </p:txBody>
      </p:sp>
      <p:sp>
        <p:nvSpPr>
          <p:cNvPr id="680" name="Google Shape;680;p86"/>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15000"/>
              </a:lnSpc>
              <a:spcBef>
                <a:spcPts val="700"/>
              </a:spcBef>
              <a:spcAft>
                <a:spcPts val="0"/>
              </a:spcAft>
              <a:buNone/>
            </a:pPr>
            <a:r>
              <a:rPr lang="sk" sz="1800" b="1"/>
              <a:t>Syndrom m. piriformis - symptomy</a:t>
            </a:r>
            <a:endParaRPr sz="1800" b="1"/>
          </a:p>
          <a:p>
            <a:pPr marL="457200" lvl="0" indent="-342900" algn="l" rtl="0">
              <a:lnSpc>
                <a:spcPct val="115000"/>
              </a:lnSpc>
              <a:spcBef>
                <a:spcPts val="700"/>
              </a:spcBef>
              <a:spcAft>
                <a:spcPts val="0"/>
              </a:spcAft>
              <a:buSzPts val="1800"/>
              <a:buChar char="●"/>
            </a:pPr>
            <a:r>
              <a:rPr lang="sk" sz="1800"/>
              <a:t>bolest a parestézie ve spodní části zad, v třísle, perineu, hýždích, kyčli, zadní části stehna a nohy, chodidle a během defekace v rektu</a:t>
            </a:r>
            <a:endParaRPr sz="1800"/>
          </a:p>
          <a:p>
            <a:pPr marL="457200" lvl="0" indent="-342900" algn="l" rtl="0">
              <a:lnSpc>
                <a:spcPct val="115000"/>
              </a:lnSpc>
              <a:spcBef>
                <a:spcPts val="0"/>
              </a:spcBef>
              <a:spcAft>
                <a:spcPts val="0"/>
              </a:spcAft>
              <a:buSzPts val="1800"/>
              <a:buFont typeface="Arial"/>
              <a:buChar char="●"/>
            </a:pPr>
            <a:r>
              <a:rPr lang="sk" sz="1800"/>
              <a:t>někdy otok bolestivé DK, sexuální poruchy, dyspareunii u žen a impotenci u mužů (útlak nervů)</a:t>
            </a:r>
            <a:endParaRPr sz="1800"/>
          </a:p>
          <a:p>
            <a:pPr marL="0" lvl="0" indent="0" algn="l" rtl="0">
              <a:lnSpc>
                <a:spcPct val="115000"/>
              </a:lnSpc>
              <a:spcBef>
                <a:spcPts val="700"/>
              </a:spcBef>
              <a:spcAft>
                <a:spcPts val="0"/>
              </a:spcAft>
              <a:buNone/>
            </a:pPr>
            <a:r>
              <a:rPr lang="sk" sz="1800"/>
              <a:t>Symptomy se zhoršují při:</a:t>
            </a:r>
            <a:endParaRPr sz="1800"/>
          </a:p>
          <a:p>
            <a:pPr marL="457200" lvl="0" indent="-342900" algn="l" rtl="0">
              <a:lnSpc>
                <a:spcPct val="115000"/>
              </a:lnSpc>
              <a:spcBef>
                <a:spcPts val="600"/>
              </a:spcBef>
              <a:spcAft>
                <a:spcPts val="0"/>
              </a:spcAft>
              <a:buSzPts val="1800"/>
              <a:buFont typeface="Arial"/>
              <a:buChar char="●"/>
            </a:pPr>
            <a:r>
              <a:rPr lang="sk" sz="1800"/>
              <a:t>dlouhodobá  VR, ADD a FL v KYK (sezení nohu přes nohu)</a:t>
            </a:r>
            <a:endParaRPr sz="1800"/>
          </a:p>
          <a:p>
            <a:pPr marL="457200" lvl="0" indent="-342900" algn="l" rtl="0">
              <a:lnSpc>
                <a:spcPct val="115000"/>
              </a:lnSpc>
              <a:spcBef>
                <a:spcPts val="0"/>
              </a:spcBef>
              <a:spcAft>
                <a:spcPts val="0"/>
              </a:spcAft>
              <a:buSzPts val="1800"/>
              <a:buFont typeface="Arial"/>
              <a:buChar char="●"/>
            </a:pPr>
            <a:r>
              <a:rPr lang="sk" sz="1800"/>
              <a:t>dlouhodobá chůze a stání</a:t>
            </a:r>
            <a:endParaRPr sz="1800"/>
          </a:p>
          <a:p>
            <a:pPr marL="457200" lvl="0" indent="-342900" algn="l" rtl="0">
              <a:lnSpc>
                <a:spcPct val="115000"/>
              </a:lnSpc>
              <a:spcBef>
                <a:spcPts val="0"/>
              </a:spcBef>
              <a:spcAft>
                <a:spcPts val="0"/>
              </a:spcAft>
              <a:buSzPts val="1800"/>
              <a:buFont typeface="Arial"/>
              <a:buChar char="●"/>
            </a:pPr>
            <a:r>
              <a:rPr lang="sk" sz="1800"/>
              <a:t>aktivitě svalu</a:t>
            </a:r>
            <a:endParaRPr sz="1800"/>
          </a:p>
          <a:p>
            <a:pPr marL="457200" lvl="0" indent="0" algn="l" rtl="0">
              <a:lnSpc>
                <a:spcPct val="115000"/>
              </a:lnSpc>
              <a:spcBef>
                <a:spcPts val="0"/>
              </a:spcBef>
              <a:spcAft>
                <a:spcPts val="0"/>
              </a:spcAft>
              <a:buNone/>
            </a:pPr>
            <a:endParaRPr sz="1800"/>
          </a:p>
          <a:p>
            <a:pPr marL="0" lvl="0" indent="0" algn="l" rtl="0">
              <a:spcBef>
                <a:spcPts val="1600"/>
              </a:spcBef>
              <a:spcAft>
                <a:spcPts val="0"/>
              </a:spcAft>
              <a:buNone/>
            </a:pP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8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686" name="Google Shape;686;p87"/>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15000"/>
              </a:lnSpc>
              <a:spcBef>
                <a:spcPts val="700"/>
              </a:spcBef>
              <a:spcAft>
                <a:spcPts val="0"/>
              </a:spcAft>
              <a:buNone/>
            </a:pPr>
            <a:r>
              <a:rPr lang="sk" sz="1600" b="1"/>
              <a:t>Syndrom m. piriformis - vyšetření</a:t>
            </a:r>
            <a:endParaRPr sz="1600" b="1"/>
          </a:p>
          <a:p>
            <a:pPr marL="0" lvl="0" indent="0" algn="l" rtl="0">
              <a:lnSpc>
                <a:spcPct val="115000"/>
              </a:lnSpc>
              <a:spcBef>
                <a:spcPts val="700"/>
              </a:spcBef>
              <a:spcAft>
                <a:spcPts val="0"/>
              </a:spcAft>
              <a:buNone/>
            </a:pPr>
            <a:r>
              <a:rPr lang="sk" sz="1600"/>
              <a:t>anamnéza</a:t>
            </a:r>
            <a:endParaRPr sz="1600"/>
          </a:p>
          <a:p>
            <a:pPr marL="457200" lvl="0" indent="-330200" algn="l" rtl="0">
              <a:lnSpc>
                <a:spcPct val="115000"/>
              </a:lnSpc>
              <a:spcBef>
                <a:spcPts val="600"/>
              </a:spcBef>
              <a:spcAft>
                <a:spcPts val="0"/>
              </a:spcAft>
              <a:buSzPts val="1600"/>
              <a:buFont typeface="Arial"/>
              <a:buChar char="●"/>
            </a:pPr>
            <a:r>
              <a:rPr lang="sk" sz="1600"/>
              <a:t>pád na hýždě</a:t>
            </a:r>
            <a:endParaRPr sz="1600"/>
          </a:p>
          <a:p>
            <a:pPr marL="457200" lvl="0" indent="-330200" algn="l" rtl="0">
              <a:lnSpc>
                <a:spcPct val="115000"/>
              </a:lnSpc>
              <a:spcBef>
                <a:spcPts val="0"/>
              </a:spcBef>
              <a:spcAft>
                <a:spcPts val="0"/>
              </a:spcAft>
              <a:buSzPts val="1600"/>
              <a:buFont typeface="Arial"/>
              <a:buChar char="●"/>
            </a:pPr>
            <a:r>
              <a:rPr lang="sk" sz="1600"/>
              <a:t>bolest při brzdění pohybu: fotbal, tenis, volejbal</a:t>
            </a:r>
            <a:endParaRPr sz="1600"/>
          </a:p>
          <a:p>
            <a:pPr marL="457200" lvl="0" indent="-330200" algn="l" rtl="0">
              <a:lnSpc>
                <a:spcPct val="115000"/>
              </a:lnSpc>
              <a:spcBef>
                <a:spcPts val="0"/>
              </a:spcBef>
              <a:spcAft>
                <a:spcPts val="0"/>
              </a:spcAft>
              <a:buSzPts val="1600"/>
              <a:buFont typeface="Arial"/>
              <a:buChar char="●"/>
            </a:pPr>
            <a:r>
              <a:rPr lang="sk" sz="1600"/>
              <a:t>bolestivá menstruace, defekace, …</a:t>
            </a:r>
            <a:endParaRPr sz="1600"/>
          </a:p>
          <a:p>
            <a:pPr marL="0" lvl="0" indent="0" algn="l" rtl="0">
              <a:lnSpc>
                <a:spcPct val="115000"/>
              </a:lnSpc>
              <a:spcBef>
                <a:spcPts val="600"/>
              </a:spcBef>
              <a:spcAft>
                <a:spcPts val="0"/>
              </a:spcAft>
              <a:buNone/>
            </a:pPr>
            <a:r>
              <a:rPr lang="sk" sz="1600"/>
              <a:t>ve stoji</a:t>
            </a:r>
            <a:endParaRPr sz="1600"/>
          </a:p>
          <a:p>
            <a:pPr marL="457200" lvl="0" indent="-330200" algn="l" rtl="0">
              <a:lnSpc>
                <a:spcPct val="115000"/>
              </a:lnSpc>
              <a:spcBef>
                <a:spcPts val="600"/>
              </a:spcBef>
              <a:spcAft>
                <a:spcPts val="0"/>
              </a:spcAft>
              <a:buSzPts val="1600"/>
              <a:buFont typeface="Arial"/>
              <a:buChar char="●"/>
            </a:pPr>
            <a:r>
              <a:rPr lang="sk" sz="1600" b="1"/>
              <a:t>útlak n. ischiadicus – </a:t>
            </a:r>
            <a:r>
              <a:rPr lang="sk" sz="1600"/>
              <a:t>stoj na špičkách X patách, při rozsáhlejším útlaku může pacient kulhat až vléci nohu na postižené straně</a:t>
            </a:r>
            <a:endParaRPr sz="1600"/>
          </a:p>
          <a:p>
            <a:pPr marL="457200" lvl="0" indent="-330200" algn="l" rtl="0">
              <a:lnSpc>
                <a:spcPct val="115000"/>
              </a:lnSpc>
              <a:spcBef>
                <a:spcPts val="0"/>
              </a:spcBef>
              <a:spcAft>
                <a:spcPts val="0"/>
              </a:spcAft>
              <a:buSzPts val="1600"/>
              <a:buFont typeface="Arial"/>
              <a:buChar char="●"/>
            </a:pPr>
            <a:r>
              <a:rPr lang="sk" sz="1600" b="1"/>
              <a:t>Trendelenburgova zk. –</a:t>
            </a:r>
            <a:r>
              <a:rPr lang="sk" sz="1600"/>
              <a:t> při SMP často oslabeny ABD KYK</a:t>
            </a:r>
            <a:endParaRPr sz="1600"/>
          </a:p>
          <a:p>
            <a:pPr marL="0" lvl="0" indent="0" algn="l" rtl="0">
              <a:lnSpc>
                <a:spcPct val="115000"/>
              </a:lnSpc>
              <a:spcBef>
                <a:spcPts val="700"/>
              </a:spcBef>
              <a:spcAft>
                <a:spcPts val="0"/>
              </a:spcAft>
              <a:buNone/>
            </a:pPr>
            <a:r>
              <a:rPr lang="sk" sz="1600"/>
              <a:t>• vsedě</a:t>
            </a:r>
            <a:endParaRPr sz="1600"/>
          </a:p>
          <a:p>
            <a:pPr marL="457200" lvl="0" indent="-330200" algn="l" rtl="0">
              <a:lnSpc>
                <a:spcPct val="115000"/>
              </a:lnSpc>
              <a:spcBef>
                <a:spcPts val="600"/>
              </a:spcBef>
              <a:spcAft>
                <a:spcPts val="0"/>
              </a:spcAft>
              <a:buSzPts val="1600"/>
              <a:buFont typeface="Arial"/>
              <a:buChar char="●"/>
            </a:pPr>
            <a:r>
              <a:rPr lang="sk" sz="1600"/>
              <a:t>problém překřížit postiženou DK přes koleno druhé končetiny</a:t>
            </a:r>
            <a:endParaRPr sz="1600"/>
          </a:p>
          <a:p>
            <a:pPr marL="457200" lvl="0" indent="0" algn="l" rtl="0">
              <a:lnSpc>
                <a:spcPct val="115000"/>
              </a:lnSpc>
              <a:spcBef>
                <a:spcPts val="600"/>
              </a:spcBef>
              <a:spcAft>
                <a:spcPts val="0"/>
              </a:spcAft>
              <a:buNone/>
            </a:pPr>
            <a:endParaRPr sz="1600"/>
          </a:p>
          <a:p>
            <a:pPr marL="0" lvl="0" indent="0" algn="l" rtl="0">
              <a:lnSpc>
                <a:spcPct val="115000"/>
              </a:lnSpc>
              <a:spcBef>
                <a:spcPts val="700"/>
              </a:spcBef>
              <a:spcAft>
                <a:spcPts val="0"/>
              </a:spcAft>
              <a:buClr>
                <a:schemeClr val="dk1"/>
              </a:buClr>
              <a:buSzPts val="1100"/>
              <a:buFont typeface="Arial"/>
              <a:buNone/>
            </a:pPr>
            <a:endParaRPr sz="1600" b="1"/>
          </a:p>
          <a:p>
            <a:pPr marL="0" lvl="0" indent="0" algn="l" rtl="0">
              <a:spcBef>
                <a:spcPts val="0"/>
              </a:spcBef>
              <a:spcAft>
                <a:spcPts val="0"/>
              </a:spcAft>
              <a:buNone/>
            </a:pPr>
            <a:endParaRPr sz="19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pic>
        <p:nvPicPr>
          <p:cNvPr id="691" name="Google Shape;691;p88"/>
          <p:cNvPicPr preferRelativeResize="0"/>
          <p:nvPr/>
        </p:nvPicPr>
        <p:blipFill rotWithShape="1">
          <a:blip r:embed="rId3">
            <a:alphaModFix/>
          </a:blip>
          <a:srcRect/>
          <a:stretch/>
        </p:blipFill>
        <p:spPr>
          <a:xfrm>
            <a:off x="6390639" y="2858975"/>
            <a:ext cx="2696086" cy="2129150"/>
          </a:xfrm>
          <a:prstGeom prst="rect">
            <a:avLst/>
          </a:prstGeom>
          <a:noFill/>
          <a:ln>
            <a:noFill/>
          </a:ln>
        </p:spPr>
      </p:pic>
      <p:sp>
        <p:nvSpPr>
          <p:cNvPr id="692" name="Google Shape;692;p8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693" name="Google Shape;693;p88"/>
          <p:cNvSpPr txBox="1">
            <a:spLocks noGrp="1"/>
          </p:cNvSpPr>
          <p:nvPr>
            <p:ph type="body" idx="1"/>
          </p:nvPr>
        </p:nvSpPr>
        <p:spPr>
          <a:xfrm>
            <a:off x="540000" y="1113250"/>
            <a:ext cx="65499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200" b="1"/>
              <a:t>Syndrom m. piriformis - vyšetření</a:t>
            </a:r>
            <a:endParaRPr sz="1200" b="1"/>
          </a:p>
          <a:p>
            <a:pPr marL="0" lvl="0" indent="0" algn="l" rtl="0">
              <a:lnSpc>
                <a:spcPct val="115000"/>
              </a:lnSpc>
              <a:spcBef>
                <a:spcPts val="600"/>
              </a:spcBef>
              <a:spcAft>
                <a:spcPts val="0"/>
              </a:spcAft>
              <a:buNone/>
            </a:pPr>
            <a:r>
              <a:rPr lang="sk" sz="1100"/>
              <a:t>vleže na zádech</a:t>
            </a:r>
            <a:endParaRPr sz="1100"/>
          </a:p>
          <a:p>
            <a:pPr marL="457200" lvl="0" indent="-298450" algn="l" rtl="0">
              <a:lnSpc>
                <a:spcPct val="115000"/>
              </a:lnSpc>
              <a:spcBef>
                <a:spcPts val="500"/>
              </a:spcBef>
              <a:spcAft>
                <a:spcPts val="0"/>
              </a:spcAft>
              <a:buSzPts val="1100"/>
              <a:buFont typeface="Open Sans"/>
              <a:buChar char="●"/>
            </a:pPr>
            <a:r>
              <a:rPr lang="sk" sz="1100"/>
              <a:t>zk. dle </a:t>
            </a:r>
            <a:r>
              <a:rPr lang="sk" sz="1100" b="1"/>
              <a:t>Retzlaffa</a:t>
            </a:r>
            <a:r>
              <a:rPr lang="sk" sz="1100"/>
              <a:t> (stálá ZR ≥ 45° KYK při natažených DKK)</a:t>
            </a:r>
            <a:endParaRPr sz="1100"/>
          </a:p>
          <a:p>
            <a:pPr marL="457200" lvl="0" indent="0" algn="l" rtl="0">
              <a:lnSpc>
                <a:spcPct val="115000"/>
              </a:lnSpc>
              <a:spcBef>
                <a:spcPts val="500"/>
              </a:spcBef>
              <a:spcAft>
                <a:spcPts val="0"/>
              </a:spcAft>
              <a:buNone/>
            </a:pPr>
            <a:r>
              <a:rPr lang="sk" sz="1100"/>
              <a:t> – X rozdíl délka DKK, pánev asym.!</a:t>
            </a:r>
            <a:endParaRPr sz="1100"/>
          </a:p>
          <a:p>
            <a:pPr marL="457200" lvl="0" indent="-298450" algn="l" rtl="0">
              <a:lnSpc>
                <a:spcPct val="115000"/>
              </a:lnSpc>
              <a:spcBef>
                <a:spcPts val="500"/>
              </a:spcBef>
              <a:spcAft>
                <a:spcPts val="0"/>
              </a:spcAft>
              <a:buSzPts val="1100"/>
              <a:buFont typeface="Open Sans"/>
              <a:buChar char="●"/>
            </a:pPr>
            <a:r>
              <a:rPr lang="sk" sz="1100" b="1"/>
              <a:t>„piriformis sign“</a:t>
            </a:r>
            <a:r>
              <a:rPr lang="sk" sz="1100"/>
              <a:t>: reprodukce bolesti při odporované ZR</a:t>
            </a:r>
            <a:endParaRPr sz="1100"/>
          </a:p>
          <a:p>
            <a:pPr marL="457200" lvl="0" indent="-298450" algn="l" rtl="0">
              <a:lnSpc>
                <a:spcPct val="115000"/>
              </a:lnSpc>
              <a:spcBef>
                <a:spcPts val="0"/>
              </a:spcBef>
              <a:spcAft>
                <a:spcPts val="0"/>
              </a:spcAft>
              <a:buSzPts val="1100"/>
              <a:buFont typeface="Open Sans"/>
              <a:buChar char="●"/>
            </a:pPr>
            <a:r>
              <a:rPr lang="sk" sz="1100" b="1"/>
              <a:t>Freibergův test</a:t>
            </a:r>
            <a:r>
              <a:rPr lang="sk" sz="1100"/>
              <a:t>: omezená a bolestivá pasivní VR v KYK</a:t>
            </a:r>
            <a:endParaRPr sz="1100"/>
          </a:p>
          <a:p>
            <a:pPr marL="457200" lvl="0" indent="-298450" algn="l" rtl="0">
              <a:lnSpc>
                <a:spcPct val="115000"/>
              </a:lnSpc>
              <a:spcBef>
                <a:spcPts val="0"/>
              </a:spcBef>
              <a:spcAft>
                <a:spcPts val="0"/>
              </a:spcAft>
              <a:buSzPts val="1100"/>
              <a:buFont typeface="Open Sans"/>
              <a:buChar char="●"/>
            </a:pPr>
            <a:r>
              <a:rPr lang="sk" sz="1100" b="1"/>
              <a:t>Bonnetovo znamení</a:t>
            </a:r>
            <a:r>
              <a:rPr lang="sk" sz="1100"/>
              <a:t>: kombinace pasivní ADD a VR (v 60° FL eliminace napětí zadních vláken gluteus medius a minimus)</a:t>
            </a:r>
            <a:endParaRPr sz="1100"/>
          </a:p>
          <a:p>
            <a:pPr marL="457200" lvl="0" indent="-298450" algn="l" rtl="0">
              <a:lnSpc>
                <a:spcPct val="115000"/>
              </a:lnSpc>
              <a:spcBef>
                <a:spcPts val="0"/>
              </a:spcBef>
              <a:spcAft>
                <a:spcPts val="0"/>
              </a:spcAft>
              <a:buSzPts val="1100"/>
              <a:buFont typeface="Arial"/>
              <a:buChar char="●"/>
            </a:pPr>
            <a:r>
              <a:rPr lang="sk" sz="1100"/>
              <a:t>délka DKK – často rozdílná při TrP v MP</a:t>
            </a:r>
            <a:endParaRPr sz="1100"/>
          </a:p>
          <a:p>
            <a:pPr marL="0" lvl="0" indent="0" algn="l" rtl="0">
              <a:lnSpc>
                <a:spcPct val="115000"/>
              </a:lnSpc>
              <a:spcBef>
                <a:spcPts val="600"/>
              </a:spcBef>
              <a:spcAft>
                <a:spcPts val="0"/>
              </a:spcAft>
              <a:buNone/>
            </a:pPr>
            <a:r>
              <a:rPr lang="sk" sz="1100"/>
              <a:t>vleže na nepostiženém boku</a:t>
            </a:r>
            <a:endParaRPr sz="1100"/>
          </a:p>
          <a:p>
            <a:pPr marL="457200" lvl="0" indent="-298450" algn="l" rtl="0">
              <a:lnSpc>
                <a:spcPct val="115000"/>
              </a:lnSpc>
              <a:spcBef>
                <a:spcPts val="500"/>
              </a:spcBef>
              <a:spcAft>
                <a:spcPts val="0"/>
              </a:spcAft>
              <a:buSzPts val="1100"/>
              <a:buFont typeface="Open Sans"/>
              <a:buChar char="●"/>
            </a:pPr>
            <a:r>
              <a:rPr lang="sk" sz="1100" b="1"/>
              <a:t>Saudekův manévr</a:t>
            </a:r>
            <a:r>
              <a:rPr lang="sk" sz="1100"/>
              <a:t>: viz. Freiberg, ale v pasivní 90° FL KYK (větší vyřazení ostatních ZR)</a:t>
            </a:r>
            <a:endParaRPr sz="1100"/>
          </a:p>
          <a:p>
            <a:pPr marL="457200" lvl="0" indent="-298450" algn="l" rtl="0">
              <a:lnSpc>
                <a:spcPct val="115000"/>
              </a:lnSpc>
              <a:spcBef>
                <a:spcPts val="0"/>
              </a:spcBef>
              <a:spcAft>
                <a:spcPts val="0"/>
              </a:spcAft>
              <a:buSzPts val="1100"/>
              <a:buFont typeface="Open Sans"/>
              <a:buChar char="●"/>
            </a:pPr>
            <a:r>
              <a:rPr lang="sk" sz="1100" b="1"/>
              <a:t>Robinson sign</a:t>
            </a:r>
            <a:r>
              <a:rPr lang="sk" sz="1100"/>
              <a:t>: postiženou DK vyšetřující uloží do ADD, VR a FL v kyčelním kloubu = </a:t>
            </a:r>
            <a:r>
              <a:rPr lang="sk" sz="1100" b="1" i="1"/>
              <a:t>fair pozice</a:t>
            </a:r>
            <a:r>
              <a:rPr lang="sk" sz="1100"/>
              <a:t>, vyvolání bolesti</a:t>
            </a:r>
            <a:endParaRPr sz="1100"/>
          </a:p>
          <a:p>
            <a:pPr marL="0" lvl="0" indent="0" algn="l" rtl="0">
              <a:lnSpc>
                <a:spcPct val="115000"/>
              </a:lnSpc>
              <a:spcBef>
                <a:spcPts val="600"/>
              </a:spcBef>
              <a:spcAft>
                <a:spcPts val="0"/>
              </a:spcAft>
              <a:buNone/>
            </a:pPr>
            <a:r>
              <a:rPr lang="sk" sz="1100"/>
              <a:t>vleže na břiše</a:t>
            </a:r>
            <a:endParaRPr sz="1100"/>
          </a:p>
          <a:p>
            <a:pPr marL="457200" lvl="0" indent="-298450" algn="l" rtl="0">
              <a:lnSpc>
                <a:spcPct val="115000"/>
              </a:lnSpc>
              <a:spcBef>
                <a:spcPts val="500"/>
              </a:spcBef>
              <a:spcAft>
                <a:spcPts val="0"/>
              </a:spcAft>
              <a:buSzPts val="1100"/>
              <a:buFont typeface="Arial"/>
              <a:buChar char="●"/>
            </a:pPr>
            <a:r>
              <a:rPr lang="sk" sz="1100"/>
              <a:t>90° FL v kolenních kloubech, pacienta vyzveme, aby roznožil bérce (VR v kyčelních kloubech)</a:t>
            </a:r>
            <a:endParaRPr sz="1100"/>
          </a:p>
          <a:p>
            <a:pPr marL="0" lvl="0" indent="0" algn="l" rtl="0">
              <a:lnSpc>
                <a:spcPct val="115000"/>
              </a:lnSpc>
              <a:spcBef>
                <a:spcPts val="600"/>
              </a:spcBef>
              <a:spcAft>
                <a:spcPts val="0"/>
              </a:spcAft>
              <a:buNone/>
            </a:pPr>
            <a:endParaRPr sz="1600">
              <a:solidFill>
                <a:srgbClr val="695D46"/>
              </a:solidFill>
              <a:latin typeface="Open Sans"/>
              <a:ea typeface="Open Sans"/>
              <a:cs typeface="Open Sans"/>
              <a:sym typeface="Open Sans"/>
            </a:endParaRPr>
          </a:p>
          <a:p>
            <a:pPr marL="0" lvl="0" indent="0" algn="l" rtl="0">
              <a:lnSpc>
                <a:spcPct val="115000"/>
              </a:lnSpc>
              <a:spcBef>
                <a:spcPts val="0"/>
              </a:spcBef>
              <a:spcAft>
                <a:spcPts val="0"/>
              </a:spcAft>
              <a:buNone/>
            </a:pPr>
            <a:endParaRPr sz="1600">
              <a:solidFill>
                <a:srgbClr val="695D46"/>
              </a:solidFill>
              <a:latin typeface="Open Sans"/>
              <a:ea typeface="Open Sans"/>
              <a:cs typeface="Open Sans"/>
              <a:sym typeface="Open Sans"/>
            </a:endParaRPr>
          </a:p>
          <a:p>
            <a:pPr marL="0" lvl="0" indent="0" algn="l" rtl="0">
              <a:spcBef>
                <a:spcPts val="1600"/>
              </a:spcBef>
              <a:spcAft>
                <a:spcPts val="0"/>
              </a:spcAft>
              <a:buNone/>
            </a:pPr>
            <a:endParaRPr/>
          </a:p>
        </p:txBody>
      </p:sp>
      <p:pic>
        <p:nvPicPr>
          <p:cNvPr id="694" name="Google Shape;694;p88" descr="Vytvořili jsme pro vás ON-LINE ZÁSOBNÍK VYŠETŘOVACÍCH TESTŮ ZDARMA.&#10;Naleznete jej na našich stránkách zde: https://www.svetfyzioterapie.cz/online-kurz/vysetrovaci-testy&#10;&#10;Vyšetřovací testy patří k základním nástrojům fyzioterapeuta. Ve výše zmíněné sekci naleznete seznam vyšetřovacích testů (videa), používaných ve fyzioterapii, rozřazených do sekcí pro lepší orientaci. Tento on-line zásobník je zdarma a stále na něm pracujeme. Plánujeme postupně přidávat videa, popisy a odkazy. Budeme rádi za sdílení této databáze mezi fyzioterapeuty a studenty fyzioterapie." title="FAIR test - diagnostika piriformis syndromu a hlubokého hýžďového syndromu">
            <a:hlinkClick r:id="rId4"/>
          </p:cNvPr>
          <p:cNvPicPr preferRelativeResize="0"/>
          <p:nvPr/>
        </p:nvPicPr>
        <p:blipFill>
          <a:blip r:embed="rId5">
            <a:alphaModFix/>
          </a:blip>
          <a:stretch>
            <a:fillRect/>
          </a:stretch>
        </p:blipFill>
        <p:spPr>
          <a:xfrm>
            <a:off x="4740817" y="288625"/>
            <a:ext cx="4058883" cy="2283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4"/>
                                        </p:tgtEl>
                                        <p:attrNameLst>
                                          <p:attrName>style.visibility</p:attrName>
                                        </p:attrNameLst>
                                      </p:cBhvr>
                                      <p:to>
                                        <p:strVal val="visible"/>
                                      </p:to>
                                    </p:set>
                                    <p:animEffect transition="in" filter="fade">
                                      <p:cBhvr>
                                        <p:cTn id="7" dur="1000"/>
                                        <p:tgtEl>
                                          <p:spTgt spid="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8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700" name="Google Shape;700;p89"/>
          <p:cNvSpPr txBox="1">
            <a:spLocks noGrp="1"/>
          </p:cNvSpPr>
          <p:nvPr>
            <p:ph type="body" idx="1"/>
          </p:nvPr>
        </p:nvSpPr>
        <p:spPr>
          <a:xfrm>
            <a:off x="540000" y="1269000"/>
            <a:ext cx="51663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700" b="1"/>
              <a:t>M. piriformis - aktivace a udržování TrPs</a:t>
            </a:r>
            <a:endParaRPr sz="1700" b="1"/>
          </a:p>
          <a:p>
            <a:pPr marL="457200" lvl="0" indent="-311150" algn="l" rtl="0">
              <a:lnSpc>
                <a:spcPct val="115000"/>
              </a:lnSpc>
              <a:spcBef>
                <a:spcPts val="700"/>
              </a:spcBef>
              <a:spcAft>
                <a:spcPts val="0"/>
              </a:spcAft>
              <a:buSzPts val="1300"/>
              <a:buFont typeface="Arial"/>
              <a:buChar char="➢"/>
            </a:pPr>
            <a:r>
              <a:rPr lang="sk" sz="1300"/>
              <a:t>repetitive motion injury</a:t>
            </a:r>
            <a:endParaRPr sz="1300"/>
          </a:p>
          <a:p>
            <a:pPr marL="457200" lvl="0" indent="-311150" algn="l" rtl="0">
              <a:lnSpc>
                <a:spcPct val="115000"/>
              </a:lnSpc>
              <a:spcBef>
                <a:spcPts val="0"/>
              </a:spcBef>
              <a:spcAft>
                <a:spcPts val="0"/>
              </a:spcAft>
              <a:buSzPts val="1300"/>
              <a:buFont typeface="Arial"/>
              <a:buChar char="➢"/>
            </a:pPr>
            <a:r>
              <a:rPr lang="sk" sz="1300"/>
              <a:t>přímé trauma s nárazem na hýžďové svaly</a:t>
            </a:r>
            <a:endParaRPr sz="1300"/>
          </a:p>
          <a:p>
            <a:pPr marL="457200" lvl="0" indent="-311150" algn="l" rtl="0">
              <a:lnSpc>
                <a:spcPct val="115000"/>
              </a:lnSpc>
              <a:spcBef>
                <a:spcPts val="0"/>
              </a:spcBef>
              <a:spcAft>
                <a:spcPts val="0"/>
              </a:spcAft>
              <a:buSzPts val="1300"/>
              <a:buFont typeface="Arial"/>
              <a:buChar char="➢"/>
            </a:pPr>
            <a:r>
              <a:rPr lang="sk" sz="1300"/>
              <a:t>nezvyklé přetížení: brzdění prudké VR, při pokládání břemene mezi DKK, široký stoj s koleny maximálně oddálenými, …</a:t>
            </a:r>
            <a:endParaRPr sz="1300"/>
          </a:p>
          <a:p>
            <a:pPr marL="457200" lvl="0" indent="-311150" algn="l" rtl="0">
              <a:lnSpc>
                <a:spcPct val="115000"/>
              </a:lnSpc>
              <a:spcBef>
                <a:spcPts val="0"/>
              </a:spcBef>
              <a:spcAft>
                <a:spcPts val="0"/>
              </a:spcAft>
              <a:buSzPts val="1300"/>
              <a:buFont typeface="Arial"/>
              <a:buChar char="➢"/>
            </a:pPr>
            <a:r>
              <a:rPr lang="sk" sz="1300"/>
              <a:t>uvedení svalu s latentním TrP do zkrácené pozice na delší dobu (gynekologické či urogenitální vyšetření)</a:t>
            </a:r>
            <a:endParaRPr sz="1300"/>
          </a:p>
          <a:p>
            <a:pPr marL="457200" lvl="0" indent="-311150" algn="l" rtl="0">
              <a:lnSpc>
                <a:spcPct val="115000"/>
              </a:lnSpc>
              <a:spcBef>
                <a:spcPts val="0"/>
              </a:spcBef>
              <a:spcAft>
                <a:spcPts val="0"/>
              </a:spcAft>
              <a:buSzPts val="1300"/>
              <a:buFont typeface="Arial"/>
              <a:buChar char="●"/>
            </a:pPr>
            <a:r>
              <a:rPr lang="sk" sz="1300"/>
              <a:t>přetěžování ve FL a ABD (řízení auta)</a:t>
            </a:r>
            <a:endParaRPr sz="1300"/>
          </a:p>
          <a:p>
            <a:pPr marL="457200" lvl="0" indent="-311150" algn="l" rtl="0">
              <a:lnSpc>
                <a:spcPct val="115000"/>
              </a:lnSpc>
              <a:spcBef>
                <a:spcPts val="0"/>
              </a:spcBef>
              <a:spcAft>
                <a:spcPts val="0"/>
              </a:spcAft>
              <a:buSzPts val="1300"/>
              <a:buFont typeface="Arial"/>
              <a:buChar char="●"/>
            </a:pPr>
            <a:r>
              <a:rPr lang="sk" sz="1300"/>
              <a:t>imobilizace postižené končetiny</a:t>
            </a:r>
            <a:endParaRPr sz="1300"/>
          </a:p>
          <a:p>
            <a:pPr marL="457200" lvl="0" indent="-311150" algn="l" rtl="0">
              <a:lnSpc>
                <a:spcPct val="115000"/>
              </a:lnSpc>
              <a:spcBef>
                <a:spcPts val="0"/>
              </a:spcBef>
              <a:spcAft>
                <a:spcPts val="0"/>
              </a:spcAft>
              <a:buSzPts val="1300"/>
              <a:buFont typeface="Arial"/>
              <a:buChar char="●"/>
            </a:pPr>
            <a:r>
              <a:rPr lang="sk" sz="1300"/>
              <a:t>nestejná délka DKK</a:t>
            </a:r>
            <a:endParaRPr sz="1300"/>
          </a:p>
          <a:p>
            <a:pPr marL="457200" lvl="0" indent="-311150" algn="l" rtl="0">
              <a:lnSpc>
                <a:spcPct val="115000"/>
              </a:lnSpc>
              <a:spcBef>
                <a:spcPts val="0"/>
              </a:spcBef>
              <a:spcAft>
                <a:spcPts val="0"/>
              </a:spcAft>
              <a:buSzPts val="1300"/>
              <a:buFont typeface="Arial"/>
              <a:buChar char="●"/>
            </a:pPr>
            <a:r>
              <a:rPr lang="sk" sz="1300"/>
              <a:t>hyperpronace nohy</a:t>
            </a:r>
            <a:endParaRPr sz="1300"/>
          </a:p>
          <a:p>
            <a:pPr marL="457200" lvl="0" indent="-311150" algn="l" rtl="0">
              <a:lnSpc>
                <a:spcPct val="115000"/>
              </a:lnSpc>
              <a:spcBef>
                <a:spcPts val="0"/>
              </a:spcBef>
              <a:spcAft>
                <a:spcPts val="0"/>
              </a:spcAft>
              <a:buSzPts val="1300"/>
              <a:buFont typeface="Arial"/>
              <a:buChar char="●"/>
            </a:pPr>
            <a:r>
              <a:rPr lang="sk" sz="1300"/>
              <a:t>arthritis kyčelního kloubu</a:t>
            </a:r>
            <a:endParaRPr sz="1300"/>
          </a:p>
          <a:p>
            <a:pPr marL="457200" lvl="0" indent="-311150" algn="l" rtl="0">
              <a:lnSpc>
                <a:spcPct val="115000"/>
              </a:lnSpc>
              <a:spcBef>
                <a:spcPts val="0"/>
              </a:spcBef>
              <a:spcAft>
                <a:spcPts val="0"/>
              </a:spcAft>
              <a:buSzPts val="1300"/>
              <a:buFont typeface="Arial"/>
              <a:buChar char="●"/>
            </a:pPr>
            <a:r>
              <a:rPr lang="sk" sz="1300"/>
              <a:t>chronické infekce (pánevní oblast, infekční sacroiliitis)</a:t>
            </a:r>
            <a:endParaRPr sz="1300"/>
          </a:p>
          <a:p>
            <a:pPr marL="457200" lvl="0" indent="-311150" algn="l" rtl="0">
              <a:lnSpc>
                <a:spcPct val="115000"/>
              </a:lnSpc>
              <a:spcBef>
                <a:spcPts val="0"/>
              </a:spcBef>
              <a:spcAft>
                <a:spcPts val="0"/>
              </a:spcAft>
              <a:buSzPts val="1300"/>
              <a:buFont typeface="Arial"/>
              <a:buChar char="●"/>
            </a:pPr>
            <a:r>
              <a:rPr lang="sk" sz="1300"/>
              <a:t>sezení na pokrčené noze v ABD a ZR</a:t>
            </a:r>
            <a:endParaRPr sz="1300"/>
          </a:p>
          <a:p>
            <a:pPr marL="0" lvl="0" indent="0" algn="l" rtl="0">
              <a:spcBef>
                <a:spcPts val="0"/>
              </a:spcBef>
              <a:spcAft>
                <a:spcPts val="0"/>
              </a:spcAft>
              <a:buNone/>
            </a:pPr>
            <a:endParaRPr sz="1700" b="1"/>
          </a:p>
        </p:txBody>
      </p:sp>
      <p:pic>
        <p:nvPicPr>
          <p:cNvPr id="701" name="Google Shape;701;p89"/>
          <p:cNvPicPr preferRelativeResize="0"/>
          <p:nvPr/>
        </p:nvPicPr>
        <p:blipFill>
          <a:blip r:embed="rId3">
            <a:alphaModFix/>
          </a:blip>
          <a:stretch>
            <a:fillRect/>
          </a:stretch>
        </p:blipFill>
        <p:spPr>
          <a:xfrm>
            <a:off x="5706300" y="1269000"/>
            <a:ext cx="3132900" cy="2086932"/>
          </a:xfrm>
          <a:prstGeom prst="rect">
            <a:avLst/>
          </a:prstGeom>
          <a:noFill/>
          <a:ln>
            <a:noFill/>
          </a:ln>
        </p:spPr>
      </p:pic>
      <p:sp>
        <p:nvSpPr>
          <p:cNvPr id="702" name="Google Shape;702;p89"/>
          <p:cNvSpPr txBox="1"/>
          <p:nvPr/>
        </p:nvSpPr>
        <p:spPr>
          <a:xfrm>
            <a:off x="5706300" y="3355925"/>
            <a:ext cx="3132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https://mobivenal.sk/zvyknete-sediet-s-prekrizenymi-nohami-nerobte-to-lebo/</a:t>
            </a:r>
            <a:endParaRPr sz="800">
              <a:solidFill>
                <a:srgbClr val="B7B7B7"/>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9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708" name="Google Shape;708;p90"/>
          <p:cNvSpPr txBox="1">
            <a:spLocks noGrp="1"/>
          </p:cNvSpPr>
          <p:nvPr>
            <p:ph type="body" idx="1"/>
          </p:nvPr>
        </p:nvSpPr>
        <p:spPr>
          <a:xfrm>
            <a:off x="540000" y="1269000"/>
            <a:ext cx="4694400" cy="3105000"/>
          </a:xfrm>
          <a:prstGeom prst="rect">
            <a:avLst/>
          </a:prstGeom>
        </p:spPr>
        <p:txBody>
          <a:bodyPr spcFirstLastPara="1" wrap="square" lIns="0" tIns="0" rIns="0" bIns="0" anchor="t" anchorCtr="0">
            <a:noAutofit/>
          </a:bodyPr>
          <a:lstStyle/>
          <a:p>
            <a:pPr marL="0" lvl="0" indent="0" algn="l" rtl="0">
              <a:lnSpc>
                <a:spcPct val="150000"/>
              </a:lnSpc>
              <a:spcBef>
                <a:spcPts val="700"/>
              </a:spcBef>
              <a:spcAft>
                <a:spcPts val="0"/>
              </a:spcAft>
              <a:buNone/>
            </a:pPr>
            <a:r>
              <a:rPr lang="sk" sz="1500" b="1"/>
              <a:t>Syndrom m. piriformis - Dif. Dg.</a:t>
            </a:r>
            <a:endParaRPr sz="1500" b="1"/>
          </a:p>
          <a:p>
            <a:pPr marL="457200" lvl="0" indent="-323850" algn="l" rtl="0">
              <a:lnSpc>
                <a:spcPct val="150000"/>
              </a:lnSpc>
              <a:spcBef>
                <a:spcPts val="700"/>
              </a:spcBef>
              <a:spcAft>
                <a:spcPts val="0"/>
              </a:spcAft>
              <a:buSzPts val="1500"/>
              <a:buChar char="●"/>
            </a:pPr>
            <a:r>
              <a:rPr lang="sk" sz="1500"/>
              <a:t>postlaminectomický syndrom, coccygodynie</a:t>
            </a:r>
            <a:endParaRPr sz="1500"/>
          </a:p>
          <a:p>
            <a:pPr marL="457200" lvl="0" indent="-323850" algn="l" rtl="0">
              <a:lnSpc>
                <a:spcPct val="150000"/>
              </a:lnSpc>
              <a:spcBef>
                <a:spcPts val="0"/>
              </a:spcBef>
              <a:spcAft>
                <a:spcPts val="0"/>
              </a:spcAft>
              <a:buSzPts val="1500"/>
              <a:buFont typeface="Arial"/>
              <a:buChar char="●"/>
            </a:pPr>
            <a:r>
              <a:rPr lang="sk" sz="1500"/>
              <a:t>hernie intervertebrálního disku, léze pohybového   segmentu L</a:t>
            </a:r>
            <a:r>
              <a:rPr lang="sk" sz="1500" baseline="-25000"/>
              <a:t>4</a:t>
            </a:r>
            <a:r>
              <a:rPr lang="sk" sz="1500"/>
              <a:t>/L</a:t>
            </a:r>
            <a:r>
              <a:rPr lang="sk" sz="1500" baseline="-25000"/>
              <a:t>5</a:t>
            </a:r>
            <a:endParaRPr sz="1500" baseline="-25000"/>
          </a:p>
          <a:p>
            <a:pPr marL="457200" lvl="0" indent="-323850" algn="l" rtl="0">
              <a:lnSpc>
                <a:spcPct val="150000"/>
              </a:lnSpc>
              <a:spcBef>
                <a:spcPts val="0"/>
              </a:spcBef>
              <a:spcAft>
                <a:spcPts val="0"/>
              </a:spcAft>
              <a:buSzPts val="1500"/>
              <a:buFont typeface="Arial"/>
              <a:buChar char="●"/>
            </a:pPr>
            <a:r>
              <a:rPr lang="sk" sz="1500"/>
              <a:t>symptomy facetového syndromu</a:t>
            </a:r>
            <a:endParaRPr sz="1500"/>
          </a:p>
          <a:p>
            <a:pPr marL="457200" lvl="0" indent="-323850" algn="l" rtl="0">
              <a:lnSpc>
                <a:spcPct val="150000"/>
              </a:lnSpc>
              <a:spcBef>
                <a:spcPts val="0"/>
              </a:spcBef>
              <a:spcAft>
                <a:spcPts val="0"/>
              </a:spcAft>
              <a:buSzPts val="1500"/>
              <a:buFont typeface="Arial"/>
              <a:buChar char="●"/>
            </a:pPr>
            <a:r>
              <a:rPr lang="sk" sz="1500"/>
              <a:t>spinální stenóza</a:t>
            </a:r>
            <a:endParaRPr sz="1500"/>
          </a:p>
          <a:p>
            <a:pPr marL="457200" lvl="0" indent="-323850" algn="l" rtl="0">
              <a:lnSpc>
                <a:spcPct val="150000"/>
              </a:lnSpc>
              <a:spcBef>
                <a:spcPts val="0"/>
              </a:spcBef>
              <a:spcAft>
                <a:spcPts val="0"/>
              </a:spcAft>
              <a:buSzPts val="1500"/>
              <a:buFont typeface="Arial"/>
              <a:buChar char="●"/>
            </a:pPr>
            <a:r>
              <a:rPr lang="sk" sz="1500"/>
              <a:t>ankylozující spondilitida</a:t>
            </a:r>
            <a:endParaRPr sz="1500"/>
          </a:p>
          <a:p>
            <a:pPr marL="457200" lvl="0" indent="-323850" algn="l" rtl="0">
              <a:lnSpc>
                <a:spcPct val="150000"/>
              </a:lnSpc>
              <a:spcBef>
                <a:spcPts val="0"/>
              </a:spcBef>
              <a:spcAft>
                <a:spcPts val="0"/>
              </a:spcAft>
              <a:buSzPts val="1500"/>
              <a:buFont typeface="Arial"/>
              <a:buChar char="●"/>
            </a:pPr>
            <a:r>
              <a:rPr lang="sk" sz="1500"/>
              <a:t>myofasciální syndrom MP se vyskytuje jen zřídka  izolovaně, častěji však s dalšími dysfunkcemi  v rámci řetězení např. extenční řetězec na DK</a:t>
            </a:r>
            <a:endParaRPr sz="1500"/>
          </a:p>
          <a:p>
            <a:pPr marL="457200" lvl="0" indent="0" algn="l" rtl="0">
              <a:lnSpc>
                <a:spcPct val="150000"/>
              </a:lnSpc>
              <a:spcBef>
                <a:spcPts val="0"/>
              </a:spcBef>
              <a:spcAft>
                <a:spcPts val="0"/>
              </a:spcAft>
              <a:buNone/>
            </a:pPr>
            <a:endParaRPr sz="1500"/>
          </a:p>
          <a:p>
            <a:pPr marL="0" lvl="0" indent="0" algn="l" rtl="0">
              <a:lnSpc>
                <a:spcPct val="150000"/>
              </a:lnSpc>
              <a:spcBef>
                <a:spcPts val="1600"/>
              </a:spcBef>
              <a:spcAft>
                <a:spcPts val="0"/>
              </a:spcAft>
              <a:buNone/>
            </a:pPr>
            <a:endParaRPr sz="1500"/>
          </a:p>
        </p:txBody>
      </p:sp>
      <p:pic>
        <p:nvPicPr>
          <p:cNvPr id="709" name="Google Shape;709;p90"/>
          <p:cNvPicPr preferRelativeResize="0"/>
          <p:nvPr/>
        </p:nvPicPr>
        <p:blipFill>
          <a:blip r:embed="rId3">
            <a:alphaModFix/>
          </a:blip>
          <a:stretch>
            <a:fillRect/>
          </a:stretch>
        </p:blipFill>
        <p:spPr>
          <a:xfrm>
            <a:off x="5160825" y="1061263"/>
            <a:ext cx="3810000" cy="271462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9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2800"/>
              <a:t>Sy m. piriformis/Hluboký gluteální syndrom?</a:t>
            </a:r>
            <a:endParaRPr sz="2800"/>
          </a:p>
        </p:txBody>
      </p:sp>
      <p:sp>
        <p:nvSpPr>
          <p:cNvPr id="715" name="Google Shape;715;p91"/>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b="1"/>
              <a:t>Prosím o prostudování a zamyšlení: </a:t>
            </a:r>
            <a:r>
              <a:rPr lang="sk" u="sng">
                <a:solidFill>
                  <a:schemeClr val="hlink"/>
                </a:solidFill>
                <a:hlinkClick r:id="rId3"/>
              </a:rPr>
              <a:t>https://www.svetfyzioterapie.sk/hluboky-glutealni-syndrom-hgs</a:t>
            </a:r>
            <a:r>
              <a:rPr lang="sk"/>
              <a:t> </a:t>
            </a:r>
            <a:endParaRPr/>
          </a:p>
          <a:p>
            <a:pPr marL="0" lvl="0" indent="0" algn="l" rtl="0">
              <a:spcBef>
                <a:spcPts val="0"/>
              </a:spcBef>
              <a:spcAft>
                <a:spcPts val="0"/>
              </a:spcAft>
              <a:buNone/>
            </a:pPr>
            <a:endParaRPr b="1"/>
          </a:p>
          <a:p>
            <a:pPr marL="0" lvl="0" indent="0" algn="r" rtl="0">
              <a:spcBef>
                <a:spcPts val="0"/>
              </a:spcBef>
              <a:spcAft>
                <a:spcPts val="0"/>
              </a:spcAft>
              <a:buClr>
                <a:schemeClr val="dk1"/>
              </a:buClr>
              <a:buSzPts val="1100"/>
              <a:buFont typeface="Arial"/>
              <a:buNone/>
            </a:pPr>
            <a:r>
              <a:rPr lang="sk" b="1"/>
              <a:t>DISKUZE?</a:t>
            </a:r>
            <a:endParaRPr b="1"/>
          </a:p>
          <a:p>
            <a:pPr marL="0" lvl="0" indent="0" algn="l" rtl="0">
              <a:spcBef>
                <a:spcPts val="0"/>
              </a:spcBef>
              <a:spcAft>
                <a:spcPts val="0"/>
              </a:spcAft>
              <a:buNone/>
            </a:pPr>
            <a:endParaRPr/>
          </a:p>
        </p:txBody>
      </p:sp>
      <p:pic>
        <p:nvPicPr>
          <p:cNvPr id="716" name="Google Shape;716;p91"/>
          <p:cNvPicPr preferRelativeResize="0"/>
          <p:nvPr/>
        </p:nvPicPr>
        <p:blipFill>
          <a:blip r:embed="rId4">
            <a:alphaModFix/>
          </a:blip>
          <a:stretch>
            <a:fillRect/>
          </a:stretch>
        </p:blipFill>
        <p:spPr>
          <a:xfrm>
            <a:off x="2974375" y="2078175"/>
            <a:ext cx="2909450" cy="290945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9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722" name="Google Shape;722;p92"/>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b="1"/>
              <a:t>Terapie zevních rotátorů</a:t>
            </a:r>
            <a:endParaRPr b="1"/>
          </a:p>
          <a:p>
            <a:pPr marL="0" lvl="0" indent="0" algn="l" rtl="0">
              <a:lnSpc>
                <a:spcPct val="150000"/>
              </a:lnSpc>
              <a:spcBef>
                <a:spcPts val="0"/>
              </a:spcBef>
              <a:spcAft>
                <a:spcPts val="0"/>
              </a:spcAft>
              <a:buNone/>
            </a:pPr>
            <a:r>
              <a:rPr lang="sk" sz="1700"/>
              <a:t>PIR, MET, Stretch - obdobně jako u MP</a:t>
            </a:r>
            <a:endParaRPr sz="1700"/>
          </a:p>
          <a:p>
            <a:pPr marL="0" lvl="0" indent="0" algn="l" rtl="0">
              <a:lnSpc>
                <a:spcPct val="150000"/>
              </a:lnSpc>
              <a:spcBef>
                <a:spcPts val="1600"/>
              </a:spcBef>
              <a:spcAft>
                <a:spcPts val="0"/>
              </a:spcAft>
              <a:buNone/>
            </a:pPr>
            <a:r>
              <a:rPr lang="sk" sz="1700" b="1"/>
              <a:t>Facilitace: </a:t>
            </a:r>
            <a:r>
              <a:rPr lang="sk" sz="1700"/>
              <a:t>PNF 1. diagonála flekční vzor</a:t>
            </a:r>
            <a:endParaRPr sz="1800"/>
          </a:p>
          <a:p>
            <a:pPr marL="0" lvl="0" indent="0" algn="l" rtl="0">
              <a:lnSpc>
                <a:spcPct val="150000"/>
              </a:lnSpc>
              <a:spcBef>
                <a:spcPts val="1600"/>
              </a:spcBef>
              <a:spcAft>
                <a:spcPts val="0"/>
              </a:spcAft>
              <a:buNone/>
            </a:pPr>
            <a:r>
              <a:rPr lang="sk" sz="1700" b="1"/>
              <a:t>VRL: </a:t>
            </a:r>
            <a:r>
              <a:rPr lang="sk" sz="1700"/>
              <a:t>Funkce zevních rotátorů v opěrné fázi dolní končetiny, která rotuje pánev, zevní rotátory nasměrují pánev do transverzální roviny a směrem tahu k femuru drží pánev uprostřed této roviny =&gt; </a:t>
            </a:r>
            <a:r>
              <a:rPr lang="sk" sz="1700" b="1"/>
              <a:t>vzniká tak centrování acetabula na hlavici femuru</a:t>
            </a:r>
            <a:endParaRPr sz="1700" b="1"/>
          </a:p>
          <a:p>
            <a:pPr marL="0" lvl="0" indent="0" algn="l" rtl="0">
              <a:lnSpc>
                <a:spcPct val="150000"/>
              </a:lnSpc>
              <a:spcBef>
                <a:spcPts val="1600"/>
              </a:spcBef>
              <a:spcAft>
                <a:spcPts val="0"/>
              </a:spcAft>
              <a:buNone/>
            </a:pPr>
            <a:endParaRPr sz="1800">
              <a:solidFill>
                <a:srgbClr val="695D46"/>
              </a:solidFill>
            </a:endParaRPr>
          </a:p>
          <a:p>
            <a:pPr marL="0" lvl="0" indent="0" algn="l" rtl="0">
              <a:lnSpc>
                <a:spcPct val="150000"/>
              </a:lnSpc>
              <a:spcBef>
                <a:spcPts val="1600"/>
              </a:spcBef>
              <a:spcAft>
                <a:spcPts val="0"/>
              </a:spcAft>
              <a:buNone/>
            </a:pPr>
            <a:endParaRPr b="1"/>
          </a:p>
        </p:txBody>
      </p:sp>
      <p:pic>
        <p:nvPicPr>
          <p:cNvPr id="723" name="Google Shape;723;p92"/>
          <p:cNvPicPr preferRelativeResize="0"/>
          <p:nvPr/>
        </p:nvPicPr>
        <p:blipFill>
          <a:blip r:embed="rId3">
            <a:alphaModFix/>
          </a:blip>
          <a:stretch>
            <a:fillRect/>
          </a:stretch>
        </p:blipFill>
        <p:spPr>
          <a:xfrm>
            <a:off x="4625675" y="540002"/>
            <a:ext cx="3583125" cy="1791575"/>
          </a:xfrm>
          <a:prstGeom prst="rect">
            <a:avLst/>
          </a:prstGeom>
          <a:noFill/>
          <a:ln>
            <a:noFill/>
          </a:ln>
        </p:spPr>
      </p:pic>
      <p:sp>
        <p:nvSpPr>
          <p:cNvPr id="724" name="Google Shape;724;p92"/>
          <p:cNvSpPr txBox="1"/>
          <p:nvPr/>
        </p:nvSpPr>
        <p:spPr>
          <a:xfrm>
            <a:off x="4917238" y="2273025"/>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999999"/>
                </a:solidFill>
              </a:rPr>
              <a:t>https://www.vojta.com/cs/vojtuv-princip/vojtova-terapie/zakladni-informace</a:t>
            </a:r>
            <a:endParaRPr sz="800">
              <a:solidFill>
                <a:srgbClr val="999999"/>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9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730" name="Google Shape;730;p93"/>
          <p:cNvSpPr txBox="1">
            <a:spLocks noGrp="1"/>
          </p:cNvSpPr>
          <p:nvPr>
            <p:ph type="body" idx="1"/>
          </p:nvPr>
        </p:nvSpPr>
        <p:spPr>
          <a:xfrm>
            <a:off x="540000" y="1269000"/>
            <a:ext cx="48114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600" b="1"/>
              <a:t>M.Gmax</a:t>
            </a:r>
            <a:endParaRPr sz="1600" b="1"/>
          </a:p>
          <a:p>
            <a:pPr marL="617220" lvl="1" indent="-336550" algn="just" rtl="0">
              <a:spcBef>
                <a:spcPts val="0"/>
              </a:spcBef>
              <a:spcAft>
                <a:spcPts val="0"/>
              </a:spcAft>
              <a:buSzPts val="2300"/>
              <a:buChar char="•"/>
            </a:pPr>
            <a:r>
              <a:rPr lang="sk" sz="1900"/>
              <a:t>Hlavní extenzor KYK – extenze femuru proti pánvi (antagonista pro m. iliopsoas)</a:t>
            </a:r>
            <a:endParaRPr sz="1900"/>
          </a:p>
          <a:p>
            <a:pPr marL="617220" lvl="1" indent="-336550" algn="just" rtl="0">
              <a:spcBef>
                <a:spcPts val="500"/>
              </a:spcBef>
              <a:spcAft>
                <a:spcPts val="0"/>
              </a:spcAft>
              <a:buSzPts val="2300"/>
              <a:buChar char="•"/>
            </a:pPr>
            <a:r>
              <a:rPr lang="sk" sz="1900"/>
              <a:t>Velmi důležitý činitel při udržování vzpřímené postavy </a:t>
            </a:r>
            <a:endParaRPr sz="1900"/>
          </a:p>
          <a:p>
            <a:pPr marL="617220" lvl="1" indent="-336550" algn="just" rtl="0">
              <a:spcBef>
                <a:spcPts val="500"/>
              </a:spcBef>
              <a:spcAft>
                <a:spcPts val="0"/>
              </a:spcAft>
              <a:buSzPts val="2300"/>
              <a:buChar char="•"/>
            </a:pPr>
            <a:r>
              <a:rPr lang="sk" sz="1900"/>
              <a:t>Zajišťuje vzpřímení trupu ze sedu nebo dřepu</a:t>
            </a:r>
            <a:endParaRPr sz="1900"/>
          </a:p>
          <a:p>
            <a:pPr marL="617220" lvl="1" indent="-336550" algn="just" rtl="0">
              <a:spcBef>
                <a:spcPts val="500"/>
              </a:spcBef>
              <a:spcAft>
                <a:spcPts val="0"/>
              </a:spcAft>
              <a:buSzPts val="2300"/>
              <a:buChar char="•"/>
            </a:pPr>
            <a:r>
              <a:rPr lang="sk" sz="1900"/>
              <a:t>Bez něj není možná chůze do schodů, po šikmém terénu ani výskok</a:t>
            </a:r>
            <a:endParaRPr sz="1900"/>
          </a:p>
          <a:p>
            <a:pPr marL="0" lvl="0" indent="0" algn="l" rtl="0">
              <a:spcBef>
                <a:spcPts val="0"/>
              </a:spcBef>
              <a:spcAft>
                <a:spcPts val="0"/>
              </a:spcAft>
              <a:buNone/>
            </a:pPr>
            <a:endParaRPr sz="1600" b="1"/>
          </a:p>
        </p:txBody>
      </p:sp>
      <p:pic>
        <p:nvPicPr>
          <p:cNvPr id="731" name="Google Shape;731;p93"/>
          <p:cNvPicPr preferRelativeResize="0"/>
          <p:nvPr/>
        </p:nvPicPr>
        <p:blipFill>
          <a:blip r:embed="rId3">
            <a:alphaModFix/>
          </a:blip>
          <a:stretch>
            <a:fillRect/>
          </a:stretch>
        </p:blipFill>
        <p:spPr>
          <a:xfrm>
            <a:off x="5416350" y="1339725"/>
            <a:ext cx="3487799" cy="246404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Stabilita vs. ROM</a:t>
            </a:r>
            <a:endParaRPr/>
          </a:p>
        </p:txBody>
      </p:sp>
      <p:sp>
        <p:nvSpPr>
          <p:cNvPr id="189" name="Google Shape;189;p28"/>
          <p:cNvSpPr txBox="1">
            <a:spLocks noGrp="1"/>
          </p:cNvSpPr>
          <p:nvPr>
            <p:ph type="body" idx="1"/>
          </p:nvPr>
        </p:nvSpPr>
        <p:spPr>
          <a:xfrm>
            <a:off x="540000" y="1276129"/>
            <a:ext cx="3915000" cy="3105000"/>
          </a:xfrm>
          <a:prstGeom prst="rect">
            <a:avLst/>
          </a:prstGeom>
        </p:spPr>
        <p:txBody>
          <a:bodyPr spcFirstLastPara="1" wrap="square" lIns="0" tIns="0" rIns="0" bIns="0" anchor="t" anchorCtr="0">
            <a:noAutofit/>
          </a:bodyPr>
          <a:lstStyle/>
          <a:p>
            <a:pPr marL="342900" lvl="0" indent="-317500" algn="l" rtl="0">
              <a:lnSpc>
                <a:spcPct val="100000"/>
              </a:lnSpc>
              <a:spcBef>
                <a:spcPts val="0"/>
              </a:spcBef>
              <a:spcAft>
                <a:spcPts val="0"/>
              </a:spcAft>
              <a:buSzPts val="1400"/>
              <a:buFont typeface="Arial"/>
              <a:buChar char="•"/>
            </a:pPr>
            <a:r>
              <a:rPr lang="sk" sz="1400" b="1" dirty="0"/>
              <a:t>COXA VALGA </a:t>
            </a:r>
            <a:endParaRPr sz="1400" dirty="0"/>
          </a:p>
          <a:p>
            <a:pPr marL="342900" lvl="0" indent="-317500" algn="l" rtl="0">
              <a:lnSpc>
                <a:spcPct val="100000"/>
              </a:lnSpc>
              <a:spcBef>
                <a:spcPts val="1000"/>
              </a:spcBef>
              <a:spcAft>
                <a:spcPts val="0"/>
              </a:spcAft>
              <a:buClr>
                <a:schemeClr val="dk1"/>
              </a:buClr>
              <a:buSzPts val="1400"/>
              <a:buFont typeface="Arial"/>
              <a:buChar char="-"/>
            </a:pPr>
            <a:r>
              <a:rPr lang="sk" sz="1400" dirty="0"/>
              <a:t>maximální úhly </a:t>
            </a:r>
            <a:endParaRPr sz="1400" dirty="0"/>
          </a:p>
          <a:p>
            <a:pPr marL="342900" lvl="0" indent="-317500" algn="l" rtl="0">
              <a:lnSpc>
                <a:spcPct val="100000"/>
              </a:lnSpc>
              <a:spcBef>
                <a:spcPts val="1000"/>
              </a:spcBef>
              <a:spcAft>
                <a:spcPts val="0"/>
              </a:spcAft>
              <a:buClr>
                <a:schemeClr val="dk1"/>
              </a:buClr>
              <a:buSzPts val="1400"/>
              <a:buFont typeface="Century Gothic"/>
              <a:buChar char="-"/>
            </a:pPr>
            <a:r>
              <a:rPr lang="sk" sz="1400" dirty="0"/>
              <a:t>kolodiafyzární </a:t>
            </a:r>
            <a:r>
              <a:rPr lang="sk" sz="1400" b="1" dirty="0"/>
              <a:t>135°a více</a:t>
            </a:r>
            <a:r>
              <a:rPr lang="sk" sz="1400" dirty="0"/>
              <a:t>, anteverzní </a:t>
            </a:r>
            <a:r>
              <a:rPr lang="sk" sz="1400" b="1" dirty="0"/>
              <a:t>25°</a:t>
            </a:r>
            <a:endParaRPr sz="1400" dirty="0"/>
          </a:p>
          <a:p>
            <a:pPr marL="342900" lvl="0" indent="-317500" algn="l" rtl="0">
              <a:lnSpc>
                <a:spcPct val="100000"/>
              </a:lnSpc>
              <a:spcBef>
                <a:spcPts val="1000"/>
              </a:spcBef>
              <a:spcAft>
                <a:spcPts val="0"/>
              </a:spcAft>
              <a:buClr>
                <a:schemeClr val="dk1"/>
              </a:buClr>
              <a:buSzPts val="1400"/>
              <a:buFont typeface="Arial"/>
              <a:buChar char="-"/>
            </a:pPr>
            <a:r>
              <a:rPr lang="sk" sz="1400" dirty="0"/>
              <a:t>nedostatečná stabilita</a:t>
            </a:r>
            <a:endParaRPr sz="1400" dirty="0"/>
          </a:p>
          <a:p>
            <a:pPr marL="342900" lvl="0" indent="-317500" algn="l" rtl="0">
              <a:lnSpc>
                <a:spcPct val="100000"/>
              </a:lnSpc>
              <a:spcBef>
                <a:spcPts val="1000"/>
              </a:spcBef>
              <a:spcAft>
                <a:spcPts val="0"/>
              </a:spcAft>
              <a:buClr>
                <a:schemeClr val="dk1"/>
              </a:buClr>
              <a:buSzPts val="1400"/>
              <a:buFont typeface="Arial"/>
              <a:buChar char="-"/>
            </a:pPr>
            <a:r>
              <a:rPr lang="sk" sz="1400" dirty="0"/>
              <a:t>adaptace spíše na rychlostní pohyby</a:t>
            </a:r>
            <a:endParaRPr sz="1700" dirty="0"/>
          </a:p>
        </p:txBody>
      </p:sp>
      <p:sp>
        <p:nvSpPr>
          <p:cNvPr id="190" name="Google Shape;190;p28"/>
          <p:cNvSpPr txBox="1">
            <a:spLocks noGrp="1"/>
          </p:cNvSpPr>
          <p:nvPr>
            <p:ph type="body" idx="2"/>
          </p:nvPr>
        </p:nvSpPr>
        <p:spPr>
          <a:xfrm>
            <a:off x="4940560" y="302154"/>
            <a:ext cx="3915000" cy="3105000"/>
          </a:xfrm>
          <a:prstGeom prst="rect">
            <a:avLst/>
          </a:prstGeom>
        </p:spPr>
        <p:txBody>
          <a:bodyPr spcFirstLastPara="1" wrap="square" lIns="0" tIns="0" rIns="0" bIns="0" anchor="t" anchorCtr="0">
            <a:noAutofit/>
          </a:bodyPr>
          <a:lstStyle/>
          <a:p>
            <a:pPr marL="342900" lvl="0" indent="-342900" algn="l" rtl="0">
              <a:lnSpc>
                <a:spcPct val="100000"/>
              </a:lnSpc>
              <a:spcBef>
                <a:spcPts val="0"/>
              </a:spcBef>
              <a:spcAft>
                <a:spcPts val="0"/>
              </a:spcAft>
              <a:buSzPts val="1800"/>
              <a:buFont typeface="Arial"/>
              <a:buChar char="•"/>
            </a:pPr>
            <a:r>
              <a:rPr lang="sk" sz="1800" b="1"/>
              <a:t>COXA VARA</a:t>
            </a:r>
            <a:endParaRPr sz="1800"/>
          </a:p>
          <a:p>
            <a:pPr marL="342900" lvl="0" indent="-342900" algn="l" rtl="0">
              <a:lnSpc>
                <a:spcPct val="100000"/>
              </a:lnSpc>
              <a:spcBef>
                <a:spcPts val="1000"/>
              </a:spcBef>
              <a:spcAft>
                <a:spcPts val="0"/>
              </a:spcAft>
              <a:buClr>
                <a:schemeClr val="dk1"/>
              </a:buClr>
              <a:buSzPts val="1800"/>
              <a:buFont typeface="Arial"/>
              <a:buChar char="-"/>
            </a:pPr>
            <a:r>
              <a:rPr lang="sk" sz="1800"/>
              <a:t>minimální úhly</a:t>
            </a:r>
            <a:endParaRPr sz="1800"/>
          </a:p>
          <a:p>
            <a:pPr marL="342900" lvl="0" indent="-342900" algn="l" rtl="0">
              <a:lnSpc>
                <a:spcPct val="100000"/>
              </a:lnSpc>
              <a:spcBef>
                <a:spcPts val="1000"/>
              </a:spcBef>
              <a:spcAft>
                <a:spcPts val="0"/>
              </a:spcAft>
              <a:buClr>
                <a:schemeClr val="dk1"/>
              </a:buClr>
              <a:buSzPts val="1800"/>
              <a:buFont typeface="Century Gothic"/>
              <a:buChar char="-"/>
            </a:pPr>
            <a:r>
              <a:rPr lang="sk" sz="1800"/>
              <a:t>kolodiafyzární úhel </a:t>
            </a:r>
            <a:r>
              <a:rPr lang="sk" sz="1800" b="1"/>
              <a:t>115°</a:t>
            </a:r>
            <a:r>
              <a:rPr lang="sk" sz="1800"/>
              <a:t>, anteverzní </a:t>
            </a:r>
            <a:r>
              <a:rPr lang="sk" sz="1800" b="1"/>
              <a:t>10°</a:t>
            </a:r>
            <a:endParaRPr sz="1800"/>
          </a:p>
          <a:p>
            <a:pPr marL="342900" lvl="0" indent="-342900" algn="l" rtl="0">
              <a:lnSpc>
                <a:spcPct val="100000"/>
              </a:lnSpc>
              <a:spcBef>
                <a:spcPts val="1000"/>
              </a:spcBef>
              <a:spcAft>
                <a:spcPts val="0"/>
              </a:spcAft>
              <a:buClr>
                <a:schemeClr val="dk1"/>
              </a:buClr>
              <a:buSzPts val="1800"/>
              <a:buFont typeface="Arial"/>
              <a:buChar char="-"/>
            </a:pPr>
            <a:r>
              <a:rPr lang="sk" sz="1800"/>
              <a:t>Stabilní, snížený ROM</a:t>
            </a:r>
            <a:endParaRPr sz="1800"/>
          </a:p>
          <a:p>
            <a:pPr marL="342900" lvl="0" indent="-342900" algn="l" rtl="0">
              <a:lnSpc>
                <a:spcPct val="100000"/>
              </a:lnSpc>
              <a:spcBef>
                <a:spcPts val="1000"/>
              </a:spcBef>
              <a:spcAft>
                <a:spcPts val="0"/>
              </a:spcAft>
              <a:buClr>
                <a:schemeClr val="dk1"/>
              </a:buClr>
              <a:buSzPts val="1800"/>
              <a:buFont typeface="Arial"/>
              <a:buNone/>
            </a:pPr>
            <a:r>
              <a:rPr lang="sk" sz="1800"/>
              <a:t>- 	adaptace spíše pro sílu </a:t>
            </a:r>
            <a:endParaRPr/>
          </a:p>
        </p:txBody>
      </p:sp>
      <p:pic>
        <p:nvPicPr>
          <p:cNvPr id="191" name="Google Shape;191;p28"/>
          <p:cNvPicPr preferRelativeResize="0"/>
          <p:nvPr/>
        </p:nvPicPr>
        <p:blipFill>
          <a:blip r:embed="rId3">
            <a:alphaModFix/>
          </a:blip>
          <a:stretch>
            <a:fillRect/>
          </a:stretch>
        </p:blipFill>
        <p:spPr>
          <a:xfrm>
            <a:off x="4572006" y="2678025"/>
            <a:ext cx="3241725" cy="2216800"/>
          </a:xfrm>
          <a:prstGeom prst="rect">
            <a:avLst/>
          </a:prstGeom>
          <a:noFill/>
          <a:ln>
            <a:noFill/>
          </a:ln>
        </p:spPr>
      </p:pic>
      <p:sp>
        <p:nvSpPr>
          <p:cNvPr id="192" name="Google Shape;192;p28"/>
          <p:cNvSpPr txBox="1"/>
          <p:nvPr/>
        </p:nvSpPr>
        <p:spPr>
          <a:xfrm>
            <a:off x="4755350" y="471240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https://en.wikipedia.org/wiki/Coxa_vara#/media/File:FemurAngles.jpg</a:t>
            </a:r>
            <a:endParaRPr sz="800">
              <a:solidFill>
                <a:srgbClr val="B7B7B7"/>
              </a:solidFill>
            </a:endParaRPr>
          </a:p>
        </p:txBody>
      </p:sp>
      <p:pic>
        <p:nvPicPr>
          <p:cNvPr id="193" name="Google Shape;193;p28"/>
          <p:cNvPicPr preferRelativeResize="0"/>
          <p:nvPr/>
        </p:nvPicPr>
        <p:blipFill>
          <a:blip r:embed="rId4">
            <a:alphaModFix/>
          </a:blip>
          <a:stretch>
            <a:fillRect/>
          </a:stretch>
        </p:blipFill>
        <p:spPr>
          <a:xfrm>
            <a:off x="644150" y="2917000"/>
            <a:ext cx="3241725" cy="2074702"/>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9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Svaly KYK - Dif. Dg.</a:t>
            </a:r>
            <a:endParaRPr/>
          </a:p>
        </p:txBody>
      </p:sp>
      <p:sp>
        <p:nvSpPr>
          <p:cNvPr id="737" name="Google Shape;737;p94"/>
          <p:cNvSpPr txBox="1">
            <a:spLocks noGrp="1"/>
          </p:cNvSpPr>
          <p:nvPr>
            <p:ph type="body" idx="1"/>
          </p:nvPr>
        </p:nvSpPr>
        <p:spPr>
          <a:xfrm>
            <a:off x="540000" y="1113252"/>
            <a:ext cx="8064900" cy="3105000"/>
          </a:xfrm>
          <a:prstGeom prst="rect">
            <a:avLst/>
          </a:prstGeom>
        </p:spPr>
        <p:txBody>
          <a:bodyPr spcFirstLastPara="1" wrap="square" lIns="0" tIns="0" rIns="0" bIns="0" anchor="t" anchorCtr="0">
            <a:noAutofit/>
          </a:bodyPr>
          <a:lstStyle/>
          <a:p>
            <a:pPr marL="0" lvl="0" indent="0" algn="just" rtl="0">
              <a:lnSpc>
                <a:spcPct val="100000"/>
              </a:lnSpc>
              <a:spcBef>
                <a:spcPts val="0"/>
              </a:spcBef>
              <a:spcAft>
                <a:spcPts val="0"/>
              </a:spcAft>
              <a:buNone/>
            </a:pPr>
            <a:r>
              <a:rPr lang="sk" sz="1300" b="1">
                <a:solidFill>
                  <a:srgbClr val="000000"/>
                </a:solidFill>
              </a:rPr>
              <a:t>M. GMax</a:t>
            </a:r>
            <a:endParaRPr sz="1300" b="1">
              <a:solidFill>
                <a:srgbClr val="000000"/>
              </a:solidFill>
            </a:endParaRPr>
          </a:p>
          <a:p>
            <a:pPr marL="228600" lvl="0" indent="-203200" algn="just" rtl="0">
              <a:lnSpc>
                <a:spcPct val="100000"/>
              </a:lnSpc>
              <a:spcBef>
                <a:spcPts val="0"/>
              </a:spcBef>
              <a:spcAft>
                <a:spcPts val="0"/>
              </a:spcAft>
              <a:buSzPts val="1600"/>
              <a:buChar char="•"/>
            </a:pPr>
            <a:r>
              <a:rPr lang="sk" sz="1300">
                <a:solidFill>
                  <a:srgbClr val="000000"/>
                </a:solidFill>
              </a:rPr>
              <a:t>Spolu s ostatními EXT KYK (hamstringy) </a:t>
            </a:r>
            <a:r>
              <a:rPr lang="sk" sz="1300" b="1">
                <a:solidFill>
                  <a:srgbClr val="000000"/>
                </a:solidFill>
              </a:rPr>
              <a:t>stabilizuje pánev </a:t>
            </a:r>
            <a:r>
              <a:rPr lang="sk" sz="1300">
                <a:solidFill>
                  <a:srgbClr val="000000"/>
                </a:solidFill>
              </a:rPr>
              <a:t>ve všech rovinách – hlavně ve směru anteroposteriorním (stoj a krok – brání pádu trupu vpřed) </a:t>
            </a:r>
            <a:endParaRPr sz="1300">
              <a:solidFill>
                <a:srgbClr val="000000"/>
              </a:solidFill>
            </a:endParaRPr>
          </a:p>
          <a:p>
            <a:pPr marL="228600" lvl="0" indent="-203200" algn="just" rtl="0">
              <a:lnSpc>
                <a:spcPct val="100000"/>
              </a:lnSpc>
              <a:spcBef>
                <a:spcPts val="1000"/>
              </a:spcBef>
              <a:spcAft>
                <a:spcPts val="0"/>
              </a:spcAft>
              <a:buSzPts val="1600"/>
              <a:buChar char="•"/>
            </a:pPr>
            <a:r>
              <a:rPr lang="sk" sz="1300">
                <a:solidFill>
                  <a:srgbClr val="000000"/>
                </a:solidFill>
              </a:rPr>
              <a:t>Ve stoji a běžné chůzi udržuje správný sklon pánve – </a:t>
            </a:r>
            <a:r>
              <a:rPr lang="sk" sz="1300" b="1">
                <a:solidFill>
                  <a:srgbClr val="000000"/>
                </a:solidFill>
              </a:rPr>
              <a:t>brání nadměrné anteverzi, </a:t>
            </a:r>
            <a:r>
              <a:rPr lang="sk" sz="1300">
                <a:solidFill>
                  <a:srgbClr val="000000"/>
                </a:solidFill>
              </a:rPr>
              <a:t>dělá retroverzi a tím brání pádu trupu dopředu</a:t>
            </a:r>
            <a:endParaRPr sz="1300">
              <a:solidFill>
                <a:srgbClr val="000000"/>
              </a:solidFill>
            </a:endParaRPr>
          </a:p>
          <a:p>
            <a:pPr marL="228600" lvl="0" indent="-203200" algn="just" rtl="0">
              <a:lnSpc>
                <a:spcPct val="100000"/>
              </a:lnSpc>
              <a:spcBef>
                <a:spcPts val="1000"/>
              </a:spcBef>
              <a:spcAft>
                <a:spcPts val="0"/>
              </a:spcAft>
              <a:buSzPts val="1600"/>
              <a:buChar char="•"/>
            </a:pPr>
            <a:r>
              <a:rPr lang="sk" sz="1300">
                <a:solidFill>
                  <a:srgbClr val="000000"/>
                </a:solidFill>
              </a:rPr>
              <a:t>Tahem za tractus iliotibialis </a:t>
            </a:r>
            <a:r>
              <a:rPr lang="sk" sz="1300" b="1">
                <a:solidFill>
                  <a:srgbClr val="000000"/>
                </a:solidFill>
              </a:rPr>
              <a:t>fixuje KOK v EXT </a:t>
            </a:r>
            <a:endParaRPr sz="1300">
              <a:solidFill>
                <a:srgbClr val="000000"/>
              </a:solidFill>
            </a:endParaRPr>
          </a:p>
          <a:p>
            <a:pPr marL="228600" lvl="0" indent="-203200" algn="just" rtl="0">
              <a:lnSpc>
                <a:spcPct val="100000"/>
              </a:lnSpc>
              <a:spcBef>
                <a:spcPts val="1000"/>
              </a:spcBef>
              <a:spcAft>
                <a:spcPts val="0"/>
              </a:spcAft>
              <a:buSzPts val="1600"/>
              <a:buChar char="•"/>
            </a:pPr>
            <a:r>
              <a:rPr lang="sk" sz="1300">
                <a:solidFill>
                  <a:srgbClr val="000000"/>
                </a:solidFill>
              </a:rPr>
              <a:t>Při chůzi se </a:t>
            </a:r>
            <a:r>
              <a:rPr lang="sk" sz="1300" b="1">
                <a:solidFill>
                  <a:srgbClr val="000000"/>
                </a:solidFill>
              </a:rPr>
              <a:t>superiorní a inferiorní </a:t>
            </a:r>
            <a:r>
              <a:rPr lang="sk" sz="1300">
                <a:solidFill>
                  <a:srgbClr val="000000"/>
                </a:solidFill>
              </a:rPr>
              <a:t>vlákna aktivují nejvíce v konečné fázi švihové a na začátku opěrné fáze po dopadu paty (heel strike), </a:t>
            </a:r>
            <a:r>
              <a:rPr lang="sk" sz="1300" b="1">
                <a:solidFill>
                  <a:srgbClr val="000000"/>
                </a:solidFill>
              </a:rPr>
              <a:t>střední</a:t>
            </a:r>
            <a:r>
              <a:rPr lang="sk" sz="1300">
                <a:solidFill>
                  <a:srgbClr val="000000"/>
                </a:solidFill>
              </a:rPr>
              <a:t> vlákna se aktivují při odlepení palce od podložky (toe – off)</a:t>
            </a:r>
            <a:endParaRPr>
              <a:solidFill>
                <a:srgbClr val="000000"/>
              </a:solidFill>
            </a:endParaRPr>
          </a:p>
          <a:p>
            <a:pPr marL="228600" lvl="0" indent="-203200" algn="l" rtl="0">
              <a:lnSpc>
                <a:spcPct val="100000"/>
              </a:lnSpc>
              <a:spcBef>
                <a:spcPts val="1000"/>
              </a:spcBef>
              <a:spcAft>
                <a:spcPts val="0"/>
              </a:spcAft>
              <a:buSzPts val="1600"/>
              <a:buChar char="•"/>
            </a:pPr>
            <a:r>
              <a:rPr lang="sk" sz="1300">
                <a:solidFill>
                  <a:srgbClr val="000000"/>
                </a:solidFill>
              </a:rPr>
              <a:t>Při fixované noze </a:t>
            </a:r>
            <a:r>
              <a:rPr lang="sk" sz="1300" b="1">
                <a:solidFill>
                  <a:srgbClr val="000000"/>
                </a:solidFill>
              </a:rPr>
              <a:t>kontroluje excentrickou kontrakcí pohyby </a:t>
            </a:r>
            <a:r>
              <a:rPr lang="sk" sz="1300">
                <a:solidFill>
                  <a:srgbClr val="000000"/>
                </a:solidFill>
              </a:rPr>
              <a:t>(posazení, chůze ze schodů, z kopce, předklon trupu)</a:t>
            </a:r>
            <a:endParaRPr>
              <a:solidFill>
                <a:srgbClr val="000000"/>
              </a:solidFill>
            </a:endParaRPr>
          </a:p>
          <a:p>
            <a:pPr marL="228600" lvl="0" indent="-203200" algn="just" rtl="0">
              <a:lnSpc>
                <a:spcPct val="100000"/>
              </a:lnSpc>
              <a:spcBef>
                <a:spcPts val="1000"/>
              </a:spcBef>
              <a:spcAft>
                <a:spcPts val="0"/>
              </a:spcAft>
              <a:buSzPts val="1600"/>
              <a:buChar char="•"/>
            </a:pPr>
            <a:r>
              <a:rPr lang="sk" sz="1300">
                <a:solidFill>
                  <a:srgbClr val="000000"/>
                </a:solidFill>
              </a:rPr>
              <a:t>Při </a:t>
            </a:r>
            <a:r>
              <a:rPr lang="sk" sz="1300" b="1">
                <a:solidFill>
                  <a:srgbClr val="000000"/>
                </a:solidFill>
              </a:rPr>
              <a:t>vstávání ze sedu </a:t>
            </a:r>
            <a:r>
              <a:rPr lang="sk" sz="1300">
                <a:solidFill>
                  <a:srgbClr val="000000"/>
                </a:solidFill>
              </a:rPr>
              <a:t>je hlavním EXT KYK</a:t>
            </a:r>
            <a:endParaRPr>
              <a:solidFill>
                <a:srgbClr val="000000"/>
              </a:solidFill>
            </a:endParaRPr>
          </a:p>
          <a:p>
            <a:pPr marL="228600" lvl="0" indent="-203200" algn="just" rtl="0">
              <a:lnSpc>
                <a:spcPct val="100000"/>
              </a:lnSpc>
              <a:spcBef>
                <a:spcPts val="1000"/>
              </a:spcBef>
              <a:spcAft>
                <a:spcPts val="0"/>
              </a:spcAft>
              <a:buSzPts val="1600"/>
              <a:buChar char="•"/>
            </a:pPr>
            <a:r>
              <a:rPr lang="sk" sz="1300" b="1">
                <a:solidFill>
                  <a:srgbClr val="000000"/>
                </a:solidFill>
              </a:rPr>
              <a:t>Nese celou váhu trupu </a:t>
            </a:r>
            <a:r>
              <a:rPr lang="sk" sz="1300">
                <a:solidFill>
                  <a:srgbClr val="000000"/>
                </a:solidFill>
              </a:rPr>
              <a:t>při chůzi do schodů v okamžiku stojné fáze, kdy se trup mírně naklání vpřed, zatímco druhá končetina se posouvá vpřed</a:t>
            </a:r>
            <a:endParaRPr>
              <a:solidFill>
                <a:srgbClr val="000000"/>
              </a:solidFill>
            </a:endParaRPr>
          </a:p>
          <a:p>
            <a:pPr marL="228600" lvl="0" indent="-114300" algn="just" rtl="0">
              <a:lnSpc>
                <a:spcPct val="90000"/>
              </a:lnSpc>
              <a:spcBef>
                <a:spcPts val="1000"/>
              </a:spcBef>
              <a:spcAft>
                <a:spcPts val="0"/>
              </a:spcAft>
              <a:buNone/>
            </a:pPr>
            <a:endParaRPr sz="1100">
              <a:solidFill>
                <a:srgbClr val="000000"/>
              </a:solidFill>
            </a:endParaRPr>
          </a:p>
          <a:p>
            <a:pPr marL="228600" lvl="0" indent="-50800" algn="l" rtl="0">
              <a:lnSpc>
                <a:spcPct val="90000"/>
              </a:lnSpc>
              <a:spcBef>
                <a:spcPts val="1000"/>
              </a:spcBef>
              <a:spcAft>
                <a:spcPts val="0"/>
              </a:spcAft>
              <a:buNone/>
            </a:pPr>
            <a:endParaRPr>
              <a:solidFill>
                <a:srgbClr val="000000"/>
              </a:solidFill>
            </a:endParaRPr>
          </a:p>
          <a:p>
            <a:pPr marL="0" lvl="0" indent="0" algn="l" rtl="0">
              <a:spcBef>
                <a:spcPts val="0"/>
              </a:spcBef>
              <a:spcAft>
                <a:spcPts val="0"/>
              </a:spcAft>
              <a:buNone/>
            </a:pPr>
            <a:endParaRPr sz="140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9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743" name="Google Shape;743;p95"/>
          <p:cNvSpPr txBox="1">
            <a:spLocks noGrp="1"/>
          </p:cNvSpPr>
          <p:nvPr>
            <p:ph type="body" idx="1"/>
          </p:nvPr>
        </p:nvSpPr>
        <p:spPr>
          <a:xfrm>
            <a:off x="540000" y="1269000"/>
            <a:ext cx="4564500" cy="3105000"/>
          </a:xfrm>
          <a:prstGeom prst="rect">
            <a:avLst/>
          </a:prstGeom>
        </p:spPr>
        <p:txBody>
          <a:bodyPr spcFirstLastPara="1" wrap="square" lIns="0" tIns="0" rIns="0" bIns="0" anchor="t" anchorCtr="0">
            <a:noAutofit/>
          </a:bodyPr>
          <a:lstStyle/>
          <a:p>
            <a:pPr marL="0" lvl="0" indent="0" algn="just" rtl="0">
              <a:lnSpc>
                <a:spcPct val="90000"/>
              </a:lnSpc>
              <a:spcBef>
                <a:spcPts val="0"/>
              </a:spcBef>
              <a:spcAft>
                <a:spcPts val="0"/>
              </a:spcAft>
              <a:buNone/>
            </a:pPr>
            <a:r>
              <a:rPr lang="sk" sz="2000" b="1">
                <a:solidFill>
                  <a:srgbClr val="000000"/>
                </a:solidFill>
              </a:rPr>
              <a:t>M.Gmax</a:t>
            </a:r>
            <a:endParaRPr sz="2000" b="1">
              <a:solidFill>
                <a:srgbClr val="000000"/>
              </a:solidFill>
            </a:endParaRPr>
          </a:p>
          <a:p>
            <a:pPr marL="0" lvl="0" indent="0" algn="just" rtl="0">
              <a:lnSpc>
                <a:spcPct val="90000"/>
              </a:lnSpc>
              <a:spcBef>
                <a:spcPts val="0"/>
              </a:spcBef>
              <a:spcAft>
                <a:spcPts val="0"/>
              </a:spcAft>
              <a:buNone/>
            </a:pPr>
            <a:r>
              <a:rPr lang="sk" sz="2000" b="1">
                <a:solidFill>
                  <a:srgbClr val="000000"/>
                </a:solidFill>
              </a:rPr>
              <a:t>Udržuje hlavici femuru v jamce </a:t>
            </a:r>
            <a:r>
              <a:rPr lang="sk" sz="2000">
                <a:solidFill>
                  <a:srgbClr val="000000"/>
                </a:solidFill>
              </a:rPr>
              <a:t>spolu s:</a:t>
            </a:r>
            <a:endParaRPr sz="2800">
              <a:solidFill>
                <a:srgbClr val="000000"/>
              </a:solidFill>
            </a:endParaRPr>
          </a:p>
          <a:p>
            <a:pPr marL="685800" lvl="1" indent="-228600" algn="just" rtl="0">
              <a:lnSpc>
                <a:spcPct val="90000"/>
              </a:lnSpc>
              <a:spcBef>
                <a:spcPts val="500"/>
              </a:spcBef>
              <a:spcAft>
                <a:spcPts val="0"/>
              </a:spcAft>
              <a:buClr>
                <a:srgbClr val="000000"/>
              </a:buClr>
              <a:buSzPts val="2000"/>
              <a:buChar char="o"/>
            </a:pPr>
            <a:r>
              <a:rPr lang="sk" sz="2000">
                <a:solidFill>
                  <a:srgbClr val="000000"/>
                </a:solidFill>
              </a:rPr>
              <a:t>pelvitrochanterické svaly (m. piriformis (1)+ m. obturatorius externus (2))</a:t>
            </a:r>
            <a:endParaRPr sz="2400">
              <a:solidFill>
                <a:srgbClr val="000000"/>
              </a:solidFill>
            </a:endParaRPr>
          </a:p>
          <a:p>
            <a:pPr marL="685800" lvl="1" indent="-228600" algn="just" rtl="0">
              <a:lnSpc>
                <a:spcPct val="90000"/>
              </a:lnSpc>
              <a:spcBef>
                <a:spcPts val="500"/>
              </a:spcBef>
              <a:spcAft>
                <a:spcPts val="0"/>
              </a:spcAft>
              <a:buClr>
                <a:srgbClr val="000000"/>
              </a:buClr>
              <a:buSzPts val="2000"/>
              <a:buChar char="o"/>
            </a:pPr>
            <a:r>
              <a:rPr lang="sk" sz="2000">
                <a:solidFill>
                  <a:srgbClr val="000000"/>
                </a:solidFill>
              </a:rPr>
              <a:t>mm. glutei (3) – zejména </a:t>
            </a:r>
            <a:r>
              <a:rPr lang="sk" sz="2000">
                <a:solidFill>
                  <a:srgbClr val="2F5496"/>
                </a:solidFill>
              </a:rPr>
              <a:t>MGmed</a:t>
            </a:r>
            <a:r>
              <a:rPr lang="sk" sz="2000">
                <a:solidFill>
                  <a:srgbClr val="000000"/>
                </a:solidFill>
              </a:rPr>
              <a:t> a </a:t>
            </a:r>
            <a:r>
              <a:rPr lang="sk" sz="2000">
                <a:solidFill>
                  <a:srgbClr val="009242"/>
                </a:solidFill>
              </a:rPr>
              <a:t>MGmin</a:t>
            </a:r>
            <a:endParaRPr sz="2000">
              <a:solidFill>
                <a:srgbClr val="009242"/>
              </a:solidFill>
            </a:endParaRPr>
          </a:p>
          <a:p>
            <a:pPr marL="685800" lvl="1" indent="-228600" algn="just" rtl="0">
              <a:lnSpc>
                <a:spcPct val="90000"/>
              </a:lnSpc>
              <a:spcBef>
                <a:spcPts val="500"/>
              </a:spcBef>
              <a:spcAft>
                <a:spcPts val="0"/>
              </a:spcAft>
              <a:buClr>
                <a:srgbClr val="000000"/>
              </a:buClr>
              <a:buSzPts val="2000"/>
              <a:buChar char="o"/>
            </a:pPr>
            <a:r>
              <a:rPr lang="sk" sz="2000">
                <a:solidFill>
                  <a:srgbClr val="000000"/>
                </a:solidFill>
              </a:rPr>
              <a:t>x adduktory (4) – v mírné ABD táhnou hlavici do kloubu, v ADD mají tendenci dislokovat	</a:t>
            </a:r>
            <a:endParaRPr sz="2400">
              <a:solidFill>
                <a:srgbClr val="000000"/>
              </a:solidFill>
            </a:endParaRPr>
          </a:p>
          <a:p>
            <a:pPr marL="228600" lvl="0" indent="-50800" algn="l" rtl="0">
              <a:lnSpc>
                <a:spcPct val="90000"/>
              </a:lnSpc>
              <a:spcBef>
                <a:spcPts val="1000"/>
              </a:spcBef>
              <a:spcAft>
                <a:spcPts val="0"/>
              </a:spcAft>
              <a:buNone/>
            </a:pPr>
            <a:endParaRPr sz="2800">
              <a:solidFill>
                <a:srgbClr val="000000"/>
              </a:solidFill>
            </a:endParaRPr>
          </a:p>
          <a:p>
            <a:pPr marL="0" lvl="0" indent="0" algn="l" rtl="0">
              <a:spcBef>
                <a:spcPts val="0"/>
              </a:spcBef>
              <a:spcAft>
                <a:spcPts val="0"/>
              </a:spcAft>
              <a:buNone/>
            </a:pPr>
            <a:endParaRPr/>
          </a:p>
        </p:txBody>
      </p:sp>
      <p:pic>
        <p:nvPicPr>
          <p:cNvPr id="744" name="Google Shape;744;p95"/>
          <p:cNvPicPr preferRelativeResize="0"/>
          <p:nvPr/>
        </p:nvPicPr>
        <p:blipFill rotWithShape="1">
          <a:blip r:embed="rId3">
            <a:alphaModFix/>
          </a:blip>
          <a:srcRect/>
          <a:stretch/>
        </p:blipFill>
        <p:spPr>
          <a:xfrm>
            <a:off x="5871099" y="774976"/>
            <a:ext cx="2103925" cy="3402325"/>
          </a:xfrm>
          <a:prstGeom prst="rect">
            <a:avLst/>
          </a:prstGeom>
          <a:noFill/>
          <a:ln>
            <a:noFill/>
          </a:ln>
        </p:spPr>
      </p:pic>
      <p:sp>
        <p:nvSpPr>
          <p:cNvPr id="745" name="Google Shape;745;p95"/>
          <p:cNvSpPr/>
          <p:nvPr/>
        </p:nvSpPr>
        <p:spPr>
          <a:xfrm>
            <a:off x="6237026" y="4177300"/>
            <a:ext cx="13743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 sz="1200">
                <a:solidFill>
                  <a:srgbClr val="000000"/>
                </a:solidFill>
              </a:rPr>
              <a:t>(Kapandji, 1987)</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9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Svaly KYK - Dif. Dg.</a:t>
            </a:r>
            <a:endParaRPr/>
          </a:p>
        </p:txBody>
      </p:sp>
      <p:sp>
        <p:nvSpPr>
          <p:cNvPr id="751" name="Google Shape;751;p96"/>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just" rtl="0">
              <a:lnSpc>
                <a:spcPct val="100000"/>
              </a:lnSpc>
              <a:spcBef>
                <a:spcPts val="0"/>
              </a:spcBef>
              <a:spcAft>
                <a:spcPts val="0"/>
              </a:spcAft>
              <a:buNone/>
            </a:pPr>
            <a:r>
              <a:rPr lang="sk" sz="1400" b="1">
                <a:solidFill>
                  <a:srgbClr val="000000"/>
                </a:solidFill>
              </a:rPr>
              <a:t>M.Gmax</a:t>
            </a:r>
            <a:endParaRPr sz="1400" b="1">
              <a:solidFill>
                <a:srgbClr val="000000"/>
              </a:solidFill>
            </a:endParaRPr>
          </a:p>
          <a:p>
            <a:pPr marL="457200" lvl="0" indent="-317500" algn="just" rtl="0">
              <a:lnSpc>
                <a:spcPct val="100000"/>
              </a:lnSpc>
              <a:spcBef>
                <a:spcPts val="0"/>
              </a:spcBef>
              <a:spcAft>
                <a:spcPts val="0"/>
              </a:spcAft>
              <a:buSzPts val="1400"/>
              <a:buFont typeface="Calibri"/>
              <a:buChar char="●"/>
            </a:pPr>
            <a:r>
              <a:rPr lang="sk" sz="1400" b="1">
                <a:solidFill>
                  <a:srgbClr val="000000"/>
                </a:solidFill>
              </a:rPr>
              <a:t>Extenze KYK </a:t>
            </a:r>
            <a:r>
              <a:rPr lang="sk" sz="1400">
                <a:solidFill>
                  <a:srgbClr val="000000"/>
                </a:solidFill>
              </a:rPr>
              <a:t>–</a:t>
            </a:r>
            <a:r>
              <a:rPr lang="sk" sz="1400" b="1">
                <a:solidFill>
                  <a:srgbClr val="000000"/>
                </a:solidFill>
              </a:rPr>
              <a:t> </a:t>
            </a:r>
            <a:r>
              <a:rPr lang="sk" sz="1400" u="sng">
                <a:solidFill>
                  <a:srgbClr val="000000"/>
                </a:solidFill>
              </a:rPr>
              <a:t>zadní vlákna svalu</a:t>
            </a:r>
            <a:r>
              <a:rPr lang="sk" sz="1400">
                <a:solidFill>
                  <a:srgbClr val="000000"/>
                </a:solidFill>
              </a:rPr>
              <a:t> →</a:t>
            </a:r>
            <a:r>
              <a:rPr lang="sk" sz="1400" b="1">
                <a:solidFill>
                  <a:srgbClr val="000000"/>
                </a:solidFill>
              </a:rPr>
              <a:t> </a:t>
            </a:r>
            <a:r>
              <a:rPr lang="sk" sz="1400">
                <a:solidFill>
                  <a:srgbClr val="000000"/>
                </a:solidFill>
              </a:rPr>
              <a:t>při tomto pohybu mu pomáhají zadní vlákna m. gluteus medius et minimus a hamstringy </a:t>
            </a:r>
            <a:endParaRPr sz="1400">
              <a:solidFill>
                <a:srgbClr val="000000"/>
              </a:solidFill>
            </a:endParaRPr>
          </a:p>
          <a:p>
            <a:pPr marL="685800" lvl="1" indent="-202247" algn="just" rtl="0">
              <a:spcBef>
                <a:spcPts val="0"/>
              </a:spcBef>
              <a:spcAft>
                <a:spcPts val="0"/>
              </a:spcAft>
              <a:buClr>
                <a:srgbClr val="000000"/>
              </a:buClr>
              <a:buSzPts val="1400"/>
              <a:buChar char="○"/>
            </a:pPr>
            <a:r>
              <a:rPr lang="sk" sz="1400">
                <a:solidFill>
                  <a:srgbClr val="000000"/>
                </a:solidFill>
              </a:rPr>
              <a:t>je silným extenzor, ale pouze z FLX KYK (start běžce)</a:t>
            </a:r>
            <a:endParaRPr sz="1400">
              <a:solidFill>
                <a:srgbClr val="000000"/>
              </a:solidFill>
            </a:endParaRPr>
          </a:p>
          <a:p>
            <a:pPr marL="685800" lvl="1" indent="-202247" algn="just" rtl="0">
              <a:spcBef>
                <a:spcPts val="0"/>
              </a:spcBef>
              <a:spcAft>
                <a:spcPts val="0"/>
              </a:spcAft>
              <a:buClr>
                <a:srgbClr val="000000"/>
              </a:buClr>
              <a:buSzPts val="1400"/>
              <a:buChar char="○"/>
            </a:pPr>
            <a:r>
              <a:rPr lang="sk" sz="1400">
                <a:solidFill>
                  <a:srgbClr val="000000"/>
                </a:solidFill>
              </a:rPr>
              <a:t>nepostradatelný při chůzi do schodů, skocích, běhu a při chůzi po nerovném terénu → při volném stoji a normální chůzi je aktivován minimálně (aktivovány hlavně hamstringy)</a:t>
            </a:r>
            <a:endParaRPr sz="1400">
              <a:solidFill>
                <a:srgbClr val="000000"/>
              </a:solidFill>
            </a:endParaRPr>
          </a:p>
          <a:p>
            <a:pPr marL="228600" lvl="0" indent="-202247" algn="just" rtl="0">
              <a:lnSpc>
                <a:spcPct val="100000"/>
              </a:lnSpc>
              <a:spcBef>
                <a:spcPts val="600"/>
              </a:spcBef>
              <a:spcAft>
                <a:spcPts val="0"/>
              </a:spcAft>
              <a:buSzPts val="1400"/>
              <a:buFont typeface="Courier New"/>
              <a:buChar char="●"/>
            </a:pPr>
            <a:r>
              <a:rPr lang="sk" sz="1400" b="1">
                <a:solidFill>
                  <a:srgbClr val="000000"/>
                </a:solidFill>
              </a:rPr>
              <a:t>Abdukce KYK </a:t>
            </a:r>
            <a:r>
              <a:rPr lang="sk" sz="1400">
                <a:solidFill>
                  <a:srgbClr val="000000"/>
                </a:solidFill>
              </a:rPr>
              <a:t>– </a:t>
            </a:r>
            <a:r>
              <a:rPr lang="sk" sz="1400" u="sng">
                <a:solidFill>
                  <a:srgbClr val="000000"/>
                </a:solidFill>
              </a:rPr>
              <a:t>horní vlákna (proximoventrální</a:t>
            </a:r>
            <a:r>
              <a:rPr lang="sk" sz="1400">
                <a:solidFill>
                  <a:srgbClr val="000000"/>
                </a:solidFill>
              </a:rPr>
              <a:t>) spolu se zadními vlákny </a:t>
            </a:r>
            <a:r>
              <a:rPr lang="sk" sz="1400">
                <a:solidFill>
                  <a:srgbClr val="2F5496"/>
                </a:solidFill>
              </a:rPr>
              <a:t>MGmed</a:t>
            </a:r>
            <a:r>
              <a:rPr lang="sk" sz="1400">
                <a:solidFill>
                  <a:srgbClr val="000000"/>
                </a:solidFill>
              </a:rPr>
              <a:t> et </a:t>
            </a:r>
            <a:r>
              <a:rPr lang="sk" sz="1400">
                <a:solidFill>
                  <a:srgbClr val="009242"/>
                </a:solidFill>
              </a:rPr>
              <a:t>MGmin</a:t>
            </a:r>
            <a:r>
              <a:rPr lang="sk" sz="1400">
                <a:solidFill>
                  <a:srgbClr val="000000"/>
                </a:solidFill>
              </a:rPr>
              <a:t> → mohou spolu vykonat kombinovaný pohyb – ABD-EXT-ZR (balet, tanec) </a:t>
            </a:r>
            <a:endParaRPr sz="1400">
              <a:solidFill>
                <a:srgbClr val="000000"/>
              </a:solidFill>
            </a:endParaRPr>
          </a:p>
          <a:p>
            <a:pPr marL="228600" lvl="0" indent="-202247" algn="just" rtl="0">
              <a:lnSpc>
                <a:spcPct val="100000"/>
              </a:lnSpc>
              <a:spcBef>
                <a:spcPts val="600"/>
              </a:spcBef>
              <a:spcAft>
                <a:spcPts val="0"/>
              </a:spcAft>
              <a:buSzPts val="1400"/>
              <a:buFont typeface="Courier New"/>
              <a:buChar char="●"/>
            </a:pPr>
            <a:r>
              <a:rPr lang="sk" sz="1400" b="1">
                <a:solidFill>
                  <a:srgbClr val="000000"/>
                </a:solidFill>
              </a:rPr>
              <a:t>Addukce</a:t>
            </a:r>
            <a:r>
              <a:rPr lang="sk" sz="1400">
                <a:solidFill>
                  <a:srgbClr val="000000"/>
                </a:solidFill>
              </a:rPr>
              <a:t> </a:t>
            </a:r>
            <a:r>
              <a:rPr lang="sk" sz="1400" b="1">
                <a:solidFill>
                  <a:srgbClr val="000000"/>
                </a:solidFill>
              </a:rPr>
              <a:t>KYK</a:t>
            </a:r>
            <a:r>
              <a:rPr lang="sk" sz="1400">
                <a:solidFill>
                  <a:srgbClr val="000000"/>
                </a:solidFill>
              </a:rPr>
              <a:t> – </a:t>
            </a:r>
            <a:r>
              <a:rPr lang="sk" sz="1400" u="sng">
                <a:solidFill>
                  <a:srgbClr val="000000"/>
                </a:solidFill>
              </a:rPr>
              <a:t>dolní vlákna</a:t>
            </a:r>
            <a:r>
              <a:rPr lang="sk" sz="1400">
                <a:solidFill>
                  <a:srgbClr val="000000"/>
                </a:solidFill>
              </a:rPr>
              <a:t> (s úponem na tuberositas glutea) </a:t>
            </a:r>
            <a:endParaRPr sz="1400">
              <a:solidFill>
                <a:srgbClr val="000000"/>
              </a:solidFill>
            </a:endParaRPr>
          </a:p>
          <a:p>
            <a:pPr marL="228600" lvl="0" indent="-202247" algn="just" rtl="0">
              <a:lnSpc>
                <a:spcPct val="100000"/>
              </a:lnSpc>
              <a:spcBef>
                <a:spcPts val="600"/>
              </a:spcBef>
              <a:spcAft>
                <a:spcPts val="0"/>
              </a:spcAft>
              <a:buSzPts val="1400"/>
              <a:buFont typeface="Courier New"/>
              <a:buChar char="●"/>
            </a:pPr>
            <a:r>
              <a:rPr lang="sk" sz="1400" b="1">
                <a:solidFill>
                  <a:srgbClr val="000000"/>
                </a:solidFill>
              </a:rPr>
              <a:t>Extenze s abdukcí </a:t>
            </a:r>
            <a:r>
              <a:rPr lang="sk" sz="1400">
                <a:solidFill>
                  <a:srgbClr val="000000"/>
                </a:solidFill>
              </a:rPr>
              <a:t>– </a:t>
            </a:r>
            <a:r>
              <a:rPr lang="sk" sz="1400" u="sng">
                <a:solidFill>
                  <a:srgbClr val="000000"/>
                </a:solidFill>
              </a:rPr>
              <a:t>nejsuperiornější vlákna</a:t>
            </a:r>
            <a:r>
              <a:rPr lang="sk" sz="1400">
                <a:solidFill>
                  <a:srgbClr val="000000"/>
                </a:solidFill>
              </a:rPr>
              <a:t> </a:t>
            </a:r>
            <a:r>
              <a:rPr lang="sk" sz="1400">
                <a:solidFill>
                  <a:srgbClr val="C00000"/>
                </a:solidFill>
              </a:rPr>
              <a:t>MGmax</a:t>
            </a:r>
            <a:r>
              <a:rPr lang="sk" sz="1400">
                <a:solidFill>
                  <a:srgbClr val="000000"/>
                </a:solidFill>
              </a:rPr>
              <a:t> + nejposteriornější vlákna </a:t>
            </a:r>
            <a:r>
              <a:rPr lang="sk" sz="1400">
                <a:solidFill>
                  <a:srgbClr val="2F5496"/>
                </a:solidFill>
              </a:rPr>
              <a:t>MGmed</a:t>
            </a:r>
            <a:r>
              <a:rPr lang="sk" sz="1400">
                <a:solidFill>
                  <a:srgbClr val="000000"/>
                </a:solidFill>
              </a:rPr>
              <a:t> a </a:t>
            </a:r>
            <a:r>
              <a:rPr lang="sk" sz="1400">
                <a:solidFill>
                  <a:srgbClr val="009242"/>
                </a:solidFill>
              </a:rPr>
              <a:t>MGmin</a:t>
            </a:r>
            <a:r>
              <a:rPr lang="sk" sz="1400">
                <a:solidFill>
                  <a:srgbClr val="000000"/>
                </a:solidFill>
              </a:rPr>
              <a:t>.</a:t>
            </a:r>
            <a:endParaRPr sz="1400">
              <a:solidFill>
                <a:srgbClr val="000000"/>
              </a:solidFill>
            </a:endParaRPr>
          </a:p>
          <a:p>
            <a:pPr marL="228600" lvl="0" indent="-202247" algn="just" rtl="0">
              <a:lnSpc>
                <a:spcPct val="100000"/>
              </a:lnSpc>
              <a:spcBef>
                <a:spcPts val="600"/>
              </a:spcBef>
              <a:spcAft>
                <a:spcPts val="0"/>
              </a:spcAft>
              <a:buSzPts val="1400"/>
              <a:buFont typeface="Courier New"/>
              <a:buChar char="●"/>
            </a:pPr>
            <a:r>
              <a:rPr lang="sk" sz="1400" b="1">
                <a:solidFill>
                  <a:srgbClr val="000000"/>
                </a:solidFill>
              </a:rPr>
              <a:t>Extenze s addukcí </a:t>
            </a:r>
            <a:r>
              <a:rPr lang="sk" sz="1400">
                <a:solidFill>
                  <a:srgbClr val="000000"/>
                </a:solidFill>
              </a:rPr>
              <a:t>– </a:t>
            </a:r>
            <a:r>
              <a:rPr lang="sk" sz="1400" u="sng">
                <a:solidFill>
                  <a:srgbClr val="000000"/>
                </a:solidFill>
              </a:rPr>
              <a:t>celý gluteus maximus</a:t>
            </a:r>
            <a:r>
              <a:rPr lang="sk" sz="1400">
                <a:solidFill>
                  <a:srgbClr val="000000"/>
                </a:solidFill>
              </a:rPr>
              <a:t> (spolu s hamstringy a adduktory)</a:t>
            </a:r>
            <a:endParaRPr sz="1400">
              <a:solidFill>
                <a:srgbClr val="000000"/>
              </a:solidFill>
            </a:endParaRPr>
          </a:p>
          <a:p>
            <a:pPr marL="228600" lvl="0" indent="-202247" algn="just" rtl="0">
              <a:lnSpc>
                <a:spcPct val="100000"/>
              </a:lnSpc>
              <a:spcBef>
                <a:spcPts val="600"/>
              </a:spcBef>
              <a:spcAft>
                <a:spcPts val="0"/>
              </a:spcAft>
              <a:buSzPts val="1400"/>
              <a:buFont typeface="Courier New"/>
              <a:buChar char="●"/>
            </a:pPr>
            <a:r>
              <a:rPr lang="sk" sz="1400" b="1">
                <a:solidFill>
                  <a:srgbClr val="000000"/>
                </a:solidFill>
              </a:rPr>
              <a:t>Zevní rotace </a:t>
            </a:r>
            <a:r>
              <a:rPr lang="sk" sz="1400">
                <a:solidFill>
                  <a:srgbClr val="000000"/>
                </a:solidFill>
              </a:rPr>
              <a:t>– </a:t>
            </a:r>
            <a:r>
              <a:rPr lang="sk" sz="1400" u="sng">
                <a:solidFill>
                  <a:srgbClr val="000000"/>
                </a:solidFill>
              </a:rPr>
              <a:t>všechna vlákna</a:t>
            </a:r>
            <a:r>
              <a:rPr lang="sk" sz="1400">
                <a:solidFill>
                  <a:srgbClr val="000000"/>
                </a:solidFill>
              </a:rPr>
              <a:t> (zadní snopce svalu dle Číháka) včetně jeho povrchových a hlubokých vláken – vlákna  křížící vertikální osu KYK posteriorně</a:t>
            </a:r>
            <a:endParaRPr sz="1400">
              <a:solidFill>
                <a:srgbClr val="000000"/>
              </a:solidFill>
            </a:endParaRPr>
          </a:p>
          <a:p>
            <a:pPr marL="274320" lvl="0" indent="-274320" algn="just" rtl="0">
              <a:lnSpc>
                <a:spcPct val="70000"/>
              </a:lnSpc>
              <a:spcBef>
                <a:spcPts val="1000"/>
              </a:spcBef>
              <a:spcAft>
                <a:spcPts val="0"/>
              </a:spcAft>
              <a:buNone/>
            </a:pPr>
            <a:r>
              <a:rPr lang="sk" sz="1400">
                <a:solidFill>
                  <a:srgbClr val="000000"/>
                </a:solidFill>
              </a:rPr>
              <a:t>Více se aktivuje, zvedáme-li břemena ze země s FLX v KOK než s EXT KOK.</a:t>
            </a:r>
            <a:endParaRPr sz="1400">
              <a:solidFill>
                <a:srgbClr val="000000"/>
              </a:solidFill>
            </a:endParaRPr>
          </a:p>
          <a:p>
            <a:pPr marL="228600" lvl="0" indent="-130810" algn="l" rtl="0">
              <a:lnSpc>
                <a:spcPct val="70000"/>
              </a:lnSpc>
              <a:spcBef>
                <a:spcPts val="1000"/>
              </a:spcBef>
              <a:spcAft>
                <a:spcPts val="0"/>
              </a:spcAft>
              <a:buNone/>
            </a:pPr>
            <a:endParaRPr sz="1400">
              <a:solidFill>
                <a:srgbClr val="000000"/>
              </a:solidFill>
            </a:endParaRPr>
          </a:p>
          <a:p>
            <a:pPr marL="0" lvl="0" indent="0" algn="l" rtl="0">
              <a:spcBef>
                <a:spcPts val="0"/>
              </a:spcBef>
              <a:spcAft>
                <a:spcPts val="0"/>
              </a:spcAft>
              <a:buNone/>
            </a:pPr>
            <a:endParaRPr sz="140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9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Svaly KYK - Dif. Dg.</a:t>
            </a:r>
            <a:endParaRPr/>
          </a:p>
        </p:txBody>
      </p:sp>
      <p:sp>
        <p:nvSpPr>
          <p:cNvPr id="757" name="Google Shape;757;p97"/>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81000" algn="just" rtl="0">
              <a:spcBef>
                <a:spcPts val="0"/>
              </a:spcBef>
              <a:spcAft>
                <a:spcPts val="0"/>
              </a:spcAft>
              <a:buSzPts val="2400"/>
              <a:buChar char="●"/>
            </a:pPr>
            <a:r>
              <a:rPr lang="sk" sz="2400">
                <a:solidFill>
                  <a:srgbClr val="C00000"/>
                </a:solidFill>
              </a:rPr>
              <a:t>MGmax </a:t>
            </a:r>
            <a:r>
              <a:rPr lang="sk" sz="2400">
                <a:solidFill>
                  <a:srgbClr val="000000"/>
                </a:solidFill>
              </a:rPr>
              <a:t>je</a:t>
            </a:r>
            <a:r>
              <a:rPr lang="sk" sz="2400">
                <a:solidFill>
                  <a:srgbClr val="C00000"/>
                </a:solidFill>
              </a:rPr>
              <a:t> </a:t>
            </a:r>
            <a:r>
              <a:rPr lang="sk" sz="2400">
                <a:solidFill>
                  <a:srgbClr val="000000"/>
                </a:solidFill>
              </a:rPr>
              <a:t>součástí řetězce probíhajícího šikmo od paže přes m. latissimus dorsi, přes páteř na druhou stranu přes fascia lata až ke koleni</a:t>
            </a:r>
            <a:endParaRPr sz="2400">
              <a:solidFill>
                <a:srgbClr val="000000"/>
              </a:solidFill>
            </a:endParaRPr>
          </a:p>
          <a:p>
            <a:pPr marL="457200" lvl="0" indent="-381000" algn="just" rtl="0">
              <a:spcBef>
                <a:spcPts val="0"/>
              </a:spcBef>
              <a:spcAft>
                <a:spcPts val="0"/>
              </a:spcAft>
              <a:buSzPts val="2400"/>
              <a:buChar char="●"/>
            </a:pPr>
            <a:r>
              <a:rPr lang="sk" sz="2400">
                <a:solidFill>
                  <a:srgbClr val="000000"/>
                </a:solidFill>
              </a:rPr>
              <a:t>Je partnerem pro m. iliopsoas jako jeho antagonista → má tendenci k hypotonii a inhibici funkce při zkrácení m. iliopsoas → projev: oploštění svalového bříška, snížení subgluteální rýhy ve stoje (projevuje se často při změně konfigurace pánve u SI posunu)</a:t>
            </a:r>
            <a:endParaRPr sz="2400">
              <a:solidFill>
                <a:srgbClr val="000000"/>
              </a:solidFill>
            </a:endParaRPr>
          </a:p>
          <a:p>
            <a:pPr marL="228600" lvl="0" indent="-50800" algn="l" rtl="0">
              <a:lnSpc>
                <a:spcPct val="90000"/>
              </a:lnSpc>
              <a:spcBef>
                <a:spcPts val="1000"/>
              </a:spcBef>
              <a:spcAft>
                <a:spcPts val="0"/>
              </a:spcAft>
              <a:buNone/>
            </a:pPr>
            <a:endParaRPr sz="2800">
              <a:solidFill>
                <a:srgbClr val="000000"/>
              </a:solidFill>
            </a:endParaRPr>
          </a:p>
          <a:p>
            <a:pPr marL="0" lvl="0" indent="0" algn="l" rtl="0">
              <a:spcBef>
                <a:spcPts val="0"/>
              </a:spcBef>
              <a:spcAft>
                <a:spcPts val="0"/>
              </a:spcAft>
              <a:buNone/>
            </a:pP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9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Svaly KYK - Dif. Dg.</a:t>
            </a:r>
            <a:endParaRPr/>
          </a:p>
        </p:txBody>
      </p:sp>
      <p:sp>
        <p:nvSpPr>
          <p:cNvPr id="763" name="Google Shape;763;p98"/>
          <p:cNvSpPr txBox="1">
            <a:spLocks noGrp="1"/>
          </p:cNvSpPr>
          <p:nvPr>
            <p:ph type="body" idx="1"/>
          </p:nvPr>
        </p:nvSpPr>
        <p:spPr>
          <a:xfrm>
            <a:off x="540000" y="1113250"/>
            <a:ext cx="5304900" cy="3105000"/>
          </a:xfrm>
          <a:prstGeom prst="rect">
            <a:avLst/>
          </a:prstGeom>
        </p:spPr>
        <p:txBody>
          <a:bodyPr spcFirstLastPara="1" wrap="square" lIns="0" tIns="0" rIns="0" bIns="0" anchor="t" anchorCtr="0">
            <a:noAutofit/>
          </a:bodyPr>
          <a:lstStyle/>
          <a:p>
            <a:pPr marL="457200" lvl="0" indent="-349250" algn="just" rtl="0">
              <a:lnSpc>
                <a:spcPct val="90000"/>
              </a:lnSpc>
              <a:spcBef>
                <a:spcPts val="0"/>
              </a:spcBef>
              <a:spcAft>
                <a:spcPts val="0"/>
              </a:spcAft>
              <a:buSzPts val="1900"/>
              <a:buChar char="●"/>
            </a:pPr>
            <a:r>
              <a:rPr lang="sk" sz="1900">
                <a:solidFill>
                  <a:srgbClr val="C00000"/>
                </a:solidFill>
              </a:rPr>
              <a:t>MGmax</a:t>
            </a:r>
            <a:r>
              <a:rPr lang="sk" sz="1900">
                <a:solidFill>
                  <a:srgbClr val="000000"/>
                </a:solidFill>
              </a:rPr>
              <a:t> tvoří součást řetězce mezi ramenním pletencem a trupem.</a:t>
            </a:r>
            <a:endParaRPr sz="2500">
              <a:solidFill>
                <a:srgbClr val="000000"/>
              </a:solidFill>
            </a:endParaRPr>
          </a:p>
          <a:p>
            <a:pPr marL="0" lvl="0" indent="0" algn="just" rtl="0">
              <a:lnSpc>
                <a:spcPct val="90000"/>
              </a:lnSpc>
              <a:spcBef>
                <a:spcPts val="1000"/>
              </a:spcBef>
              <a:spcAft>
                <a:spcPts val="0"/>
              </a:spcAft>
              <a:buNone/>
            </a:pPr>
            <a:r>
              <a:rPr lang="sk" sz="1900">
                <a:solidFill>
                  <a:srgbClr val="000000"/>
                </a:solidFill>
              </a:rPr>
              <a:t>→ Ten probíhá šikmo od </a:t>
            </a:r>
            <a:r>
              <a:rPr lang="sk" sz="1900" b="1">
                <a:solidFill>
                  <a:srgbClr val="000000"/>
                </a:solidFill>
              </a:rPr>
              <a:t>humeru</a:t>
            </a:r>
            <a:r>
              <a:rPr lang="sk" sz="1900">
                <a:solidFill>
                  <a:srgbClr val="000000"/>
                </a:solidFill>
              </a:rPr>
              <a:t> jedné strany, přes </a:t>
            </a:r>
            <a:r>
              <a:rPr lang="sk" sz="1900" b="1">
                <a:solidFill>
                  <a:srgbClr val="000000"/>
                </a:solidFill>
              </a:rPr>
              <a:t>m. latissimus dorsi</a:t>
            </a:r>
            <a:r>
              <a:rPr lang="sk" sz="1900">
                <a:solidFill>
                  <a:srgbClr val="000000"/>
                </a:solidFill>
              </a:rPr>
              <a:t> a povrchový list </a:t>
            </a:r>
            <a:r>
              <a:rPr lang="sk" sz="1900" b="1">
                <a:solidFill>
                  <a:srgbClr val="000000"/>
                </a:solidFill>
              </a:rPr>
              <a:t>thoracolumbální fascie</a:t>
            </a:r>
            <a:r>
              <a:rPr lang="sk" sz="1900">
                <a:solidFill>
                  <a:srgbClr val="000000"/>
                </a:solidFill>
              </a:rPr>
              <a:t>. Přes </a:t>
            </a:r>
            <a:r>
              <a:rPr lang="sk" sz="1900" b="1">
                <a:solidFill>
                  <a:srgbClr val="000000"/>
                </a:solidFill>
              </a:rPr>
              <a:t>páteř</a:t>
            </a:r>
            <a:r>
              <a:rPr lang="sk" sz="1900">
                <a:solidFill>
                  <a:srgbClr val="000000"/>
                </a:solidFill>
              </a:rPr>
              <a:t> jde na </a:t>
            </a:r>
            <a:r>
              <a:rPr lang="sk" sz="1900" b="1">
                <a:solidFill>
                  <a:srgbClr val="000000"/>
                </a:solidFill>
              </a:rPr>
              <a:t>druhou stranu</a:t>
            </a:r>
            <a:r>
              <a:rPr lang="sk" sz="1900">
                <a:solidFill>
                  <a:srgbClr val="000000"/>
                </a:solidFill>
              </a:rPr>
              <a:t> ke </a:t>
            </a:r>
            <a:r>
              <a:rPr lang="sk" sz="1900" b="1">
                <a:solidFill>
                  <a:srgbClr val="000000"/>
                </a:solidFill>
              </a:rPr>
              <a:t>crista iliaca</a:t>
            </a:r>
            <a:r>
              <a:rPr lang="sk" sz="1900">
                <a:solidFill>
                  <a:srgbClr val="000000"/>
                </a:solidFill>
              </a:rPr>
              <a:t> druhé strany, </a:t>
            </a:r>
            <a:r>
              <a:rPr lang="sk" sz="1900" b="1">
                <a:solidFill>
                  <a:srgbClr val="000000"/>
                </a:solidFill>
              </a:rPr>
              <a:t>gluteální fascii</a:t>
            </a:r>
            <a:r>
              <a:rPr lang="sk" sz="1900">
                <a:solidFill>
                  <a:srgbClr val="000000"/>
                </a:solidFill>
              </a:rPr>
              <a:t>, přes </a:t>
            </a:r>
            <a:r>
              <a:rPr lang="sk" sz="1900" b="1">
                <a:solidFill>
                  <a:srgbClr val="C00000"/>
                </a:solidFill>
              </a:rPr>
              <a:t>MGmax</a:t>
            </a:r>
            <a:r>
              <a:rPr lang="sk" sz="1900">
                <a:solidFill>
                  <a:srgbClr val="000000"/>
                </a:solidFill>
              </a:rPr>
              <a:t>, </a:t>
            </a:r>
            <a:r>
              <a:rPr lang="sk" sz="1900" b="1">
                <a:solidFill>
                  <a:srgbClr val="000000"/>
                </a:solidFill>
              </a:rPr>
              <a:t>fascia lata</a:t>
            </a:r>
            <a:r>
              <a:rPr lang="sk" sz="1900">
                <a:solidFill>
                  <a:srgbClr val="000000"/>
                </a:solidFill>
              </a:rPr>
              <a:t> a </a:t>
            </a:r>
            <a:r>
              <a:rPr lang="sk" sz="1900" b="1">
                <a:solidFill>
                  <a:srgbClr val="000000"/>
                </a:solidFill>
              </a:rPr>
              <a:t>m. tensor fasciae latae</a:t>
            </a:r>
            <a:r>
              <a:rPr lang="sk" sz="1900">
                <a:solidFill>
                  <a:srgbClr val="000000"/>
                </a:solidFill>
              </a:rPr>
              <a:t> ke </a:t>
            </a:r>
            <a:r>
              <a:rPr lang="sk" sz="1900" b="1">
                <a:solidFill>
                  <a:srgbClr val="000000"/>
                </a:solidFill>
              </a:rPr>
              <a:t>koleni</a:t>
            </a:r>
            <a:r>
              <a:rPr lang="sk" sz="1900">
                <a:solidFill>
                  <a:srgbClr val="000000"/>
                </a:solidFill>
              </a:rPr>
              <a:t> druhé strany.</a:t>
            </a:r>
            <a:endParaRPr sz="2500">
              <a:solidFill>
                <a:srgbClr val="000000"/>
              </a:solidFill>
            </a:endParaRPr>
          </a:p>
          <a:p>
            <a:pPr marL="228600" lvl="0" indent="-209550" algn="just" rtl="0">
              <a:lnSpc>
                <a:spcPct val="90000"/>
              </a:lnSpc>
              <a:spcBef>
                <a:spcPts val="1000"/>
              </a:spcBef>
              <a:spcAft>
                <a:spcPts val="0"/>
              </a:spcAft>
              <a:buSzPts val="1900"/>
              <a:buChar char="•"/>
            </a:pPr>
            <a:r>
              <a:rPr lang="sk" sz="1900">
                <a:solidFill>
                  <a:srgbClr val="000000"/>
                </a:solidFill>
              </a:rPr>
              <a:t>Spolu s 2. zkříženým řetězcem (přední strany) zpevňují trup. </a:t>
            </a:r>
            <a:endParaRPr sz="1900">
              <a:solidFill>
                <a:srgbClr val="000000"/>
              </a:solidFill>
            </a:endParaRPr>
          </a:p>
          <a:p>
            <a:pPr marL="228600" lvl="0" indent="-190500" algn="just" rtl="0">
              <a:lnSpc>
                <a:spcPct val="80000"/>
              </a:lnSpc>
              <a:spcBef>
                <a:spcPts val="0"/>
              </a:spcBef>
              <a:spcAft>
                <a:spcPts val="0"/>
              </a:spcAft>
              <a:buSzPts val="1200"/>
              <a:buChar char="•"/>
            </a:pPr>
            <a:r>
              <a:rPr lang="sk" sz="1200" i="1">
                <a:solidFill>
                  <a:srgbClr val="000000"/>
                </a:solidFill>
              </a:rPr>
              <a:t>Os ilium </a:t>
            </a:r>
            <a:r>
              <a:rPr lang="sk" sz="1200">
                <a:solidFill>
                  <a:srgbClr val="000000"/>
                </a:solidFill>
              </a:rPr>
              <a:t>– m. gluteus maximus – femur – m. iliacus – </a:t>
            </a:r>
            <a:r>
              <a:rPr lang="sk" sz="1200" i="1">
                <a:solidFill>
                  <a:srgbClr val="000000"/>
                </a:solidFill>
              </a:rPr>
              <a:t>os ilium</a:t>
            </a:r>
            <a:r>
              <a:rPr lang="sk" sz="1200">
                <a:solidFill>
                  <a:srgbClr val="000000"/>
                </a:solidFill>
              </a:rPr>
              <a:t> – femur – m. psoas – lumbální páteř – os sacrum – </a:t>
            </a:r>
            <a:r>
              <a:rPr lang="sk" sz="1200" i="1">
                <a:solidFill>
                  <a:srgbClr val="000000"/>
                </a:solidFill>
              </a:rPr>
              <a:t>os ilium</a:t>
            </a:r>
            <a:endParaRPr sz="1200" i="1">
              <a:solidFill>
                <a:srgbClr val="000000"/>
              </a:solidFill>
            </a:endParaRPr>
          </a:p>
          <a:p>
            <a:pPr marL="228600" lvl="0" indent="-190500" algn="just" rtl="0">
              <a:lnSpc>
                <a:spcPct val="80000"/>
              </a:lnSpc>
              <a:spcBef>
                <a:spcPts val="1000"/>
              </a:spcBef>
              <a:spcAft>
                <a:spcPts val="0"/>
              </a:spcAft>
              <a:buSzPts val="1200"/>
              <a:buChar char="•"/>
            </a:pPr>
            <a:r>
              <a:rPr lang="sk" sz="1200">
                <a:solidFill>
                  <a:srgbClr val="000000"/>
                </a:solidFill>
              </a:rPr>
              <a:t>Tato smyčka bývá často postižena hypertonií v oblasti m. iliopsoas a hypotonií v oblasti m. gluteus maximus a vede ke změnám postavení SI kloubu</a:t>
            </a:r>
            <a:endParaRPr sz="1200">
              <a:solidFill>
                <a:srgbClr val="000000"/>
              </a:solidFill>
            </a:endParaRPr>
          </a:p>
          <a:p>
            <a:pPr marL="228600" lvl="0" indent="-50800" algn="l" rtl="0">
              <a:lnSpc>
                <a:spcPct val="90000"/>
              </a:lnSpc>
              <a:spcBef>
                <a:spcPts val="1000"/>
              </a:spcBef>
              <a:spcAft>
                <a:spcPts val="0"/>
              </a:spcAft>
              <a:buNone/>
            </a:pPr>
            <a:endParaRPr sz="2500">
              <a:solidFill>
                <a:srgbClr val="000000"/>
              </a:solidFill>
            </a:endParaRPr>
          </a:p>
          <a:p>
            <a:pPr marL="0" lvl="0" indent="0" algn="l" rtl="0">
              <a:spcBef>
                <a:spcPts val="0"/>
              </a:spcBef>
              <a:spcAft>
                <a:spcPts val="0"/>
              </a:spcAft>
              <a:buNone/>
            </a:pPr>
            <a:endParaRPr sz="1800"/>
          </a:p>
        </p:txBody>
      </p:sp>
      <p:pic>
        <p:nvPicPr>
          <p:cNvPr id="764" name="Google Shape;764;p98" descr="https://www.krasnarehabilitace.cz/images/SPS-second/obrzek4.jpg"/>
          <p:cNvPicPr preferRelativeResize="0"/>
          <p:nvPr/>
        </p:nvPicPr>
        <p:blipFill rotWithShape="1">
          <a:blip r:embed="rId3">
            <a:alphaModFix/>
          </a:blip>
          <a:srcRect l="56708" t="11253" r="24605" b="6846"/>
          <a:stretch/>
        </p:blipFill>
        <p:spPr>
          <a:xfrm>
            <a:off x="6182827" y="256974"/>
            <a:ext cx="1406225" cy="4629550"/>
          </a:xfrm>
          <a:prstGeom prst="rect">
            <a:avLst/>
          </a:prstGeom>
          <a:noFill/>
          <a:ln>
            <a:noFill/>
          </a:ln>
        </p:spPr>
      </p:pic>
      <p:sp>
        <p:nvSpPr>
          <p:cNvPr id="765" name="Google Shape;765;p98"/>
          <p:cNvSpPr/>
          <p:nvPr/>
        </p:nvSpPr>
        <p:spPr>
          <a:xfrm>
            <a:off x="6391537" y="4886525"/>
            <a:ext cx="9888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5B9BD5"/>
              </a:buClr>
              <a:buSzPts val="816"/>
              <a:buFont typeface="Noto Sans Symbols"/>
              <a:buNone/>
            </a:pPr>
            <a:r>
              <a:rPr lang="sk" sz="1200">
                <a:solidFill>
                  <a:srgbClr val="5F5F5F"/>
                </a:solidFill>
                <a:latin typeface="Calibri"/>
                <a:ea typeface="Calibri"/>
                <a:cs typeface="Calibri"/>
                <a:sym typeface="Calibri"/>
              </a:rPr>
              <a:t>(Véle, 2006)</a:t>
            </a:r>
            <a:endParaRPr sz="1200">
              <a:solidFill>
                <a:srgbClr val="5F5F5F"/>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9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Svaly KYK - Dif. Dg.</a:t>
            </a:r>
            <a:endParaRPr/>
          </a:p>
        </p:txBody>
      </p:sp>
      <p:sp>
        <p:nvSpPr>
          <p:cNvPr id="771" name="Google Shape;771;p99"/>
          <p:cNvSpPr txBox="1">
            <a:spLocks noGrp="1"/>
          </p:cNvSpPr>
          <p:nvPr>
            <p:ph type="body" idx="1"/>
          </p:nvPr>
        </p:nvSpPr>
        <p:spPr>
          <a:xfrm>
            <a:off x="540000" y="1113252"/>
            <a:ext cx="8064900" cy="3105000"/>
          </a:xfrm>
          <a:prstGeom prst="rect">
            <a:avLst/>
          </a:prstGeom>
        </p:spPr>
        <p:txBody>
          <a:bodyPr spcFirstLastPara="1" wrap="square" lIns="0" tIns="0" rIns="0" bIns="0" anchor="t" anchorCtr="0">
            <a:noAutofit/>
          </a:bodyPr>
          <a:lstStyle/>
          <a:p>
            <a:pPr marL="0" lvl="0" indent="0" algn="just" rtl="0">
              <a:lnSpc>
                <a:spcPct val="70000"/>
              </a:lnSpc>
              <a:spcBef>
                <a:spcPts val="0"/>
              </a:spcBef>
              <a:spcAft>
                <a:spcPts val="0"/>
              </a:spcAft>
              <a:buNone/>
            </a:pPr>
            <a:r>
              <a:rPr lang="sk" sz="1600" b="1">
                <a:solidFill>
                  <a:srgbClr val="000000"/>
                </a:solidFill>
              </a:rPr>
              <a:t>M.Gmax - oslabení:</a:t>
            </a:r>
            <a:endParaRPr sz="1600" b="1">
              <a:solidFill>
                <a:srgbClr val="000000"/>
              </a:solidFill>
            </a:endParaRPr>
          </a:p>
          <a:p>
            <a:pPr marL="0" lvl="0" indent="0" algn="just" rtl="0">
              <a:lnSpc>
                <a:spcPct val="70000"/>
              </a:lnSpc>
              <a:spcBef>
                <a:spcPts val="0"/>
              </a:spcBef>
              <a:spcAft>
                <a:spcPts val="0"/>
              </a:spcAft>
              <a:buNone/>
            </a:pPr>
            <a:endParaRPr sz="1600" b="1">
              <a:solidFill>
                <a:srgbClr val="000000"/>
              </a:solidFill>
            </a:endParaRPr>
          </a:p>
          <a:p>
            <a:pPr marL="228600" lvl="0" indent="-215900" algn="just" rtl="0">
              <a:lnSpc>
                <a:spcPct val="70000"/>
              </a:lnSpc>
              <a:spcBef>
                <a:spcPts val="0"/>
              </a:spcBef>
              <a:spcAft>
                <a:spcPts val="0"/>
              </a:spcAft>
              <a:buSzPts val="1600"/>
              <a:buChar char="•"/>
            </a:pPr>
            <a:r>
              <a:rPr lang="sk" sz="1600">
                <a:solidFill>
                  <a:srgbClr val="000000"/>
                </a:solidFill>
              </a:rPr>
              <a:t>Obtížná chůze do schodů, po šikmém terénu, výskoky</a:t>
            </a:r>
            <a:endParaRPr sz="1600">
              <a:solidFill>
                <a:srgbClr val="000000"/>
              </a:solidFill>
            </a:endParaRPr>
          </a:p>
          <a:p>
            <a:pPr marL="228600" lvl="0" indent="-205740" algn="just" rtl="0">
              <a:lnSpc>
                <a:spcPct val="70000"/>
              </a:lnSpc>
              <a:spcBef>
                <a:spcPts val="1000"/>
              </a:spcBef>
              <a:spcAft>
                <a:spcPts val="0"/>
              </a:spcAft>
              <a:buSzPts val="1600"/>
              <a:buChar char="•"/>
            </a:pPr>
            <a:r>
              <a:rPr lang="sk" sz="1600" b="1">
                <a:solidFill>
                  <a:srgbClr val="000000"/>
                </a:solidFill>
              </a:rPr>
              <a:t>Kost kyčelní </a:t>
            </a:r>
            <a:r>
              <a:rPr lang="sk" sz="1600">
                <a:solidFill>
                  <a:srgbClr val="000000"/>
                </a:solidFill>
              </a:rPr>
              <a:t>– anteverze a ZR</a:t>
            </a:r>
            <a:endParaRPr sz="1600">
              <a:solidFill>
                <a:srgbClr val="000000"/>
              </a:solidFill>
            </a:endParaRPr>
          </a:p>
          <a:p>
            <a:pPr marL="228600" lvl="0" indent="-205740" algn="just" rtl="0">
              <a:lnSpc>
                <a:spcPct val="70000"/>
              </a:lnSpc>
              <a:spcBef>
                <a:spcPts val="1000"/>
              </a:spcBef>
              <a:spcAft>
                <a:spcPts val="0"/>
              </a:spcAft>
              <a:buSzPts val="1600"/>
              <a:buChar char="•"/>
            </a:pPr>
            <a:r>
              <a:rPr lang="sk" sz="1600" b="1">
                <a:solidFill>
                  <a:srgbClr val="000000"/>
                </a:solidFill>
              </a:rPr>
              <a:t>Kost křížová</a:t>
            </a:r>
            <a:r>
              <a:rPr lang="sk" sz="1600">
                <a:solidFill>
                  <a:srgbClr val="000000"/>
                </a:solidFill>
              </a:rPr>
              <a:t> – anteverze, ipsilaterální FLX, rotace na stejnou stranu</a:t>
            </a:r>
            <a:endParaRPr sz="1600">
              <a:solidFill>
                <a:srgbClr val="000000"/>
              </a:solidFill>
            </a:endParaRPr>
          </a:p>
          <a:p>
            <a:pPr marL="228600" lvl="0" indent="-205740" algn="just" rtl="0">
              <a:lnSpc>
                <a:spcPct val="70000"/>
              </a:lnSpc>
              <a:spcBef>
                <a:spcPts val="1000"/>
              </a:spcBef>
              <a:spcAft>
                <a:spcPts val="0"/>
              </a:spcAft>
              <a:buSzPts val="1600"/>
              <a:buChar char="•"/>
            </a:pPr>
            <a:r>
              <a:rPr lang="sk" sz="1600" b="1">
                <a:solidFill>
                  <a:srgbClr val="000000"/>
                </a:solidFill>
              </a:rPr>
              <a:t>Bederní obratle </a:t>
            </a:r>
            <a:r>
              <a:rPr lang="sk" sz="1600">
                <a:solidFill>
                  <a:srgbClr val="000000"/>
                </a:solidFill>
              </a:rPr>
              <a:t>– hyperlordóza se skoliózou k ipsilaterální straně</a:t>
            </a:r>
            <a:endParaRPr sz="1600">
              <a:solidFill>
                <a:srgbClr val="000000"/>
              </a:solidFill>
            </a:endParaRPr>
          </a:p>
          <a:p>
            <a:pPr marL="228600" lvl="0" indent="-205740" algn="just" rtl="0">
              <a:lnSpc>
                <a:spcPct val="70000"/>
              </a:lnSpc>
              <a:spcBef>
                <a:spcPts val="1000"/>
              </a:spcBef>
              <a:spcAft>
                <a:spcPts val="0"/>
              </a:spcAft>
              <a:buSzPts val="1600"/>
              <a:buChar char="•"/>
            </a:pPr>
            <a:r>
              <a:rPr lang="sk" sz="1600" b="1">
                <a:solidFill>
                  <a:srgbClr val="000000"/>
                </a:solidFill>
              </a:rPr>
              <a:t>Dolní část sacra a kostrče </a:t>
            </a:r>
            <a:r>
              <a:rPr lang="sk" sz="1600">
                <a:solidFill>
                  <a:srgbClr val="000000"/>
                </a:solidFill>
              </a:rPr>
              <a:t>–</a:t>
            </a:r>
            <a:r>
              <a:rPr lang="sk" sz="1600" b="1">
                <a:solidFill>
                  <a:srgbClr val="000000"/>
                </a:solidFill>
              </a:rPr>
              <a:t> </a:t>
            </a:r>
            <a:r>
              <a:rPr lang="sk" sz="1600">
                <a:solidFill>
                  <a:srgbClr val="000000"/>
                </a:solidFill>
              </a:rPr>
              <a:t>kontralaterální vybočení</a:t>
            </a:r>
            <a:endParaRPr sz="1600">
              <a:solidFill>
                <a:srgbClr val="000000"/>
              </a:solidFill>
            </a:endParaRPr>
          </a:p>
          <a:p>
            <a:pPr marL="228600" lvl="0" indent="-205740" algn="just" rtl="0">
              <a:lnSpc>
                <a:spcPct val="70000"/>
              </a:lnSpc>
              <a:spcBef>
                <a:spcPts val="1000"/>
              </a:spcBef>
              <a:spcAft>
                <a:spcPts val="0"/>
              </a:spcAft>
              <a:buSzPts val="1600"/>
              <a:buChar char="•"/>
            </a:pPr>
            <a:r>
              <a:rPr lang="sk" sz="1600">
                <a:solidFill>
                  <a:srgbClr val="000000"/>
                </a:solidFill>
              </a:rPr>
              <a:t>FLX, ADD a rotace stehna na pánvi</a:t>
            </a:r>
            <a:endParaRPr sz="1600">
              <a:solidFill>
                <a:srgbClr val="000000"/>
              </a:solidFill>
            </a:endParaRPr>
          </a:p>
          <a:p>
            <a:pPr marL="228600" lvl="0" indent="-205740" algn="just" rtl="0">
              <a:lnSpc>
                <a:spcPct val="70000"/>
              </a:lnSpc>
              <a:spcBef>
                <a:spcPts val="1000"/>
              </a:spcBef>
              <a:spcAft>
                <a:spcPts val="0"/>
              </a:spcAft>
              <a:buSzPts val="1600"/>
              <a:buChar char="•"/>
            </a:pPr>
            <a:r>
              <a:rPr lang="sk" sz="1600" b="1">
                <a:solidFill>
                  <a:srgbClr val="000000"/>
                </a:solidFill>
              </a:rPr>
              <a:t>KOK</a:t>
            </a:r>
            <a:r>
              <a:rPr lang="sk" sz="1600">
                <a:solidFill>
                  <a:srgbClr val="000000"/>
                </a:solidFill>
              </a:rPr>
              <a:t> – FLX, ADD, VR; valgozita, patella tažena mediálně</a:t>
            </a:r>
            <a:endParaRPr sz="1600">
              <a:solidFill>
                <a:srgbClr val="000000"/>
              </a:solidFill>
            </a:endParaRPr>
          </a:p>
          <a:p>
            <a:pPr marL="228600" lvl="0" indent="-205740" algn="just" rtl="0">
              <a:lnSpc>
                <a:spcPct val="70000"/>
              </a:lnSpc>
              <a:spcBef>
                <a:spcPts val="1000"/>
              </a:spcBef>
              <a:spcAft>
                <a:spcPts val="0"/>
              </a:spcAft>
              <a:buSzPts val="1600"/>
              <a:buChar char="•"/>
            </a:pPr>
            <a:r>
              <a:rPr lang="sk" sz="1600" b="1">
                <a:solidFill>
                  <a:srgbClr val="000000"/>
                </a:solidFill>
              </a:rPr>
              <a:t>KYK</a:t>
            </a:r>
            <a:r>
              <a:rPr lang="sk" sz="1600">
                <a:solidFill>
                  <a:srgbClr val="000000"/>
                </a:solidFill>
              </a:rPr>
              <a:t> – FLX, ADD, VR stehna</a:t>
            </a:r>
            <a:endParaRPr sz="1600">
              <a:solidFill>
                <a:srgbClr val="000000"/>
              </a:solidFill>
            </a:endParaRPr>
          </a:p>
          <a:p>
            <a:pPr marL="228600" lvl="0" indent="-205740" algn="just" rtl="0">
              <a:lnSpc>
                <a:spcPct val="70000"/>
              </a:lnSpc>
              <a:spcBef>
                <a:spcPts val="1000"/>
              </a:spcBef>
              <a:spcAft>
                <a:spcPts val="0"/>
              </a:spcAft>
              <a:buSzPts val="1600"/>
              <a:buChar char="•"/>
            </a:pPr>
            <a:r>
              <a:rPr lang="sk" sz="1600" b="1">
                <a:solidFill>
                  <a:srgbClr val="000000"/>
                </a:solidFill>
              </a:rPr>
              <a:t>SI </a:t>
            </a:r>
            <a:r>
              <a:rPr lang="sk" sz="1600">
                <a:solidFill>
                  <a:srgbClr val="000000"/>
                </a:solidFill>
              </a:rPr>
              <a:t>– ipsilaterální posun</a:t>
            </a:r>
            <a:endParaRPr sz="1600">
              <a:solidFill>
                <a:srgbClr val="000000"/>
              </a:solidFill>
            </a:endParaRPr>
          </a:p>
          <a:p>
            <a:pPr marL="228600" lvl="0" indent="-205740" algn="just" rtl="0">
              <a:lnSpc>
                <a:spcPct val="70000"/>
              </a:lnSpc>
              <a:spcBef>
                <a:spcPts val="1000"/>
              </a:spcBef>
              <a:spcAft>
                <a:spcPts val="0"/>
              </a:spcAft>
              <a:buSzPts val="1600"/>
              <a:buChar char="•"/>
            </a:pPr>
            <a:r>
              <a:rPr lang="sk" sz="1600">
                <a:solidFill>
                  <a:srgbClr val="000000"/>
                </a:solidFill>
              </a:rPr>
              <a:t>Při oslabení může dojít k torzi pánve (zvýšený tonus m. piriformis a m. iliacus)</a:t>
            </a:r>
            <a:endParaRPr sz="1600">
              <a:solidFill>
                <a:srgbClr val="000000"/>
              </a:solidFill>
            </a:endParaRPr>
          </a:p>
          <a:p>
            <a:pPr marL="228600" lvl="0" indent="-205740" algn="just" rtl="0">
              <a:lnSpc>
                <a:spcPct val="70000"/>
              </a:lnSpc>
              <a:spcBef>
                <a:spcPts val="1000"/>
              </a:spcBef>
              <a:spcAft>
                <a:spcPts val="0"/>
              </a:spcAft>
              <a:buSzPts val="1600"/>
              <a:buChar char="•"/>
            </a:pPr>
            <a:r>
              <a:rPr lang="sk" sz="1600">
                <a:solidFill>
                  <a:srgbClr val="000000"/>
                </a:solidFill>
              </a:rPr>
              <a:t>Při podezření na dysfunkci vyšetřit chůzi pozpátku (nález: zvýšená anteverze pánve či elevace a rotace)</a:t>
            </a:r>
            <a:endParaRPr sz="1600">
              <a:solidFill>
                <a:srgbClr val="000000"/>
              </a:solidFill>
            </a:endParaRPr>
          </a:p>
          <a:p>
            <a:pPr marL="228600" lvl="0" indent="-104140" algn="l" rtl="0">
              <a:lnSpc>
                <a:spcPct val="70000"/>
              </a:lnSpc>
              <a:spcBef>
                <a:spcPts val="1000"/>
              </a:spcBef>
              <a:spcAft>
                <a:spcPts val="0"/>
              </a:spcAft>
              <a:buNone/>
            </a:pPr>
            <a:endParaRPr sz="1600">
              <a:solidFill>
                <a:srgbClr val="000000"/>
              </a:solidFill>
            </a:endParaRPr>
          </a:p>
          <a:p>
            <a:pPr marL="0" lvl="0" indent="0" algn="l" rtl="0">
              <a:spcBef>
                <a:spcPts val="0"/>
              </a:spcBef>
              <a:spcAft>
                <a:spcPts val="0"/>
              </a:spcAft>
              <a:buNone/>
            </a:pPr>
            <a:endParaRPr sz="160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10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Svaly KYK - Dif. Dg.</a:t>
            </a:r>
            <a:endParaRPr/>
          </a:p>
        </p:txBody>
      </p:sp>
      <p:sp>
        <p:nvSpPr>
          <p:cNvPr id="777" name="Google Shape;777;p100"/>
          <p:cNvSpPr txBox="1">
            <a:spLocks noGrp="1"/>
          </p:cNvSpPr>
          <p:nvPr>
            <p:ph type="body" idx="1"/>
          </p:nvPr>
        </p:nvSpPr>
        <p:spPr>
          <a:xfrm>
            <a:off x="540000" y="1113254"/>
            <a:ext cx="3915000" cy="3105000"/>
          </a:xfrm>
          <a:prstGeom prst="rect">
            <a:avLst/>
          </a:prstGeom>
        </p:spPr>
        <p:txBody>
          <a:bodyPr spcFirstLastPara="1" wrap="square" lIns="0" tIns="0" rIns="0" bIns="0" anchor="t" anchorCtr="0">
            <a:noAutofit/>
          </a:bodyPr>
          <a:lstStyle/>
          <a:p>
            <a:pPr marL="228600" lvl="0" indent="-228600" algn="just" rtl="0">
              <a:lnSpc>
                <a:spcPct val="115000"/>
              </a:lnSpc>
              <a:spcBef>
                <a:spcPts val="0"/>
              </a:spcBef>
              <a:spcAft>
                <a:spcPts val="0"/>
              </a:spcAft>
              <a:buNone/>
            </a:pPr>
            <a:r>
              <a:rPr lang="sk" sz="1600" b="1">
                <a:solidFill>
                  <a:srgbClr val="000000"/>
                </a:solidFill>
              </a:rPr>
              <a:t>Oslabení (frontální rovina zepředu):</a:t>
            </a:r>
            <a:endParaRPr sz="1600">
              <a:solidFill>
                <a:srgbClr val="000000"/>
              </a:solidFill>
            </a:endParaRPr>
          </a:p>
          <a:p>
            <a:pPr marL="228600" lvl="0" indent="-203517" algn="just" rtl="0">
              <a:lnSpc>
                <a:spcPct val="115000"/>
              </a:lnSpc>
              <a:spcBef>
                <a:spcPts val="0"/>
              </a:spcBef>
              <a:spcAft>
                <a:spcPts val="0"/>
              </a:spcAft>
              <a:buSzPts val="1600"/>
              <a:buChar char="•"/>
            </a:pPr>
            <a:r>
              <a:rPr lang="sk" sz="1600">
                <a:solidFill>
                  <a:srgbClr val="000000"/>
                </a:solidFill>
              </a:rPr>
              <a:t>zvětšený transverzální průměr pánve, hlavně kaudální část</a:t>
            </a:r>
            <a:endParaRPr sz="1600">
              <a:solidFill>
                <a:srgbClr val="000000"/>
              </a:solidFill>
            </a:endParaRPr>
          </a:p>
          <a:p>
            <a:pPr marL="228600" lvl="0" indent="-203517" algn="just" rtl="0">
              <a:lnSpc>
                <a:spcPct val="115000"/>
              </a:lnSpc>
              <a:spcBef>
                <a:spcPts val="0"/>
              </a:spcBef>
              <a:spcAft>
                <a:spcPts val="0"/>
              </a:spcAft>
              <a:buSzPts val="1600"/>
              <a:buChar char="•"/>
            </a:pPr>
            <a:r>
              <a:rPr lang="sk" sz="1600">
                <a:solidFill>
                  <a:srgbClr val="000000"/>
                </a:solidFill>
              </a:rPr>
              <a:t>horní okraj ilia je snížen, SIAS pokleslá</a:t>
            </a:r>
            <a:endParaRPr sz="1600">
              <a:solidFill>
                <a:srgbClr val="000000"/>
              </a:solidFill>
            </a:endParaRPr>
          </a:p>
          <a:p>
            <a:pPr marL="228600" lvl="0" indent="-203517" algn="just" rtl="0">
              <a:lnSpc>
                <a:spcPct val="115000"/>
              </a:lnSpc>
              <a:spcBef>
                <a:spcPts val="0"/>
              </a:spcBef>
              <a:spcAft>
                <a:spcPts val="0"/>
              </a:spcAft>
              <a:buSzPts val="1600"/>
              <a:buChar char="•"/>
            </a:pPr>
            <a:r>
              <a:rPr lang="sk" sz="1600">
                <a:solidFill>
                  <a:srgbClr val="000000"/>
                </a:solidFill>
              </a:rPr>
              <a:t>Ramus superior ossis pubis je snížen a vysunut anteriorně</a:t>
            </a:r>
            <a:endParaRPr sz="1600">
              <a:solidFill>
                <a:srgbClr val="000000"/>
              </a:solidFill>
            </a:endParaRPr>
          </a:p>
          <a:p>
            <a:pPr marL="228600" lvl="0" indent="-203517" algn="just" rtl="0">
              <a:lnSpc>
                <a:spcPct val="115000"/>
              </a:lnSpc>
              <a:spcBef>
                <a:spcPts val="0"/>
              </a:spcBef>
              <a:spcAft>
                <a:spcPts val="0"/>
              </a:spcAft>
              <a:buSzPts val="1600"/>
              <a:buChar char="•"/>
            </a:pPr>
            <a:r>
              <a:rPr lang="sk" sz="1600">
                <a:solidFill>
                  <a:srgbClr val="000000"/>
                </a:solidFill>
              </a:rPr>
              <a:t>Zvýšený transverzální průměr kyčle (boku)</a:t>
            </a:r>
            <a:endParaRPr sz="1600">
              <a:solidFill>
                <a:srgbClr val="000000"/>
              </a:solidFill>
            </a:endParaRPr>
          </a:p>
          <a:p>
            <a:pPr marL="228600" lvl="0" indent="-203517" algn="just" rtl="0">
              <a:lnSpc>
                <a:spcPct val="115000"/>
              </a:lnSpc>
              <a:spcBef>
                <a:spcPts val="0"/>
              </a:spcBef>
              <a:spcAft>
                <a:spcPts val="0"/>
              </a:spcAft>
              <a:buSzPts val="1600"/>
              <a:buChar char="•"/>
            </a:pPr>
            <a:r>
              <a:rPr lang="sk" sz="1600">
                <a:solidFill>
                  <a:srgbClr val="000000"/>
                </a:solidFill>
              </a:rPr>
              <a:t>Trochanter major přemístěn nahoru a vysunut</a:t>
            </a:r>
            <a:endParaRPr sz="1600">
              <a:solidFill>
                <a:srgbClr val="000000"/>
              </a:solidFill>
            </a:endParaRPr>
          </a:p>
          <a:p>
            <a:pPr marL="228600" lvl="0" indent="-203517" algn="just" rtl="0">
              <a:lnSpc>
                <a:spcPct val="115000"/>
              </a:lnSpc>
              <a:spcBef>
                <a:spcPts val="0"/>
              </a:spcBef>
              <a:spcAft>
                <a:spcPts val="0"/>
              </a:spcAft>
              <a:buSzPts val="1600"/>
              <a:buChar char="•"/>
            </a:pPr>
            <a:r>
              <a:rPr lang="sk" sz="1600">
                <a:solidFill>
                  <a:srgbClr val="000000"/>
                </a:solidFill>
              </a:rPr>
              <a:t>Valgozita KOK, patela tažena mediálně</a:t>
            </a:r>
            <a:endParaRPr sz="1600">
              <a:solidFill>
                <a:srgbClr val="000000"/>
              </a:solidFill>
            </a:endParaRPr>
          </a:p>
          <a:p>
            <a:pPr marL="228600" lvl="0" indent="-228600" algn="l" rtl="0">
              <a:lnSpc>
                <a:spcPct val="115000"/>
              </a:lnSpc>
              <a:spcBef>
                <a:spcPts val="1000"/>
              </a:spcBef>
              <a:spcAft>
                <a:spcPts val="0"/>
              </a:spcAft>
              <a:buNone/>
            </a:pPr>
            <a:endParaRPr sz="1600">
              <a:solidFill>
                <a:srgbClr val="000000"/>
              </a:solidFill>
            </a:endParaRPr>
          </a:p>
          <a:p>
            <a:pPr marL="228600" lvl="0" indent="-144145" algn="l" rtl="0">
              <a:lnSpc>
                <a:spcPct val="115000"/>
              </a:lnSpc>
              <a:spcBef>
                <a:spcPts val="1000"/>
              </a:spcBef>
              <a:spcAft>
                <a:spcPts val="0"/>
              </a:spcAft>
              <a:buNone/>
            </a:pPr>
            <a:endParaRPr sz="1600">
              <a:solidFill>
                <a:srgbClr val="000000"/>
              </a:solidFill>
            </a:endParaRPr>
          </a:p>
          <a:p>
            <a:pPr marL="0" lvl="0" indent="0" algn="l" rtl="0">
              <a:lnSpc>
                <a:spcPct val="115000"/>
              </a:lnSpc>
              <a:spcBef>
                <a:spcPts val="0"/>
              </a:spcBef>
              <a:spcAft>
                <a:spcPts val="0"/>
              </a:spcAft>
              <a:buNone/>
            </a:pPr>
            <a:endParaRPr sz="1600"/>
          </a:p>
        </p:txBody>
      </p:sp>
      <p:sp>
        <p:nvSpPr>
          <p:cNvPr id="778" name="Google Shape;778;p100"/>
          <p:cNvSpPr txBox="1">
            <a:spLocks noGrp="1"/>
          </p:cNvSpPr>
          <p:nvPr>
            <p:ph type="body" idx="2"/>
          </p:nvPr>
        </p:nvSpPr>
        <p:spPr>
          <a:xfrm>
            <a:off x="4572010" y="1113254"/>
            <a:ext cx="3915000" cy="3105000"/>
          </a:xfrm>
          <a:prstGeom prst="rect">
            <a:avLst/>
          </a:prstGeom>
        </p:spPr>
        <p:txBody>
          <a:bodyPr spcFirstLastPara="1" wrap="square" lIns="0" tIns="0" rIns="0" bIns="0" anchor="t" anchorCtr="0">
            <a:noAutofit/>
          </a:bodyPr>
          <a:lstStyle/>
          <a:p>
            <a:pPr marL="0" lvl="0" indent="0" algn="just" rtl="0">
              <a:lnSpc>
                <a:spcPct val="115000"/>
              </a:lnSpc>
              <a:spcBef>
                <a:spcPts val="0"/>
              </a:spcBef>
              <a:spcAft>
                <a:spcPts val="0"/>
              </a:spcAft>
              <a:buClr>
                <a:schemeClr val="dk1"/>
              </a:buClr>
              <a:buSzPts val="2000"/>
              <a:buFont typeface="Calibri"/>
              <a:buNone/>
            </a:pPr>
            <a:r>
              <a:rPr lang="sk" sz="1600" b="1"/>
              <a:t>Oslabení  (frontální rovina zezadu):</a:t>
            </a:r>
            <a:endParaRPr sz="1600"/>
          </a:p>
          <a:p>
            <a:pPr marL="285750" lvl="0" indent="-260350" algn="just" rtl="0">
              <a:lnSpc>
                <a:spcPct val="115000"/>
              </a:lnSpc>
              <a:spcBef>
                <a:spcPts val="0"/>
              </a:spcBef>
              <a:spcAft>
                <a:spcPts val="0"/>
              </a:spcAft>
              <a:buSzPts val="1600"/>
              <a:buChar char="•"/>
            </a:pPr>
            <a:r>
              <a:rPr lang="sk" sz="1600"/>
              <a:t>Větší vertikální délka ipsilaterální hýždě</a:t>
            </a:r>
            <a:endParaRPr sz="1600"/>
          </a:p>
          <a:p>
            <a:pPr marL="285750" lvl="0" indent="-260350" algn="just" rtl="0">
              <a:lnSpc>
                <a:spcPct val="115000"/>
              </a:lnSpc>
              <a:spcBef>
                <a:spcPts val="0"/>
              </a:spcBef>
              <a:spcAft>
                <a:spcPts val="0"/>
              </a:spcAft>
              <a:buSzPts val="1600"/>
              <a:buChar char="•"/>
            </a:pPr>
            <a:r>
              <a:rPr lang="sk" sz="1600"/>
              <a:t>Snížená gluteální linie</a:t>
            </a:r>
            <a:endParaRPr sz="1600"/>
          </a:p>
          <a:p>
            <a:pPr marL="285750" lvl="0" indent="-260350" algn="just" rtl="0">
              <a:lnSpc>
                <a:spcPct val="115000"/>
              </a:lnSpc>
              <a:spcBef>
                <a:spcPts val="0"/>
              </a:spcBef>
              <a:spcAft>
                <a:spcPts val="0"/>
              </a:spcAft>
              <a:buSzPts val="1600"/>
              <a:buChar char="•"/>
            </a:pPr>
            <a:r>
              <a:rPr lang="sk" sz="1600"/>
              <a:t>SIPS je blíže k sacru</a:t>
            </a:r>
            <a:endParaRPr sz="1600"/>
          </a:p>
          <a:p>
            <a:pPr marL="0" lvl="0" indent="0" algn="just" rtl="0">
              <a:lnSpc>
                <a:spcPct val="115000"/>
              </a:lnSpc>
              <a:spcBef>
                <a:spcPts val="0"/>
              </a:spcBef>
              <a:spcAft>
                <a:spcPts val="0"/>
              </a:spcAft>
              <a:buNone/>
            </a:pPr>
            <a:r>
              <a:rPr lang="sk" sz="1600" b="1"/>
              <a:t>Oslabení (sagitální rovina):</a:t>
            </a:r>
            <a:endParaRPr sz="1600"/>
          </a:p>
          <a:p>
            <a:pPr marL="342900" lvl="0" indent="-317500" algn="just" rtl="0">
              <a:lnSpc>
                <a:spcPct val="115000"/>
              </a:lnSpc>
              <a:spcBef>
                <a:spcPts val="0"/>
              </a:spcBef>
              <a:spcAft>
                <a:spcPts val="0"/>
              </a:spcAft>
              <a:buSzPts val="1600"/>
              <a:buChar char="•"/>
            </a:pPr>
            <a:r>
              <a:rPr lang="sk" sz="1600"/>
              <a:t>Hýždě vyčnívají posteriorně a pánev je zploštělá anteriorně (kapkovitý tvar)</a:t>
            </a:r>
            <a:endParaRPr sz="1600"/>
          </a:p>
          <a:p>
            <a:pPr marL="342900" lvl="0" indent="-317500" algn="just" rtl="0">
              <a:lnSpc>
                <a:spcPct val="115000"/>
              </a:lnSpc>
              <a:spcBef>
                <a:spcPts val="0"/>
              </a:spcBef>
              <a:spcAft>
                <a:spcPts val="0"/>
              </a:spcAft>
              <a:buSzPts val="1600"/>
              <a:buChar char="•"/>
            </a:pPr>
            <a:r>
              <a:rPr lang="sk" sz="1600"/>
              <a:t>Hyperlordóza</a:t>
            </a:r>
            <a:endParaRPr sz="1600"/>
          </a:p>
          <a:p>
            <a:pPr marL="342900" lvl="0" indent="-317500" algn="just" rtl="0">
              <a:lnSpc>
                <a:spcPct val="115000"/>
              </a:lnSpc>
              <a:spcBef>
                <a:spcPts val="0"/>
              </a:spcBef>
              <a:spcAft>
                <a:spcPts val="0"/>
              </a:spcAft>
              <a:buSzPts val="1600"/>
              <a:buChar char="•"/>
            </a:pPr>
            <a:r>
              <a:rPr lang="sk" sz="1600"/>
              <a:t>Anteriorní shift hlavně distální části stehna, dopředu směřující KOK</a:t>
            </a:r>
            <a:endParaRPr sz="1600"/>
          </a:p>
          <a:p>
            <a:pPr marL="342900" lvl="0" indent="-317500" algn="just" rtl="0">
              <a:lnSpc>
                <a:spcPct val="115000"/>
              </a:lnSpc>
              <a:spcBef>
                <a:spcPts val="0"/>
              </a:spcBef>
              <a:spcAft>
                <a:spcPts val="0"/>
              </a:spcAft>
              <a:buSzPts val="1600"/>
              <a:buChar char="•"/>
            </a:pPr>
            <a:r>
              <a:rPr lang="sk" sz="1600"/>
              <a:t>Mírná FLX všech velkých kloubů</a:t>
            </a:r>
            <a:endParaRPr sz="16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pic>
        <p:nvPicPr>
          <p:cNvPr id="783" name="Google Shape;783;p101"/>
          <p:cNvPicPr preferRelativeResize="0"/>
          <p:nvPr/>
        </p:nvPicPr>
        <p:blipFill rotWithShape="1">
          <a:blip r:embed="rId3">
            <a:alphaModFix/>
          </a:blip>
          <a:srcRect l="3855" t="12881" b="25398"/>
          <a:stretch/>
        </p:blipFill>
        <p:spPr>
          <a:xfrm>
            <a:off x="4571998" y="1881602"/>
            <a:ext cx="4521900" cy="1510200"/>
          </a:xfrm>
          <a:prstGeom prst="rect">
            <a:avLst/>
          </a:prstGeom>
          <a:noFill/>
          <a:ln>
            <a:noFill/>
          </a:ln>
        </p:spPr>
      </p:pic>
      <p:sp>
        <p:nvSpPr>
          <p:cNvPr id="784" name="Google Shape;784;p10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Svaly KYK - Dif. Dg.</a:t>
            </a:r>
            <a:endParaRPr/>
          </a:p>
        </p:txBody>
      </p:sp>
      <p:sp>
        <p:nvSpPr>
          <p:cNvPr id="785" name="Google Shape;785;p101"/>
          <p:cNvSpPr txBox="1">
            <a:spLocks noGrp="1"/>
          </p:cNvSpPr>
          <p:nvPr>
            <p:ph type="body" idx="1"/>
          </p:nvPr>
        </p:nvSpPr>
        <p:spPr>
          <a:xfrm>
            <a:off x="540000" y="1269000"/>
            <a:ext cx="4032000" cy="3105000"/>
          </a:xfrm>
          <a:prstGeom prst="rect">
            <a:avLst/>
          </a:prstGeom>
        </p:spPr>
        <p:txBody>
          <a:bodyPr spcFirstLastPara="1" wrap="square" lIns="0" tIns="0" rIns="0" bIns="0" anchor="t" anchorCtr="0">
            <a:noAutofit/>
          </a:bodyPr>
          <a:lstStyle/>
          <a:p>
            <a:pPr marL="0" lvl="0" indent="0" algn="just" rtl="0">
              <a:lnSpc>
                <a:spcPct val="100000"/>
              </a:lnSpc>
              <a:spcBef>
                <a:spcPts val="0"/>
              </a:spcBef>
              <a:spcAft>
                <a:spcPts val="0"/>
              </a:spcAft>
              <a:buNone/>
            </a:pPr>
            <a:r>
              <a:rPr lang="sk" sz="1100" b="1"/>
              <a:t>M. Gmax TrPs</a:t>
            </a:r>
            <a:endParaRPr sz="1100" b="1"/>
          </a:p>
          <a:p>
            <a:pPr marL="0" lvl="0" indent="0" algn="just" rtl="0">
              <a:lnSpc>
                <a:spcPct val="80000"/>
              </a:lnSpc>
              <a:spcBef>
                <a:spcPts val="0"/>
              </a:spcBef>
              <a:spcAft>
                <a:spcPts val="0"/>
              </a:spcAft>
              <a:buNone/>
            </a:pPr>
            <a:r>
              <a:rPr lang="sk" sz="1100" b="1">
                <a:solidFill>
                  <a:srgbClr val="FF0000"/>
                </a:solidFill>
              </a:rPr>
              <a:t>TrP 1</a:t>
            </a:r>
            <a:endParaRPr sz="1100">
              <a:solidFill>
                <a:srgbClr val="000000"/>
              </a:solidFill>
            </a:endParaRPr>
          </a:p>
          <a:p>
            <a:pPr marL="285750" lvl="0" indent="-241300" algn="just" rtl="0">
              <a:lnSpc>
                <a:spcPct val="80000"/>
              </a:lnSpc>
              <a:spcBef>
                <a:spcPts val="0"/>
              </a:spcBef>
              <a:spcAft>
                <a:spcPts val="0"/>
              </a:spcAft>
              <a:buSzPts val="1100"/>
              <a:buChar char="•"/>
            </a:pPr>
            <a:r>
              <a:rPr lang="sk" sz="1100">
                <a:solidFill>
                  <a:srgbClr val="000000"/>
                </a:solidFill>
              </a:rPr>
              <a:t>Na proximální a mediální straně svalu v blízkosti os sacrum. </a:t>
            </a:r>
            <a:endParaRPr sz="1100">
              <a:solidFill>
                <a:srgbClr val="000000"/>
              </a:solidFill>
            </a:endParaRPr>
          </a:p>
          <a:p>
            <a:pPr marL="285750" lvl="0" indent="-241300" algn="just" rtl="0">
              <a:lnSpc>
                <a:spcPct val="80000"/>
              </a:lnSpc>
              <a:spcBef>
                <a:spcPts val="0"/>
              </a:spcBef>
              <a:spcAft>
                <a:spcPts val="0"/>
              </a:spcAft>
              <a:buSzPts val="1100"/>
              <a:buChar char="•"/>
            </a:pPr>
            <a:r>
              <a:rPr lang="sk" sz="1100" b="1" i="1">
                <a:solidFill>
                  <a:srgbClr val="000000"/>
                </a:solidFill>
              </a:rPr>
              <a:t>Zóna referenční bolesti: </a:t>
            </a:r>
            <a:r>
              <a:rPr lang="sk" sz="1100">
                <a:solidFill>
                  <a:srgbClr val="000000"/>
                </a:solidFill>
              </a:rPr>
              <a:t>je ve tvaru půlměsíce kolem intergluteální rýhy (propaguje se podél a nad ní), bolest v oblasti SI, bolest se dostává až na zadní horní stranu stehna. </a:t>
            </a:r>
            <a:endParaRPr sz="1100">
              <a:solidFill>
                <a:srgbClr val="000000"/>
              </a:solidFill>
            </a:endParaRPr>
          </a:p>
          <a:p>
            <a:pPr marL="285750" lvl="0" indent="-241300" algn="just" rtl="0">
              <a:lnSpc>
                <a:spcPct val="80000"/>
              </a:lnSpc>
              <a:spcBef>
                <a:spcPts val="0"/>
              </a:spcBef>
              <a:spcAft>
                <a:spcPts val="0"/>
              </a:spcAft>
              <a:buSzPts val="1100"/>
              <a:buChar char="•"/>
            </a:pPr>
            <a:r>
              <a:rPr lang="sk" sz="1100">
                <a:solidFill>
                  <a:srgbClr val="000000"/>
                </a:solidFill>
              </a:rPr>
              <a:t>Způsobuje lumbalgo, low back pain.</a:t>
            </a:r>
            <a:endParaRPr sz="1100">
              <a:solidFill>
                <a:srgbClr val="000000"/>
              </a:solidFill>
            </a:endParaRPr>
          </a:p>
          <a:p>
            <a:pPr marL="0" lvl="0" indent="0" algn="just" rtl="0">
              <a:lnSpc>
                <a:spcPct val="80000"/>
              </a:lnSpc>
              <a:spcBef>
                <a:spcPts val="0"/>
              </a:spcBef>
              <a:spcAft>
                <a:spcPts val="0"/>
              </a:spcAft>
              <a:buNone/>
            </a:pPr>
            <a:endParaRPr sz="1100">
              <a:solidFill>
                <a:srgbClr val="000000"/>
              </a:solidFill>
            </a:endParaRPr>
          </a:p>
          <a:p>
            <a:pPr marL="0" lvl="0" indent="0" algn="just" rtl="0">
              <a:lnSpc>
                <a:spcPct val="80000"/>
              </a:lnSpc>
              <a:spcBef>
                <a:spcPts val="0"/>
              </a:spcBef>
              <a:spcAft>
                <a:spcPts val="0"/>
              </a:spcAft>
              <a:buNone/>
            </a:pPr>
            <a:r>
              <a:rPr lang="sk" sz="1100" b="1">
                <a:solidFill>
                  <a:srgbClr val="FF0000"/>
                </a:solidFill>
              </a:rPr>
              <a:t>TrP 2</a:t>
            </a:r>
            <a:r>
              <a:rPr lang="sk" sz="1100">
                <a:solidFill>
                  <a:srgbClr val="FF0000"/>
                </a:solidFill>
              </a:rPr>
              <a:t> </a:t>
            </a:r>
            <a:endParaRPr sz="1100">
              <a:solidFill>
                <a:srgbClr val="FF0000"/>
              </a:solidFill>
            </a:endParaRPr>
          </a:p>
          <a:p>
            <a:pPr marL="285750" lvl="0" indent="-241300" algn="just" rtl="0">
              <a:lnSpc>
                <a:spcPct val="80000"/>
              </a:lnSpc>
              <a:spcBef>
                <a:spcPts val="0"/>
              </a:spcBef>
              <a:spcAft>
                <a:spcPts val="0"/>
              </a:spcAft>
              <a:buSzPts val="1100"/>
              <a:buChar char="•"/>
            </a:pPr>
            <a:r>
              <a:rPr lang="sk" sz="1100">
                <a:solidFill>
                  <a:srgbClr val="000000"/>
                </a:solidFill>
              </a:rPr>
              <a:t>Nejčastější TrP v </a:t>
            </a:r>
            <a:r>
              <a:rPr lang="sk" sz="1100">
                <a:solidFill>
                  <a:srgbClr val="C00000"/>
                </a:solidFill>
              </a:rPr>
              <a:t>MGmax</a:t>
            </a:r>
            <a:r>
              <a:rPr lang="sk" sz="1100">
                <a:solidFill>
                  <a:srgbClr val="000000"/>
                </a:solidFill>
              </a:rPr>
              <a:t>, těsně nad tuber ischiadicum. </a:t>
            </a:r>
            <a:endParaRPr sz="1100">
              <a:solidFill>
                <a:srgbClr val="000000"/>
              </a:solidFill>
            </a:endParaRPr>
          </a:p>
          <a:p>
            <a:pPr marL="285750" lvl="0" indent="-241300" algn="just" rtl="0">
              <a:lnSpc>
                <a:spcPct val="80000"/>
              </a:lnSpc>
              <a:spcBef>
                <a:spcPts val="0"/>
              </a:spcBef>
              <a:spcAft>
                <a:spcPts val="0"/>
              </a:spcAft>
              <a:buSzPts val="1100"/>
              <a:buChar char="•"/>
            </a:pPr>
            <a:r>
              <a:rPr lang="sk" sz="1100" b="1" i="1">
                <a:solidFill>
                  <a:srgbClr val="000000"/>
                </a:solidFill>
              </a:rPr>
              <a:t>Zóna referenční bolesti: </a:t>
            </a:r>
            <a:r>
              <a:rPr lang="sk" sz="1100">
                <a:solidFill>
                  <a:srgbClr val="000000"/>
                </a:solidFill>
              </a:rPr>
              <a:t>V oblasti tohoto TrP, bolest je přenášena do celé hýždě, je vnímána jako </a:t>
            </a:r>
            <a:r>
              <a:rPr lang="sk" sz="1100" i="1">
                <a:solidFill>
                  <a:srgbClr val="000000"/>
                </a:solidFill>
              </a:rPr>
              <a:t>hluboká</a:t>
            </a:r>
            <a:r>
              <a:rPr lang="sk" sz="1100">
                <a:solidFill>
                  <a:srgbClr val="000000"/>
                </a:solidFill>
              </a:rPr>
              <a:t> a může vést k mylnému závěru, že její původ je v hlubokých mm. gluteii. Přenáší se do oblasti spodního sacra, laterálně pod crista iliaca. Nebývá v oblasti análního regionu či kostrče.</a:t>
            </a:r>
            <a:endParaRPr sz="1100">
              <a:solidFill>
                <a:srgbClr val="000000"/>
              </a:solidFill>
            </a:endParaRPr>
          </a:p>
          <a:p>
            <a:pPr marL="285750" lvl="0" indent="-241300" algn="just" rtl="0">
              <a:lnSpc>
                <a:spcPct val="80000"/>
              </a:lnSpc>
              <a:spcBef>
                <a:spcPts val="0"/>
              </a:spcBef>
              <a:spcAft>
                <a:spcPts val="0"/>
              </a:spcAft>
              <a:buSzPts val="1100"/>
              <a:buChar char="•"/>
            </a:pPr>
            <a:r>
              <a:rPr lang="sk" sz="1100">
                <a:solidFill>
                  <a:srgbClr val="000000"/>
                </a:solidFill>
              </a:rPr>
              <a:t>Vyvolává velmi </a:t>
            </a:r>
            <a:r>
              <a:rPr lang="sk" sz="1100" i="1">
                <a:solidFill>
                  <a:srgbClr val="000000"/>
                </a:solidFill>
              </a:rPr>
              <a:t>intenzivní bolest při sezení</a:t>
            </a:r>
            <a:r>
              <a:rPr lang="sk" sz="1100">
                <a:solidFill>
                  <a:srgbClr val="000000"/>
                </a:solidFill>
              </a:rPr>
              <a:t> na tvrdé podložce a při tlaku na něj.</a:t>
            </a:r>
            <a:endParaRPr sz="1100">
              <a:solidFill>
                <a:srgbClr val="000000"/>
              </a:solidFill>
            </a:endParaRPr>
          </a:p>
          <a:p>
            <a:pPr marL="285750" lvl="0" indent="-241300" algn="just" rtl="0">
              <a:lnSpc>
                <a:spcPct val="80000"/>
              </a:lnSpc>
              <a:spcBef>
                <a:spcPts val="0"/>
              </a:spcBef>
              <a:spcAft>
                <a:spcPts val="0"/>
              </a:spcAft>
              <a:buSzPts val="1100"/>
              <a:buChar char="•"/>
            </a:pPr>
            <a:r>
              <a:rPr lang="sk" sz="1100">
                <a:solidFill>
                  <a:srgbClr val="000000"/>
                </a:solidFill>
              </a:rPr>
              <a:t>Aktivovat ho může sed na tvrdé podložce v retroverzi pánve. </a:t>
            </a:r>
            <a:endParaRPr sz="1100">
              <a:solidFill>
                <a:srgbClr val="000000"/>
              </a:solidFill>
            </a:endParaRPr>
          </a:p>
          <a:p>
            <a:pPr marL="0" lvl="0" indent="0" algn="just" rtl="0">
              <a:lnSpc>
                <a:spcPct val="80000"/>
              </a:lnSpc>
              <a:spcBef>
                <a:spcPts val="0"/>
              </a:spcBef>
              <a:spcAft>
                <a:spcPts val="0"/>
              </a:spcAft>
              <a:buNone/>
            </a:pPr>
            <a:r>
              <a:rPr lang="sk" sz="1100" b="1">
                <a:solidFill>
                  <a:srgbClr val="FF0000"/>
                </a:solidFill>
              </a:rPr>
              <a:t>TrP 3</a:t>
            </a:r>
            <a:r>
              <a:rPr lang="sk" sz="1100" b="1">
                <a:solidFill>
                  <a:srgbClr val="000000"/>
                </a:solidFill>
              </a:rPr>
              <a:t> </a:t>
            </a:r>
            <a:endParaRPr sz="1100">
              <a:solidFill>
                <a:srgbClr val="000000"/>
              </a:solidFill>
            </a:endParaRPr>
          </a:p>
          <a:p>
            <a:pPr marL="285750" lvl="0" indent="-241300" algn="just" rtl="0">
              <a:lnSpc>
                <a:spcPct val="80000"/>
              </a:lnSpc>
              <a:spcBef>
                <a:spcPts val="0"/>
              </a:spcBef>
              <a:spcAft>
                <a:spcPts val="0"/>
              </a:spcAft>
              <a:buSzPts val="1100"/>
              <a:buChar char="•"/>
            </a:pPr>
            <a:r>
              <a:rPr lang="sk" sz="1100">
                <a:solidFill>
                  <a:srgbClr val="000000"/>
                </a:solidFill>
              </a:rPr>
              <a:t>Leží blízko kostrče a přenáší bolest do oblasti kostrče.</a:t>
            </a:r>
            <a:endParaRPr sz="1100">
              <a:solidFill>
                <a:srgbClr val="000000"/>
              </a:solidFill>
            </a:endParaRPr>
          </a:p>
          <a:p>
            <a:pPr marL="0" lvl="0" indent="0" algn="just" rtl="0">
              <a:lnSpc>
                <a:spcPct val="80000"/>
              </a:lnSpc>
              <a:spcBef>
                <a:spcPts val="0"/>
              </a:spcBef>
              <a:spcAft>
                <a:spcPts val="0"/>
              </a:spcAft>
              <a:buNone/>
            </a:pPr>
            <a:r>
              <a:rPr lang="sk" sz="1100" b="1">
                <a:solidFill>
                  <a:srgbClr val="000000"/>
                </a:solidFill>
              </a:rPr>
              <a:t>Nestandartní TrP</a:t>
            </a:r>
            <a:r>
              <a:rPr lang="sk" sz="1100">
                <a:solidFill>
                  <a:srgbClr val="000000"/>
                </a:solidFill>
              </a:rPr>
              <a:t> </a:t>
            </a:r>
            <a:endParaRPr sz="1100">
              <a:solidFill>
                <a:srgbClr val="000000"/>
              </a:solidFill>
            </a:endParaRPr>
          </a:p>
          <a:p>
            <a:pPr marL="285750" lvl="0" indent="-241300" algn="just" rtl="0">
              <a:lnSpc>
                <a:spcPct val="80000"/>
              </a:lnSpc>
              <a:spcBef>
                <a:spcPts val="0"/>
              </a:spcBef>
              <a:spcAft>
                <a:spcPts val="0"/>
              </a:spcAft>
              <a:buSzPts val="1100"/>
              <a:buChar char="•"/>
            </a:pPr>
            <a:r>
              <a:rPr lang="sk" sz="1100">
                <a:solidFill>
                  <a:srgbClr val="000000"/>
                </a:solidFill>
              </a:rPr>
              <a:t>Podél laterální hrany či úponu na os ilium. </a:t>
            </a:r>
            <a:endParaRPr sz="1100">
              <a:solidFill>
                <a:srgbClr val="000000"/>
              </a:solidFill>
            </a:endParaRPr>
          </a:p>
          <a:p>
            <a:pPr marL="285750" lvl="0" indent="-241300" algn="just" rtl="0">
              <a:lnSpc>
                <a:spcPct val="80000"/>
              </a:lnSpc>
              <a:spcBef>
                <a:spcPts val="0"/>
              </a:spcBef>
              <a:spcAft>
                <a:spcPts val="0"/>
              </a:spcAft>
              <a:buSzPts val="1100"/>
              <a:buChar char="•"/>
            </a:pPr>
            <a:r>
              <a:rPr lang="sk" sz="1100">
                <a:solidFill>
                  <a:srgbClr val="000000"/>
                </a:solidFill>
              </a:rPr>
              <a:t>Zóna referenční bolesti: kolem </a:t>
            </a:r>
            <a:r>
              <a:rPr lang="sk" sz="1100">
                <a:solidFill>
                  <a:srgbClr val="C00000"/>
                </a:solidFill>
              </a:rPr>
              <a:t>MGmax</a:t>
            </a:r>
            <a:endParaRPr sz="1100">
              <a:solidFill>
                <a:srgbClr val="C00000"/>
              </a:solidFill>
            </a:endParaRPr>
          </a:p>
          <a:p>
            <a:pPr marL="457200" lvl="0" indent="0" algn="just" rtl="0">
              <a:lnSpc>
                <a:spcPct val="80000"/>
              </a:lnSpc>
              <a:spcBef>
                <a:spcPts val="0"/>
              </a:spcBef>
              <a:spcAft>
                <a:spcPts val="0"/>
              </a:spcAft>
              <a:buNone/>
            </a:pPr>
            <a:endParaRPr sz="1100">
              <a:solidFill>
                <a:srgbClr val="000000"/>
              </a:solidFill>
            </a:endParaRPr>
          </a:p>
        </p:txBody>
      </p:sp>
      <p:sp>
        <p:nvSpPr>
          <p:cNvPr id="786" name="Google Shape;786;p101"/>
          <p:cNvSpPr/>
          <p:nvPr/>
        </p:nvSpPr>
        <p:spPr>
          <a:xfrm>
            <a:off x="5861853" y="3391796"/>
            <a:ext cx="15930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 sz="1200">
                <a:solidFill>
                  <a:srgbClr val="5F5F5F"/>
                </a:solidFill>
                <a:latin typeface="Calibri"/>
                <a:ea typeface="Calibri"/>
                <a:cs typeface="Calibri"/>
                <a:sym typeface="Calibri"/>
              </a:rPr>
              <a:t>(Travell, Simons, 1997)</a:t>
            </a:r>
            <a:endParaRPr sz="1200">
              <a:solidFill>
                <a:srgbClr val="5F5F5F"/>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10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792" name="Google Shape;792;p102"/>
          <p:cNvSpPr txBox="1">
            <a:spLocks noGrp="1"/>
          </p:cNvSpPr>
          <p:nvPr>
            <p:ph type="body" idx="1"/>
          </p:nvPr>
        </p:nvSpPr>
        <p:spPr>
          <a:xfrm>
            <a:off x="540000" y="1113252"/>
            <a:ext cx="80649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900" b="1"/>
              <a:t>M.GMax - symptomy TrPs</a:t>
            </a:r>
            <a:endParaRPr sz="1900" b="1"/>
          </a:p>
          <a:p>
            <a:pPr marL="228600" lvl="0" indent="-215900" algn="just" rtl="0">
              <a:lnSpc>
                <a:spcPct val="70000"/>
              </a:lnSpc>
              <a:spcBef>
                <a:spcPts val="0"/>
              </a:spcBef>
              <a:spcAft>
                <a:spcPts val="0"/>
              </a:spcAft>
              <a:buSzPts val="1800"/>
              <a:buChar char="•"/>
            </a:pPr>
            <a:r>
              <a:rPr lang="sk" sz="1800">
                <a:solidFill>
                  <a:srgbClr val="000000"/>
                </a:solidFill>
              </a:rPr>
              <a:t>Bolest je zhoršována při chůzi do kopce, která je spojena s mírným předklonem trupu </a:t>
            </a:r>
            <a:endParaRPr sz="2600">
              <a:solidFill>
                <a:srgbClr val="000000"/>
              </a:solidFill>
            </a:endParaRPr>
          </a:p>
          <a:p>
            <a:pPr marL="228600" lvl="0" indent="-215900" algn="just" rtl="0">
              <a:lnSpc>
                <a:spcPct val="70000"/>
              </a:lnSpc>
              <a:spcBef>
                <a:spcPts val="1000"/>
              </a:spcBef>
              <a:spcAft>
                <a:spcPts val="0"/>
              </a:spcAft>
              <a:buSzPts val="1800"/>
              <a:buChar char="•"/>
            </a:pPr>
            <a:r>
              <a:rPr lang="sk" sz="1800">
                <a:solidFill>
                  <a:srgbClr val="000000"/>
                </a:solidFill>
              </a:rPr>
              <a:t>Při silných kontrakcích ve zkrácené pozici (kraul) se bolest zvyšuje, může vést až ke křečím, které mohou paralyzovat pohyb – hrozí utonutí</a:t>
            </a:r>
            <a:endParaRPr sz="2600">
              <a:solidFill>
                <a:srgbClr val="000000"/>
              </a:solidFill>
            </a:endParaRPr>
          </a:p>
          <a:p>
            <a:pPr marL="228600" lvl="0" indent="-215900" algn="just" rtl="0">
              <a:lnSpc>
                <a:spcPct val="70000"/>
              </a:lnSpc>
              <a:spcBef>
                <a:spcPts val="1000"/>
              </a:spcBef>
              <a:spcAft>
                <a:spcPts val="0"/>
              </a:spcAft>
              <a:buSzPts val="1800"/>
              <a:buChar char="•"/>
            </a:pPr>
            <a:r>
              <a:rPr lang="sk" sz="1800" b="1" i="1">
                <a:solidFill>
                  <a:srgbClr val="000000"/>
                </a:solidFill>
              </a:rPr>
              <a:t>TrP 2 </a:t>
            </a:r>
            <a:r>
              <a:rPr lang="sk" sz="1800">
                <a:solidFill>
                  <a:srgbClr val="000000"/>
                </a:solidFill>
              </a:rPr>
              <a:t>– nepříjemný a špatně tolerovaný sed – zejména v retroverzi pánve (pacient to cítí jako vrtání hřebíku do kosti)</a:t>
            </a:r>
            <a:endParaRPr sz="2600">
              <a:solidFill>
                <a:srgbClr val="000000"/>
              </a:solidFill>
            </a:endParaRPr>
          </a:p>
          <a:p>
            <a:pPr marL="228600" lvl="0" indent="-215900" algn="just" rtl="0">
              <a:lnSpc>
                <a:spcPct val="70000"/>
              </a:lnSpc>
              <a:spcBef>
                <a:spcPts val="1000"/>
              </a:spcBef>
              <a:spcAft>
                <a:spcPts val="0"/>
              </a:spcAft>
              <a:buSzPts val="1800"/>
              <a:buChar char="•"/>
            </a:pPr>
            <a:r>
              <a:rPr lang="sk" sz="1800" b="1" i="1">
                <a:solidFill>
                  <a:srgbClr val="000000"/>
                </a:solidFill>
              </a:rPr>
              <a:t>TrP 3 </a:t>
            </a:r>
            <a:r>
              <a:rPr lang="sk" sz="1800">
                <a:solidFill>
                  <a:srgbClr val="000000"/>
                </a:solidFill>
              </a:rPr>
              <a:t>– coccygodynie – nutná neustálá změna polohy při sedu, pocit bolesti kostrče (používají podložky s výřezem v místě TrP)</a:t>
            </a:r>
            <a:endParaRPr sz="2600">
              <a:solidFill>
                <a:srgbClr val="000000"/>
              </a:solidFill>
            </a:endParaRPr>
          </a:p>
          <a:p>
            <a:pPr marL="228600" lvl="0" indent="-215900" algn="just" rtl="0">
              <a:lnSpc>
                <a:spcPct val="70000"/>
              </a:lnSpc>
              <a:spcBef>
                <a:spcPts val="1000"/>
              </a:spcBef>
              <a:spcAft>
                <a:spcPts val="0"/>
              </a:spcAft>
              <a:buSzPts val="1800"/>
              <a:buChar char="•"/>
            </a:pPr>
            <a:r>
              <a:rPr lang="sk" sz="1800">
                <a:solidFill>
                  <a:srgbClr val="000000"/>
                </a:solidFill>
              </a:rPr>
              <a:t>Omezení FLX v KYK</a:t>
            </a:r>
            <a:endParaRPr sz="2600">
              <a:solidFill>
                <a:srgbClr val="000000"/>
              </a:solidFill>
            </a:endParaRPr>
          </a:p>
          <a:p>
            <a:pPr marL="228600" lvl="0" indent="-215900" algn="just" rtl="0">
              <a:lnSpc>
                <a:spcPct val="70000"/>
              </a:lnSpc>
              <a:spcBef>
                <a:spcPts val="1000"/>
              </a:spcBef>
              <a:spcAft>
                <a:spcPts val="0"/>
              </a:spcAft>
              <a:buSzPts val="1800"/>
              <a:buChar char="•"/>
            </a:pPr>
            <a:r>
              <a:rPr lang="sk" sz="1800">
                <a:solidFill>
                  <a:srgbClr val="000000"/>
                </a:solidFill>
              </a:rPr>
              <a:t>Antalgická chůze, kdy je maximálně zkrácena opěrná fáze na postižené končetině a švihová fáze na končetině zdravé</a:t>
            </a:r>
            <a:endParaRPr sz="2600">
              <a:solidFill>
                <a:srgbClr val="000000"/>
              </a:solidFill>
            </a:endParaRPr>
          </a:p>
          <a:p>
            <a:pPr marL="228600" lvl="0" indent="-215900" algn="just" rtl="0">
              <a:lnSpc>
                <a:spcPct val="70000"/>
              </a:lnSpc>
              <a:spcBef>
                <a:spcPts val="1000"/>
              </a:spcBef>
              <a:spcAft>
                <a:spcPts val="0"/>
              </a:spcAft>
              <a:buSzPts val="1800"/>
              <a:buChar char="•"/>
            </a:pPr>
            <a:r>
              <a:rPr lang="sk" sz="1800">
                <a:solidFill>
                  <a:srgbClr val="000000"/>
                </a:solidFill>
              </a:rPr>
              <a:t>Bolestivost v oblasti úponu na crista iliaca</a:t>
            </a:r>
            <a:endParaRPr sz="1800">
              <a:solidFill>
                <a:srgbClr val="000000"/>
              </a:solidFill>
            </a:endParaRPr>
          </a:p>
          <a:p>
            <a:pPr marL="228600" lvl="0" indent="-50800" algn="l" rtl="0">
              <a:lnSpc>
                <a:spcPct val="90000"/>
              </a:lnSpc>
              <a:spcBef>
                <a:spcPts val="1000"/>
              </a:spcBef>
              <a:spcAft>
                <a:spcPts val="0"/>
              </a:spcAft>
              <a:buNone/>
            </a:pPr>
            <a:endParaRPr sz="2600">
              <a:solidFill>
                <a:srgbClr val="000000"/>
              </a:solidFill>
            </a:endParaRPr>
          </a:p>
          <a:p>
            <a:pPr marL="0" lvl="0" indent="0" algn="l" rtl="0">
              <a:spcBef>
                <a:spcPts val="0"/>
              </a:spcBef>
              <a:spcAft>
                <a:spcPts val="0"/>
              </a:spcAft>
              <a:buNone/>
            </a:pPr>
            <a:endParaRPr sz="190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10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798" name="Google Shape;798;p103"/>
          <p:cNvSpPr txBox="1">
            <a:spLocks noGrp="1"/>
          </p:cNvSpPr>
          <p:nvPr>
            <p:ph type="body" idx="1"/>
          </p:nvPr>
        </p:nvSpPr>
        <p:spPr>
          <a:xfrm>
            <a:off x="540000" y="1276129"/>
            <a:ext cx="3915000" cy="3105000"/>
          </a:xfrm>
          <a:prstGeom prst="rect">
            <a:avLst/>
          </a:prstGeom>
        </p:spPr>
        <p:txBody>
          <a:bodyPr spcFirstLastPara="1" wrap="square" lIns="0" tIns="0" rIns="0" bIns="0" anchor="t" anchorCtr="0">
            <a:noAutofit/>
          </a:bodyPr>
          <a:lstStyle/>
          <a:p>
            <a:pPr marL="0" lvl="0" indent="0" algn="l" rtl="0">
              <a:lnSpc>
                <a:spcPct val="90000"/>
              </a:lnSpc>
              <a:spcBef>
                <a:spcPts val="0"/>
              </a:spcBef>
              <a:spcAft>
                <a:spcPts val="0"/>
              </a:spcAft>
              <a:buNone/>
            </a:pPr>
            <a:r>
              <a:rPr lang="sk" sz="1200" b="1">
                <a:solidFill>
                  <a:srgbClr val="000000"/>
                </a:solidFill>
              </a:rPr>
              <a:t>MGmax - aktivace TrPs</a:t>
            </a:r>
            <a:endParaRPr sz="1200" b="1">
              <a:solidFill>
                <a:srgbClr val="000000"/>
              </a:solidFill>
            </a:endParaRPr>
          </a:p>
          <a:p>
            <a:pPr marL="228600" lvl="0" indent="-190500" algn="l" rtl="0">
              <a:lnSpc>
                <a:spcPct val="90000"/>
              </a:lnSpc>
              <a:spcBef>
                <a:spcPts val="0"/>
              </a:spcBef>
              <a:spcAft>
                <a:spcPts val="0"/>
              </a:spcAft>
              <a:buSzPts val="1200"/>
              <a:buChar char="•"/>
            </a:pPr>
            <a:r>
              <a:rPr lang="sk" sz="1200">
                <a:solidFill>
                  <a:srgbClr val="000000"/>
                </a:solidFill>
              </a:rPr>
              <a:t>intenzivní kontrakce svalu (při tendenci zabránit pádu, při plavání kraula)</a:t>
            </a:r>
            <a:endParaRPr sz="1200">
              <a:solidFill>
                <a:srgbClr val="000000"/>
              </a:solidFill>
            </a:endParaRPr>
          </a:p>
          <a:p>
            <a:pPr marL="228600" lvl="0" indent="-165100" algn="l" rtl="0">
              <a:lnSpc>
                <a:spcPct val="90000"/>
              </a:lnSpc>
              <a:spcBef>
                <a:spcPts val="1000"/>
              </a:spcBef>
              <a:spcAft>
                <a:spcPts val="0"/>
              </a:spcAft>
              <a:buSzPts val="1200"/>
              <a:buChar char="•"/>
            </a:pPr>
            <a:r>
              <a:rPr lang="sk" sz="1200">
                <a:solidFill>
                  <a:srgbClr val="000000"/>
                </a:solidFill>
              </a:rPr>
              <a:t>pád na zadek</a:t>
            </a:r>
            <a:endParaRPr sz="1200">
              <a:solidFill>
                <a:srgbClr val="000000"/>
              </a:solidFill>
            </a:endParaRPr>
          </a:p>
          <a:p>
            <a:pPr marL="228600" lvl="0" indent="-165100" algn="l" rtl="0">
              <a:lnSpc>
                <a:spcPct val="90000"/>
              </a:lnSpc>
              <a:spcBef>
                <a:spcPts val="1000"/>
              </a:spcBef>
              <a:spcAft>
                <a:spcPts val="0"/>
              </a:spcAft>
              <a:buSzPts val="1200"/>
              <a:buChar char="•"/>
            </a:pPr>
            <a:r>
              <a:rPr lang="sk" sz="1200">
                <a:solidFill>
                  <a:srgbClr val="000000"/>
                </a:solidFill>
              </a:rPr>
              <a:t>dlouhý výstup do kopce v předklonu, dlouhodobé zvedání břemen</a:t>
            </a:r>
            <a:endParaRPr sz="1200">
              <a:solidFill>
                <a:srgbClr val="000000"/>
              </a:solidFill>
            </a:endParaRPr>
          </a:p>
          <a:p>
            <a:pPr marL="228600" lvl="0" indent="-165100" algn="l" rtl="0">
              <a:lnSpc>
                <a:spcPct val="90000"/>
              </a:lnSpc>
              <a:spcBef>
                <a:spcPts val="1000"/>
              </a:spcBef>
              <a:spcAft>
                <a:spcPts val="0"/>
              </a:spcAft>
              <a:buSzPts val="1200"/>
              <a:buChar char="•"/>
            </a:pPr>
            <a:r>
              <a:rPr lang="sk" sz="1200">
                <a:solidFill>
                  <a:srgbClr val="000000"/>
                </a:solidFill>
              </a:rPr>
              <a:t>dlouhodobý sed (zejména v retroverzi pánve) –  „ischias zadní kapsy“ (peněženka tlačí na sval)</a:t>
            </a:r>
            <a:endParaRPr sz="1200">
              <a:solidFill>
                <a:srgbClr val="000000"/>
              </a:solidFill>
            </a:endParaRPr>
          </a:p>
          <a:p>
            <a:pPr marL="228600" lvl="0" indent="-165100" algn="l" rtl="0">
              <a:lnSpc>
                <a:spcPct val="90000"/>
              </a:lnSpc>
              <a:spcBef>
                <a:spcPts val="1000"/>
              </a:spcBef>
              <a:spcAft>
                <a:spcPts val="0"/>
              </a:spcAft>
              <a:buSzPts val="1200"/>
              <a:buChar char="•"/>
            </a:pPr>
            <a:r>
              <a:rPr lang="sk" sz="1200">
                <a:solidFill>
                  <a:srgbClr val="000000"/>
                </a:solidFill>
              </a:rPr>
              <a:t>spánek na zádech s EXT DKK – dlouhodobé zkrácení svalu (podložit KOK)</a:t>
            </a:r>
            <a:endParaRPr sz="1200">
              <a:solidFill>
                <a:srgbClr val="000000"/>
              </a:solidFill>
            </a:endParaRPr>
          </a:p>
          <a:p>
            <a:pPr marL="228600" lvl="0" indent="-165100" algn="l" rtl="0">
              <a:lnSpc>
                <a:spcPct val="90000"/>
              </a:lnSpc>
              <a:spcBef>
                <a:spcPts val="1000"/>
              </a:spcBef>
              <a:spcAft>
                <a:spcPts val="0"/>
              </a:spcAft>
              <a:buSzPts val="1200"/>
              <a:buChar char="•"/>
            </a:pPr>
            <a:r>
              <a:rPr lang="sk" sz="1200">
                <a:solidFill>
                  <a:srgbClr val="000000"/>
                </a:solidFill>
              </a:rPr>
              <a:t>spánek na boku s velkou FLX KYK – tah za sval (polštář mezi kolena)</a:t>
            </a:r>
            <a:endParaRPr sz="1200">
              <a:solidFill>
                <a:srgbClr val="000000"/>
              </a:solidFill>
            </a:endParaRPr>
          </a:p>
          <a:p>
            <a:pPr marL="228600" lvl="0" indent="-165100" algn="l" rtl="0">
              <a:lnSpc>
                <a:spcPct val="90000"/>
              </a:lnSpc>
              <a:spcBef>
                <a:spcPts val="1000"/>
              </a:spcBef>
              <a:spcAft>
                <a:spcPts val="0"/>
              </a:spcAft>
              <a:buSzPts val="1200"/>
              <a:buChar char="•"/>
            </a:pPr>
            <a:r>
              <a:rPr lang="sk" sz="1200">
                <a:solidFill>
                  <a:srgbClr val="000000"/>
                </a:solidFill>
              </a:rPr>
              <a:t>Mortonova deformita – způsobuje VR v KYK – přetížení horizontálních vláken</a:t>
            </a:r>
            <a:endParaRPr sz="1200">
              <a:solidFill>
                <a:srgbClr val="000000"/>
              </a:solidFill>
            </a:endParaRPr>
          </a:p>
          <a:p>
            <a:pPr marL="228600" lvl="0" indent="-165100" algn="l" rtl="0">
              <a:lnSpc>
                <a:spcPct val="90000"/>
              </a:lnSpc>
              <a:spcBef>
                <a:spcPts val="1000"/>
              </a:spcBef>
              <a:spcAft>
                <a:spcPts val="0"/>
              </a:spcAft>
              <a:buSzPts val="1200"/>
              <a:buChar char="•"/>
            </a:pPr>
            <a:r>
              <a:rPr lang="sk" sz="1200">
                <a:solidFill>
                  <a:srgbClr val="000000"/>
                </a:solidFill>
              </a:rPr>
              <a:t>SI posun – asymetrický tah za vlákna</a:t>
            </a:r>
            <a:endParaRPr sz="1200">
              <a:solidFill>
                <a:srgbClr val="000000"/>
              </a:solidFill>
            </a:endParaRPr>
          </a:p>
          <a:p>
            <a:pPr marL="228600" lvl="0" indent="-50800" algn="l" rtl="0">
              <a:lnSpc>
                <a:spcPct val="90000"/>
              </a:lnSpc>
              <a:spcBef>
                <a:spcPts val="1000"/>
              </a:spcBef>
              <a:spcAft>
                <a:spcPts val="0"/>
              </a:spcAft>
              <a:buNone/>
            </a:pPr>
            <a:endParaRPr sz="1200">
              <a:solidFill>
                <a:srgbClr val="000000"/>
              </a:solidFill>
            </a:endParaRPr>
          </a:p>
          <a:p>
            <a:pPr marL="0" lvl="0" indent="0" algn="l" rtl="0">
              <a:spcBef>
                <a:spcPts val="0"/>
              </a:spcBef>
              <a:spcAft>
                <a:spcPts val="0"/>
              </a:spcAft>
              <a:buNone/>
            </a:pPr>
            <a:endParaRPr sz="1200"/>
          </a:p>
        </p:txBody>
      </p:sp>
      <p:sp>
        <p:nvSpPr>
          <p:cNvPr id="799" name="Google Shape;799;p103"/>
          <p:cNvSpPr txBox="1">
            <a:spLocks noGrp="1"/>
          </p:cNvSpPr>
          <p:nvPr>
            <p:ph type="body" idx="2"/>
          </p:nvPr>
        </p:nvSpPr>
        <p:spPr>
          <a:xfrm>
            <a:off x="4688460" y="1276129"/>
            <a:ext cx="3915000" cy="3105000"/>
          </a:xfrm>
          <a:prstGeom prst="rect">
            <a:avLst/>
          </a:prstGeom>
        </p:spPr>
        <p:txBody>
          <a:bodyPr spcFirstLastPara="1" wrap="square" lIns="0" tIns="0" rIns="0" bIns="0" anchor="t" anchorCtr="0">
            <a:noAutofit/>
          </a:bodyPr>
          <a:lstStyle/>
          <a:p>
            <a:pPr marL="0" lvl="0" indent="0" algn="l" rtl="0">
              <a:lnSpc>
                <a:spcPct val="90000"/>
              </a:lnSpc>
              <a:spcBef>
                <a:spcPts val="0"/>
              </a:spcBef>
              <a:spcAft>
                <a:spcPts val="0"/>
              </a:spcAft>
              <a:buNone/>
            </a:pPr>
            <a:r>
              <a:rPr lang="sk" sz="1200" b="1"/>
              <a:t>MGmax - Dif. Dg.</a:t>
            </a:r>
            <a:endParaRPr sz="1200" b="1">
              <a:solidFill>
                <a:srgbClr val="000000"/>
              </a:solidFill>
            </a:endParaRPr>
          </a:p>
          <a:p>
            <a:pPr marL="0" lvl="0" indent="0" algn="l" rtl="0">
              <a:lnSpc>
                <a:spcPct val="90000"/>
              </a:lnSpc>
              <a:spcBef>
                <a:spcPts val="0"/>
              </a:spcBef>
              <a:spcAft>
                <a:spcPts val="0"/>
              </a:spcAft>
              <a:buNone/>
            </a:pPr>
            <a:r>
              <a:rPr lang="sk" sz="1200" b="1">
                <a:solidFill>
                  <a:srgbClr val="000000"/>
                </a:solidFill>
              </a:rPr>
              <a:t>Jiné myofasciální bolesti z:</a:t>
            </a:r>
            <a:endParaRPr sz="1200">
              <a:solidFill>
                <a:srgbClr val="000000"/>
              </a:solidFill>
            </a:endParaRPr>
          </a:p>
          <a:p>
            <a:pPr marL="685800" lvl="1" indent="-177800" algn="l" rtl="0">
              <a:lnSpc>
                <a:spcPct val="90000"/>
              </a:lnSpc>
              <a:spcBef>
                <a:spcPts val="500"/>
              </a:spcBef>
              <a:spcAft>
                <a:spcPts val="0"/>
              </a:spcAft>
              <a:buClr>
                <a:srgbClr val="000000"/>
              </a:buClr>
              <a:buSzPts val="1200"/>
              <a:buChar char="o"/>
            </a:pPr>
            <a:r>
              <a:rPr lang="sk" sz="1200">
                <a:solidFill>
                  <a:srgbClr val="000000"/>
                </a:solidFill>
              </a:rPr>
              <a:t>m. gluteus medius či minimus (jiná ZRB – </a:t>
            </a:r>
            <a:r>
              <a:rPr lang="sk" sz="1200">
                <a:solidFill>
                  <a:srgbClr val="2F5496"/>
                </a:solidFill>
              </a:rPr>
              <a:t>MGmed</a:t>
            </a:r>
            <a:r>
              <a:rPr lang="sk" sz="1200">
                <a:solidFill>
                  <a:srgbClr val="000000"/>
                </a:solidFill>
              </a:rPr>
              <a:t> na stehno, </a:t>
            </a:r>
            <a:r>
              <a:rPr lang="sk" sz="1200">
                <a:solidFill>
                  <a:srgbClr val="009242"/>
                </a:solidFill>
              </a:rPr>
              <a:t>MGmin</a:t>
            </a:r>
            <a:r>
              <a:rPr lang="sk" sz="1200">
                <a:solidFill>
                  <a:srgbClr val="000000"/>
                </a:solidFill>
              </a:rPr>
              <a:t> až k laterálnímu kotníku – omezují ADD, ale </a:t>
            </a:r>
            <a:r>
              <a:rPr lang="sk" sz="1200">
                <a:solidFill>
                  <a:srgbClr val="C00000"/>
                </a:solidFill>
              </a:rPr>
              <a:t>MGmax</a:t>
            </a:r>
            <a:r>
              <a:rPr lang="sk" sz="1200">
                <a:solidFill>
                  <a:srgbClr val="000000"/>
                </a:solidFill>
              </a:rPr>
              <a:t> FLX)</a:t>
            </a:r>
            <a:endParaRPr sz="1200">
              <a:solidFill>
                <a:srgbClr val="000000"/>
              </a:solidFill>
            </a:endParaRPr>
          </a:p>
          <a:p>
            <a:pPr marL="685800" lvl="1" indent="-177800" algn="l" rtl="0">
              <a:lnSpc>
                <a:spcPct val="90000"/>
              </a:lnSpc>
              <a:spcBef>
                <a:spcPts val="500"/>
              </a:spcBef>
              <a:spcAft>
                <a:spcPts val="0"/>
              </a:spcAft>
              <a:buClr>
                <a:srgbClr val="000000"/>
              </a:buClr>
              <a:buSzPts val="1200"/>
              <a:buChar char="o"/>
            </a:pPr>
            <a:r>
              <a:rPr lang="sk" sz="1200">
                <a:solidFill>
                  <a:srgbClr val="000000"/>
                </a:solidFill>
              </a:rPr>
              <a:t>svalů pánevního dna</a:t>
            </a:r>
            <a:endParaRPr sz="1200">
              <a:solidFill>
                <a:srgbClr val="000000"/>
              </a:solidFill>
            </a:endParaRPr>
          </a:p>
          <a:p>
            <a:pPr marL="685800" lvl="1" indent="-177800" algn="l" rtl="0">
              <a:lnSpc>
                <a:spcPct val="90000"/>
              </a:lnSpc>
              <a:spcBef>
                <a:spcPts val="500"/>
              </a:spcBef>
              <a:spcAft>
                <a:spcPts val="0"/>
              </a:spcAft>
              <a:buClr>
                <a:srgbClr val="000000"/>
              </a:buClr>
              <a:buSzPts val="1200"/>
              <a:buChar char="o"/>
            </a:pPr>
            <a:r>
              <a:rPr lang="sk" sz="1200">
                <a:solidFill>
                  <a:srgbClr val="000000"/>
                </a:solidFill>
              </a:rPr>
              <a:t>m. piriformis (jiná ZRB – SI, zadní strana hýždě, posteriorně za KYK, zadní 2/3 stehna)</a:t>
            </a:r>
            <a:endParaRPr sz="1200">
              <a:solidFill>
                <a:srgbClr val="000000"/>
              </a:solidFill>
            </a:endParaRPr>
          </a:p>
          <a:p>
            <a:pPr marL="228600" lvl="0" indent="-177800" algn="l" rtl="0">
              <a:lnSpc>
                <a:spcPct val="90000"/>
              </a:lnSpc>
              <a:spcBef>
                <a:spcPts val="1000"/>
              </a:spcBef>
              <a:spcAft>
                <a:spcPts val="0"/>
              </a:spcAft>
              <a:buClr>
                <a:srgbClr val="000000"/>
              </a:buClr>
              <a:buSzPts val="1200"/>
              <a:buChar char="•"/>
            </a:pPr>
            <a:r>
              <a:rPr lang="sk" sz="1200" b="1">
                <a:solidFill>
                  <a:srgbClr val="000000"/>
                </a:solidFill>
              </a:rPr>
              <a:t>Trochanterická bursitida </a:t>
            </a:r>
            <a:r>
              <a:rPr lang="sk" sz="1200">
                <a:solidFill>
                  <a:srgbClr val="000000"/>
                </a:solidFill>
              </a:rPr>
              <a:t>– lokální bolest na laterální straně stehna, bolest v oblasti velkého trochanteru vyzařující do stehna a k pasu, bolest může být pálivá, palpační bolestivost v oblasti velkého trochanteru a nad ním, zhoršená běžná chůze, bolest vyvolaná VR  a ABD, </a:t>
            </a:r>
            <a:r>
              <a:rPr lang="sk" sz="1200" u="sng">
                <a:solidFill>
                  <a:srgbClr val="000000"/>
                </a:solidFill>
              </a:rPr>
              <a:t>není snížen aktivní ani pasivní ROM</a:t>
            </a:r>
            <a:r>
              <a:rPr lang="sk" sz="1200">
                <a:solidFill>
                  <a:srgbClr val="000000"/>
                </a:solidFill>
              </a:rPr>
              <a:t>, není local twich response</a:t>
            </a:r>
            <a:endParaRPr sz="1200">
              <a:solidFill>
                <a:srgbClr val="000000"/>
              </a:solidFill>
            </a:endParaRPr>
          </a:p>
          <a:p>
            <a:pPr marL="228600" lvl="0" indent="-177800" algn="l" rtl="0">
              <a:lnSpc>
                <a:spcPct val="90000"/>
              </a:lnSpc>
              <a:spcBef>
                <a:spcPts val="1000"/>
              </a:spcBef>
              <a:spcAft>
                <a:spcPts val="0"/>
              </a:spcAft>
              <a:buClr>
                <a:srgbClr val="000000"/>
              </a:buClr>
              <a:buSzPts val="1200"/>
              <a:buChar char="•"/>
            </a:pPr>
            <a:r>
              <a:rPr lang="sk" sz="1200" b="1">
                <a:solidFill>
                  <a:srgbClr val="000000"/>
                </a:solidFill>
              </a:rPr>
              <a:t>Fibróza thoracolumbální fascie </a:t>
            </a:r>
            <a:endParaRPr sz="1200">
              <a:solidFill>
                <a:srgbClr val="000000"/>
              </a:solidFill>
            </a:endParaRPr>
          </a:p>
          <a:p>
            <a:pPr marL="228600" lvl="0" indent="-177800" algn="l" rtl="0">
              <a:lnSpc>
                <a:spcPct val="90000"/>
              </a:lnSpc>
              <a:spcBef>
                <a:spcPts val="1000"/>
              </a:spcBef>
              <a:spcAft>
                <a:spcPts val="0"/>
              </a:spcAft>
              <a:buClr>
                <a:srgbClr val="000000"/>
              </a:buClr>
              <a:buSzPts val="1200"/>
              <a:buChar char="•"/>
            </a:pPr>
            <a:r>
              <a:rPr lang="sk" sz="1200" b="1">
                <a:solidFill>
                  <a:srgbClr val="000000"/>
                </a:solidFill>
              </a:rPr>
              <a:t>Blokáda SI kloubu </a:t>
            </a:r>
            <a:r>
              <a:rPr lang="sk" sz="1200">
                <a:solidFill>
                  <a:srgbClr val="000000"/>
                </a:solidFill>
              </a:rPr>
              <a:t>či jiné kloubní dysfunkce </a:t>
            </a:r>
            <a:endParaRPr sz="1200">
              <a:solidFill>
                <a:srgbClr val="000000"/>
              </a:solidFill>
            </a:endParaRPr>
          </a:p>
          <a:p>
            <a:pPr marL="0" lvl="0" indent="0" algn="l" rtl="0">
              <a:spcBef>
                <a:spcPts val="0"/>
              </a:spcBef>
              <a:spcAft>
                <a:spcPts val="0"/>
              </a:spcAft>
              <a:buNone/>
            </a:pPr>
            <a:endParaRPr sz="12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Důležité úhly</a:t>
            </a:r>
            <a:endParaRPr/>
          </a:p>
        </p:txBody>
      </p:sp>
      <p:sp>
        <p:nvSpPr>
          <p:cNvPr id="199" name="Google Shape;199;p29"/>
          <p:cNvSpPr txBox="1">
            <a:spLocks noGrp="1"/>
          </p:cNvSpPr>
          <p:nvPr>
            <p:ph type="body" idx="1"/>
          </p:nvPr>
        </p:nvSpPr>
        <p:spPr>
          <a:xfrm>
            <a:off x="540000" y="1276129"/>
            <a:ext cx="3915000" cy="3105000"/>
          </a:xfrm>
          <a:prstGeom prst="rect">
            <a:avLst/>
          </a:prstGeom>
        </p:spPr>
        <p:txBody>
          <a:bodyPr spcFirstLastPara="1" wrap="square" lIns="0" tIns="0" rIns="0" bIns="0" anchor="t" anchorCtr="0">
            <a:noAutofit/>
          </a:bodyPr>
          <a:lstStyle/>
          <a:p>
            <a:pPr marL="342900" lvl="0" indent="-323850" algn="l" rtl="0">
              <a:lnSpc>
                <a:spcPct val="100000"/>
              </a:lnSpc>
              <a:spcBef>
                <a:spcPts val="0"/>
              </a:spcBef>
              <a:spcAft>
                <a:spcPts val="0"/>
              </a:spcAft>
              <a:buSzPts val="1500"/>
              <a:buFont typeface="Noto Sans Symbols"/>
              <a:buChar char="•"/>
            </a:pPr>
            <a:r>
              <a:rPr lang="sk" sz="1500" b="1"/>
              <a:t>Wibergův úhel inklinace </a:t>
            </a:r>
            <a:r>
              <a:rPr lang="sk" sz="1500"/>
              <a:t>30°</a:t>
            </a:r>
            <a:endParaRPr sz="1500" b="1"/>
          </a:p>
          <a:p>
            <a:pPr marL="0" lvl="0" indent="0" algn="l" rtl="0">
              <a:lnSpc>
                <a:spcPct val="100000"/>
              </a:lnSpc>
              <a:spcBef>
                <a:spcPts val="1000"/>
              </a:spcBef>
              <a:spcAft>
                <a:spcPts val="0"/>
              </a:spcAft>
              <a:buNone/>
            </a:pPr>
            <a:r>
              <a:rPr lang="sk" sz="1500"/>
              <a:t> = úhel mezi vertikálou a koncem přesahu acetabula přes hlavici femuru laterálním směrem</a:t>
            </a:r>
            <a:endParaRPr sz="1500"/>
          </a:p>
          <a:p>
            <a:pPr marL="342900" lvl="0" indent="-228600" algn="l" rtl="0">
              <a:lnSpc>
                <a:spcPct val="100000"/>
              </a:lnSpc>
              <a:spcBef>
                <a:spcPts val="1000"/>
              </a:spcBef>
              <a:spcAft>
                <a:spcPts val="0"/>
              </a:spcAft>
              <a:buNone/>
            </a:pPr>
            <a:endParaRPr sz="1500"/>
          </a:p>
          <a:p>
            <a:pPr marL="0" lvl="0" indent="0" algn="l" rtl="0">
              <a:spcBef>
                <a:spcPts val="0"/>
              </a:spcBef>
              <a:spcAft>
                <a:spcPts val="0"/>
              </a:spcAft>
              <a:buNone/>
            </a:pPr>
            <a:endParaRPr sz="1800"/>
          </a:p>
        </p:txBody>
      </p:sp>
      <p:sp>
        <p:nvSpPr>
          <p:cNvPr id="200" name="Google Shape;200;p29"/>
          <p:cNvSpPr txBox="1">
            <a:spLocks noGrp="1"/>
          </p:cNvSpPr>
          <p:nvPr>
            <p:ph type="body" idx="2"/>
          </p:nvPr>
        </p:nvSpPr>
        <p:spPr>
          <a:xfrm>
            <a:off x="4688460" y="1276129"/>
            <a:ext cx="3915000" cy="3105000"/>
          </a:xfrm>
          <a:prstGeom prst="rect">
            <a:avLst/>
          </a:prstGeom>
        </p:spPr>
        <p:txBody>
          <a:bodyPr spcFirstLastPara="1" wrap="square" lIns="0" tIns="0" rIns="0" bIns="0" anchor="t" anchorCtr="0">
            <a:noAutofit/>
          </a:bodyPr>
          <a:lstStyle/>
          <a:p>
            <a:pPr marL="342900" lvl="0" indent="-323850" algn="l" rtl="0">
              <a:lnSpc>
                <a:spcPct val="100000"/>
              </a:lnSpc>
              <a:spcBef>
                <a:spcPts val="0"/>
              </a:spcBef>
              <a:spcAft>
                <a:spcPts val="0"/>
              </a:spcAft>
              <a:buSzPts val="1500"/>
              <a:buFont typeface="Arial"/>
              <a:buChar char="•"/>
            </a:pPr>
            <a:r>
              <a:rPr lang="sk" sz="1500" b="1"/>
              <a:t>Úhel anteverze</a:t>
            </a:r>
            <a:endParaRPr sz="1500" b="1"/>
          </a:p>
          <a:p>
            <a:pPr marL="0" lvl="0" indent="0" algn="l" rtl="0">
              <a:lnSpc>
                <a:spcPct val="100000"/>
              </a:lnSpc>
              <a:spcBef>
                <a:spcPts val="1000"/>
              </a:spcBef>
              <a:spcAft>
                <a:spcPts val="0"/>
              </a:spcAft>
              <a:buNone/>
            </a:pPr>
            <a:r>
              <a:rPr lang="sk" sz="1500"/>
              <a:t>=</a:t>
            </a:r>
            <a:r>
              <a:rPr lang="sk" sz="1500" b="1"/>
              <a:t> </a:t>
            </a:r>
            <a:r>
              <a:rPr lang="sk" sz="1500"/>
              <a:t>osa acetabula, laterálně, inferiorně a anteriorně, svírá s horizontálou úhel 30° - 40°</a:t>
            </a:r>
            <a:endParaRPr sz="1500"/>
          </a:p>
          <a:p>
            <a:pPr marL="0" lvl="0" indent="0" algn="l" rtl="0">
              <a:spcBef>
                <a:spcPts val="0"/>
              </a:spcBef>
              <a:spcAft>
                <a:spcPts val="0"/>
              </a:spcAft>
              <a:buNone/>
            </a:pPr>
            <a:endParaRPr sz="1500"/>
          </a:p>
        </p:txBody>
      </p:sp>
      <p:pic>
        <p:nvPicPr>
          <p:cNvPr id="201" name="Google Shape;201;p29"/>
          <p:cNvPicPr preferRelativeResize="0"/>
          <p:nvPr/>
        </p:nvPicPr>
        <p:blipFill rotWithShape="1">
          <a:blip r:embed="rId3">
            <a:alphaModFix/>
          </a:blip>
          <a:srcRect/>
          <a:stretch/>
        </p:blipFill>
        <p:spPr>
          <a:xfrm>
            <a:off x="1307613" y="2104100"/>
            <a:ext cx="2379775" cy="2872824"/>
          </a:xfrm>
          <a:prstGeom prst="rect">
            <a:avLst/>
          </a:prstGeom>
          <a:noFill/>
          <a:ln>
            <a:noFill/>
          </a:ln>
        </p:spPr>
      </p:pic>
      <p:pic>
        <p:nvPicPr>
          <p:cNvPr id="202" name="Google Shape;202;p29"/>
          <p:cNvPicPr preferRelativeResize="0"/>
          <p:nvPr/>
        </p:nvPicPr>
        <p:blipFill rotWithShape="1">
          <a:blip r:embed="rId4">
            <a:alphaModFix/>
          </a:blip>
          <a:srcRect/>
          <a:stretch/>
        </p:blipFill>
        <p:spPr>
          <a:xfrm>
            <a:off x="4230075" y="2163350"/>
            <a:ext cx="3914999" cy="2341970"/>
          </a:xfrm>
          <a:prstGeom prst="rect">
            <a:avLst/>
          </a:prstGeom>
          <a:noFill/>
          <a:ln>
            <a:noFill/>
          </a:ln>
        </p:spPr>
      </p:pic>
      <p:sp>
        <p:nvSpPr>
          <p:cNvPr id="203" name="Google Shape;203;p29"/>
          <p:cNvSpPr txBox="1"/>
          <p:nvPr/>
        </p:nvSpPr>
        <p:spPr>
          <a:xfrm>
            <a:off x="3462000" y="4343100"/>
            <a:ext cx="2497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Jones, S. F. (1990). The Physiology of the Joints| The Physiology of the Joints, IA Kapandji (Ed.),(vol 2, Lower Limb), Churchill Livingstone, Edinburgh, 5th edn (1987), p. 242, Illus.£ 10.95, ISBN: 0443036187.</a:t>
            </a:r>
            <a:endParaRPr sz="800">
              <a:solidFill>
                <a:srgbClr val="B7B7B7"/>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10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805" name="Google Shape;805;p104"/>
          <p:cNvSpPr txBox="1">
            <a:spLocks noGrp="1"/>
          </p:cNvSpPr>
          <p:nvPr>
            <p:ph type="body" idx="1"/>
          </p:nvPr>
        </p:nvSpPr>
        <p:spPr>
          <a:xfrm>
            <a:off x="540000" y="1269000"/>
            <a:ext cx="4711500" cy="31050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None/>
            </a:pPr>
            <a:r>
              <a:rPr lang="sk" sz="1600" b="1">
                <a:solidFill>
                  <a:srgbClr val="000000"/>
                </a:solidFill>
              </a:rPr>
              <a:t>Terapie M. GMax</a:t>
            </a:r>
            <a:endParaRPr sz="1600" b="1">
              <a:solidFill>
                <a:srgbClr val="000000"/>
              </a:solidFill>
            </a:endParaRPr>
          </a:p>
          <a:p>
            <a:pPr marL="0" lvl="0" indent="0" algn="l" rtl="0">
              <a:lnSpc>
                <a:spcPct val="80000"/>
              </a:lnSpc>
              <a:spcBef>
                <a:spcPts val="0"/>
              </a:spcBef>
              <a:spcAft>
                <a:spcPts val="0"/>
              </a:spcAft>
              <a:buNone/>
            </a:pPr>
            <a:r>
              <a:rPr lang="sk" sz="1600" b="1">
                <a:solidFill>
                  <a:srgbClr val="000000"/>
                </a:solidFill>
              </a:rPr>
              <a:t>Inhibiční techniky:</a:t>
            </a:r>
            <a:endParaRPr sz="1600">
              <a:solidFill>
                <a:srgbClr val="000000"/>
              </a:solidFill>
            </a:endParaRPr>
          </a:p>
          <a:p>
            <a:pPr marL="228600" lvl="0" indent="-215900" algn="l" rtl="0">
              <a:lnSpc>
                <a:spcPct val="80000"/>
              </a:lnSpc>
              <a:spcBef>
                <a:spcPts val="1000"/>
              </a:spcBef>
              <a:spcAft>
                <a:spcPts val="0"/>
              </a:spcAft>
              <a:buSzPts val="1600"/>
              <a:buChar char="•"/>
            </a:pPr>
            <a:r>
              <a:rPr lang="sk" sz="1600">
                <a:solidFill>
                  <a:srgbClr val="000000"/>
                </a:solidFill>
              </a:rPr>
              <a:t>PIR, MET</a:t>
            </a:r>
            <a:endParaRPr sz="1600">
              <a:solidFill>
                <a:srgbClr val="000000"/>
              </a:solidFill>
            </a:endParaRPr>
          </a:p>
          <a:p>
            <a:pPr marL="228600" lvl="0" indent="-215900" algn="l" rtl="0">
              <a:lnSpc>
                <a:spcPct val="80000"/>
              </a:lnSpc>
              <a:spcBef>
                <a:spcPts val="1000"/>
              </a:spcBef>
              <a:spcAft>
                <a:spcPts val="0"/>
              </a:spcAft>
              <a:buSzPts val="1600"/>
              <a:buChar char="•"/>
            </a:pPr>
            <a:r>
              <a:rPr lang="sk" sz="1600">
                <a:solidFill>
                  <a:srgbClr val="000000"/>
                </a:solidFill>
              </a:rPr>
              <a:t>AGR</a:t>
            </a:r>
            <a:endParaRPr sz="1600">
              <a:solidFill>
                <a:srgbClr val="000000"/>
              </a:solidFill>
            </a:endParaRPr>
          </a:p>
          <a:p>
            <a:pPr marL="228600" lvl="0" indent="-215900" algn="l" rtl="0">
              <a:lnSpc>
                <a:spcPct val="80000"/>
              </a:lnSpc>
              <a:spcBef>
                <a:spcPts val="1000"/>
              </a:spcBef>
              <a:spcAft>
                <a:spcPts val="0"/>
              </a:spcAft>
              <a:buSzPts val="1600"/>
              <a:buChar char="•"/>
            </a:pPr>
            <a:r>
              <a:rPr lang="sk" sz="1600">
                <a:solidFill>
                  <a:srgbClr val="000000"/>
                </a:solidFill>
              </a:rPr>
              <a:t>Presura (tenisovým balónkem: s pokrčeným kolenem kvůli SDT)</a:t>
            </a:r>
            <a:endParaRPr sz="1600">
              <a:solidFill>
                <a:srgbClr val="000000"/>
              </a:solidFill>
            </a:endParaRPr>
          </a:p>
          <a:p>
            <a:pPr marL="228600" lvl="0" indent="-215900" algn="l" rtl="0">
              <a:lnSpc>
                <a:spcPct val="80000"/>
              </a:lnSpc>
              <a:spcBef>
                <a:spcPts val="1000"/>
              </a:spcBef>
              <a:spcAft>
                <a:spcPts val="0"/>
              </a:spcAft>
              <a:buSzPts val="1600"/>
              <a:buChar char="•"/>
            </a:pPr>
            <a:r>
              <a:rPr lang="sk" sz="1600">
                <a:solidFill>
                  <a:srgbClr val="000000"/>
                </a:solidFill>
              </a:rPr>
              <a:t>stretching</a:t>
            </a:r>
            <a:endParaRPr sz="1600">
              <a:solidFill>
                <a:srgbClr val="000000"/>
              </a:solidFill>
            </a:endParaRPr>
          </a:p>
          <a:p>
            <a:pPr marL="0" lvl="0" indent="0" algn="l" rtl="0">
              <a:lnSpc>
                <a:spcPct val="80000"/>
              </a:lnSpc>
              <a:spcBef>
                <a:spcPts val="1000"/>
              </a:spcBef>
              <a:spcAft>
                <a:spcPts val="0"/>
              </a:spcAft>
              <a:buNone/>
            </a:pPr>
            <a:r>
              <a:rPr lang="sk" sz="1600" b="1">
                <a:solidFill>
                  <a:srgbClr val="000000"/>
                </a:solidFill>
              </a:rPr>
              <a:t>Facilitační techniky (analytické i syntetické):</a:t>
            </a:r>
            <a:endParaRPr sz="1600">
              <a:solidFill>
                <a:srgbClr val="000000"/>
              </a:solidFill>
            </a:endParaRPr>
          </a:p>
          <a:p>
            <a:pPr marL="228600" lvl="0" indent="-215900" algn="l" rtl="0">
              <a:lnSpc>
                <a:spcPct val="80000"/>
              </a:lnSpc>
              <a:spcBef>
                <a:spcPts val="1000"/>
              </a:spcBef>
              <a:spcAft>
                <a:spcPts val="0"/>
              </a:spcAft>
              <a:buSzPts val="1600"/>
              <a:buChar char="•"/>
            </a:pPr>
            <a:r>
              <a:rPr lang="sk" sz="1600">
                <a:solidFill>
                  <a:srgbClr val="000000"/>
                </a:solidFill>
              </a:rPr>
              <a:t>PNF II. diagonála ex. vzorec, EX – ADD – ZR – PF – INV</a:t>
            </a:r>
            <a:endParaRPr sz="1600">
              <a:solidFill>
                <a:srgbClr val="000000"/>
              </a:solidFill>
            </a:endParaRPr>
          </a:p>
          <a:p>
            <a:pPr marL="228600" lvl="0" indent="-215900" algn="l" rtl="0">
              <a:lnSpc>
                <a:spcPct val="80000"/>
              </a:lnSpc>
              <a:spcBef>
                <a:spcPts val="1000"/>
              </a:spcBef>
              <a:spcAft>
                <a:spcPts val="0"/>
              </a:spcAft>
              <a:buSzPts val="1600"/>
              <a:buChar char="•"/>
            </a:pPr>
            <a:r>
              <a:rPr lang="sk" sz="1600">
                <a:solidFill>
                  <a:srgbClr val="000000"/>
                </a:solidFill>
              </a:rPr>
              <a:t>Posílení – vhodným sportem – jízda na kole, běh, výskoky; cviky v CKC a OKC</a:t>
            </a:r>
            <a:endParaRPr sz="1600">
              <a:solidFill>
                <a:srgbClr val="000000"/>
              </a:solidFill>
            </a:endParaRPr>
          </a:p>
          <a:p>
            <a:pPr marL="228600" lvl="0" indent="-50800" algn="l" rtl="0">
              <a:lnSpc>
                <a:spcPct val="90000"/>
              </a:lnSpc>
              <a:spcBef>
                <a:spcPts val="1000"/>
              </a:spcBef>
              <a:spcAft>
                <a:spcPts val="0"/>
              </a:spcAft>
              <a:buNone/>
            </a:pPr>
            <a:endParaRPr sz="1600">
              <a:solidFill>
                <a:srgbClr val="000000"/>
              </a:solidFill>
            </a:endParaRPr>
          </a:p>
          <a:p>
            <a:pPr marL="0" lvl="0" indent="0" algn="l" rtl="0">
              <a:spcBef>
                <a:spcPts val="0"/>
              </a:spcBef>
              <a:spcAft>
                <a:spcPts val="0"/>
              </a:spcAft>
              <a:buNone/>
            </a:pPr>
            <a:endParaRPr sz="1600"/>
          </a:p>
        </p:txBody>
      </p:sp>
      <p:pic>
        <p:nvPicPr>
          <p:cNvPr id="806" name="Google Shape;806;p104"/>
          <p:cNvPicPr preferRelativeResize="0"/>
          <p:nvPr/>
        </p:nvPicPr>
        <p:blipFill rotWithShape="1">
          <a:blip r:embed="rId3">
            <a:alphaModFix/>
          </a:blip>
          <a:srcRect/>
          <a:stretch/>
        </p:blipFill>
        <p:spPr>
          <a:xfrm>
            <a:off x="5251502" y="975748"/>
            <a:ext cx="3243226" cy="3398249"/>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10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812" name="Google Shape;812;p105"/>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sz="1800" b="1">
                <a:solidFill>
                  <a:srgbClr val="000000"/>
                </a:solidFill>
              </a:rPr>
              <a:t>M.GMax - režimová opatření</a:t>
            </a:r>
            <a:endParaRPr sz="1800" b="1">
              <a:solidFill>
                <a:srgbClr val="000000"/>
              </a:solidFill>
            </a:endParaRPr>
          </a:p>
          <a:p>
            <a:pPr marL="228600" lvl="0" indent="-228600" algn="l" rtl="0">
              <a:lnSpc>
                <a:spcPct val="150000"/>
              </a:lnSpc>
              <a:spcBef>
                <a:spcPts val="0"/>
              </a:spcBef>
              <a:spcAft>
                <a:spcPts val="0"/>
              </a:spcAft>
              <a:buSzPts val="1800"/>
              <a:buChar char="•"/>
            </a:pPr>
            <a:r>
              <a:rPr lang="sk" sz="1800">
                <a:solidFill>
                  <a:srgbClr val="000000"/>
                </a:solidFill>
              </a:rPr>
              <a:t>sedět max. 15-20 min</a:t>
            </a:r>
            <a:endParaRPr sz="1800">
              <a:solidFill>
                <a:srgbClr val="000000"/>
              </a:solidFill>
            </a:endParaRPr>
          </a:p>
          <a:p>
            <a:pPr marL="228600" lvl="0" indent="-165100" algn="l" rtl="0">
              <a:lnSpc>
                <a:spcPct val="150000"/>
              </a:lnSpc>
              <a:spcBef>
                <a:spcPts val="1000"/>
              </a:spcBef>
              <a:spcAft>
                <a:spcPts val="0"/>
              </a:spcAft>
              <a:buSzPts val="1800"/>
              <a:buChar char="•"/>
            </a:pPr>
            <a:r>
              <a:rPr lang="sk" sz="1800">
                <a:solidFill>
                  <a:srgbClr val="000000"/>
                </a:solidFill>
              </a:rPr>
              <a:t>měnit polohy, projít se</a:t>
            </a:r>
            <a:endParaRPr sz="1800">
              <a:solidFill>
                <a:srgbClr val="000000"/>
              </a:solidFill>
            </a:endParaRPr>
          </a:p>
          <a:p>
            <a:pPr marL="228600" lvl="0" indent="-165100" algn="l" rtl="0">
              <a:lnSpc>
                <a:spcPct val="150000"/>
              </a:lnSpc>
              <a:spcBef>
                <a:spcPts val="1000"/>
              </a:spcBef>
              <a:spcAft>
                <a:spcPts val="0"/>
              </a:spcAft>
              <a:buSzPts val="1800"/>
              <a:buChar char="•"/>
            </a:pPr>
            <a:r>
              <a:rPr lang="sk" sz="1800">
                <a:solidFill>
                  <a:srgbClr val="000000"/>
                </a:solidFill>
              </a:rPr>
              <a:t>TrP podkládat molitanem s otvorem</a:t>
            </a:r>
            <a:endParaRPr sz="1800">
              <a:solidFill>
                <a:srgbClr val="000000"/>
              </a:solidFill>
            </a:endParaRPr>
          </a:p>
          <a:p>
            <a:pPr marL="228600" lvl="0" indent="-165100" algn="l" rtl="0">
              <a:lnSpc>
                <a:spcPct val="150000"/>
              </a:lnSpc>
              <a:spcBef>
                <a:spcPts val="1000"/>
              </a:spcBef>
              <a:spcAft>
                <a:spcPts val="0"/>
              </a:spcAft>
              <a:buSzPts val="1800"/>
              <a:buChar char="•"/>
            </a:pPr>
            <a:r>
              <a:rPr lang="sk" sz="1800">
                <a:solidFill>
                  <a:srgbClr val="000000"/>
                </a:solidFill>
              </a:rPr>
              <a:t>nesedět s předměty v zadní kapse</a:t>
            </a:r>
            <a:endParaRPr sz="1800">
              <a:solidFill>
                <a:srgbClr val="000000"/>
              </a:solidFill>
            </a:endParaRPr>
          </a:p>
          <a:p>
            <a:pPr marL="228600" lvl="0" indent="-165100" algn="l" rtl="0">
              <a:lnSpc>
                <a:spcPct val="150000"/>
              </a:lnSpc>
              <a:spcBef>
                <a:spcPts val="1000"/>
              </a:spcBef>
              <a:spcAft>
                <a:spcPts val="0"/>
              </a:spcAft>
              <a:buSzPts val="1800"/>
              <a:buChar char="•"/>
            </a:pPr>
            <a:r>
              <a:rPr lang="sk" sz="1800">
                <a:solidFill>
                  <a:srgbClr val="000000"/>
                </a:solidFill>
              </a:rPr>
              <a:t>spát s mírně flektovanými KYK nebo na břiše</a:t>
            </a:r>
            <a:endParaRPr sz="1800">
              <a:solidFill>
                <a:srgbClr val="000000"/>
              </a:solidFill>
            </a:endParaRPr>
          </a:p>
          <a:p>
            <a:pPr marL="228600" lvl="0" indent="-165100" algn="l" rtl="0">
              <a:lnSpc>
                <a:spcPct val="150000"/>
              </a:lnSpc>
              <a:spcBef>
                <a:spcPts val="1000"/>
              </a:spcBef>
              <a:spcAft>
                <a:spcPts val="0"/>
              </a:spcAft>
              <a:buSzPts val="1800"/>
              <a:buChar char="•"/>
            </a:pPr>
            <a:r>
              <a:rPr lang="sk" sz="1800">
                <a:solidFill>
                  <a:srgbClr val="000000"/>
                </a:solidFill>
              </a:rPr>
              <a:t>korekce Mortonovy deformity</a:t>
            </a:r>
            <a:endParaRPr sz="1800">
              <a:solidFill>
                <a:srgbClr val="000000"/>
              </a:solidFill>
            </a:endParaRPr>
          </a:p>
          <a:p>
            <a:pPr marL="228600" lvl="0" indent="-50800" algn="l" rtl="0">
              <a:lnSpc>
                <a:spcPct val="150000"/>
              </a:lnSpc>
              <a:spcBef>
                <a:spcPts val="1000"/>
              </a:spcBef>
              <a:spcAft>
                <a:spcPts val="0"/>
              </a:spcAft>
              <a:buNone/>
            </a:pPr>
            <a:endParaRPr sz="1800">
              <a:solidFill>
                <a:srgbClr val="000000"/>
              </a:solidFill>
            </a:endParaRPr>
          </a:p>
          <a:p>
            <a:pPr marL="0" lvl="0" indent="0" algn="l" rtl="0">
              <a:lnSpc>
                <a:spcPct val="150000"/>
              </a:lnSpc>
              <a:spcBef>
                <a:spcPts val="0"/>
              </a:spcBef>
              <a:spcAft>
                <a:spcPts val="0"/>
              </a:spcAft>
              <a:buNone/>
            </a:pPr>
            <a:endParaRPr sz="1800"/>
          </a:p>
        </p:txBody>
      </p:sp>
      <p:pic>
        <p:nvPicPr>
          <p:cNvPr id="813" name="Google Shape;813;p105"/>
          <p:cNvPicPr preferRelativeResize="0"/>
          <p:nvPr/>
        </p:nvPicPr>
        <p:blipFill rotWithShape="1">
          <a:blip r:embed="rId3">
            <a:alphaModFix/>
          </a:blip>
          <a:srcRect/>
          <a:stretch/>
        </p:blipFill>
        <p:spPr>
          <a:xfrm>
            <a:off x="5046138" y="787777"/>
            <a:ext cx="2597725" cy="1234200"/>
          </a:xfrm>
          <a:prstGeom prst="rect">
            <a:avLst/>
          </a:prstGeom>
          <a:noFill/>
          <a:ln>
            <a:noFill/>
          </a:ln>
        </p:spPr>
      </p:pic>
      <p:sp>
        <p:nvSpPr>
          <p:cNvPr id="814" name="Google Shape;814;p105"/>
          <p:cNvSpPr txBox="1"/>
          <p:nvPr/>
        </p:nvSpPr>
        <p:spPr>
          <a:xfrm>
            <a:off x="5740950" y="470400"/>
            <a:ext cx="1208100" cy="408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sk" sz="2000" b="1" i="1">
                <a:solidFill>
                  <a:srgbClr val="000000"/>
                </a:solidFill>
              </a:rPr>
              <a:t>AutoPIR</a:t>
            </a:r>
            <a:endParaRPr sz="2000" b="1" i="1">
              <a:solidFill>
                <a:srgbClr val="000000"/>
              </a:solidFill>
            </a:endParaRPr>
          </a:p>
        </p:txBody>
      </p:sp>
      <p:pic>
        <p:nvPicPr>
          <p:cNvPr id="815" name="Google Shape;815;p105"/>
          <p:cNvPicPr preferRelativeResize="0"/>
          <p:nvPr/>
        </p:nvPicPr>
        <p:blipFill rotWithShape="1">
          <a:blip r:embed="rId4">
            <a:alphaModFix/>
          </a:blip>
          <a:srcRect/>
          <a:stretch/>
        </p:blipFill>
        <p:spPr>
          <a:xfrm>
            <a:off x="5740957" y="2298991"/>
            <a:ext cx="2155285" cy="2535269"/>
          </a:xfrm>
          <a:prstGeom prst="rect">
            <a:avLst/>
          </a:prstGeom>
          <a:noFill/>
          <a:ln>
            <a:noFill/>
          </a:ln>
        </p:spPr>
      </p:pic>
      <p:sp>
        <p:nvSpPr>
          <p:cNvPr id="816" name="Google Shape;816;p105"/>
          <p:cNvSpPr txBox="1"/>
          <p:nvPr/>
        </p:nvSpPr>
        <p:spPr>
          <a:xfrm>
            <a:off x="6498650" y="1918850"/>
            <a:ext cx="639900" cy="4617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sk" sz="2000" b="1" i="1">
                <a:solidFill>
                  <a:schemeClr val="dk1"/>
                </a:solidFill>
              </a:rPr>
              <a:t>PIR</a:t>
            </a:r>
            <a:endParaRPr sz="2000" b="1" i="1">
              <a:solidFill>
                <a:schemeClr val="dk1"/>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10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Svaly KYK - Dif. Dg.</a:t>
            </a:r>
            <a:endParaRPr/>
          </a:p>
        </p:txBody>
      </p:sp>
      <p:sp>
        <p:nvSpPr>
          <p:cNvPr id="822" name="Google Shape;822;p106"/>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b="1"/>
              <a:t>Aktivace M.Gmax UKŘ a OKŘ</a:t>
            </a:r>
            <a:endParaRPr b="1"/>
          </a:p>
        </p:txBody>
      </p:sp>
      <p:pic>
        <p:nvPicPr>
          <p:cNvPr id="823" name="Google Shape;823;p106" descr="SouvisejÃ­cÃ­ obrÃ¡zek"/>
          <p:cNvPicPr preferRelativeResize="0"/>
          <p:nvPr/>
        </p:nvPicPr>
        <p:blipFill rotWithShape="1">
          <a:blip r:embed="rId3">
            <a:alphaModFix/>
          </a:blip>
          <a:srcRect/>
          <a:stretch/>
        </p:blipFill>
        <p:spPr>
          <a:xfrm>
            <a:off x="540002" y="1772124"/>
            <a:ext cx="1725318" cy="1725300"/>
          </a:xfrm>
          <a:prstGeom prst="rect">
            <a:avLst/>
          </a:prstGeom>
          <a:noFill/>
          <a:ln>
            <a:noFill/>
          </a:ln>
        </p:spPr>
      </p:pic>
      <p:pic>
        <p:nvPicPr>
          <p:cNvPr id="824" name="Google Shape;824;p106" descr="SouvisejÃ­cÃ­ obrÃ¡zek"/>
          <p:cNvPicPr preferRelativeResize="0"/>
          <p:nvPr/>
        </p:nvPicPr>
        <p:blipFill rotWithShape="1">
          <a:blip r:embed="rId4">
            <a:alphaModFix/>
          </a:blip>
          <a:srcRect/>
          <a:stretch/>
        </p:blipFill>
        <p:spPr>
          <a:xfrm>
            <a:off x="4571990" y="539988"/>
            <a:ext cx="2497393" cy="2280953"/>
          </a:xfrm>
          <a:prstGeom prst="rect">
            <a:avLst/>
          </a:prstGeom>
          <a:noFill/>
          <a:ln>
            <a:noFill/>
          </a:ln>
        </p:spPr>
      </p:pic>
      <p:pic>
        <p:nvPicPr>
          <p:cNvPr id="825" name="Google Shape;825;p106" descr="SouvisejÃ­cÃ­ obrÃ¡zek"/>
          <p:cNvPicPr preferRelativeResize="0"/>
          <p:nvPr/>
        </p:nvPicPr>
        <p:blipFill rotWithShape="1">
          <a:blip r:embed="rId5">
            <a:alphaModFix/>
          </a:blip>
          <a:srcRect/>
          <a:stretch/>
        </p:blipFill>
        <p:spPr>
          <a:xfrm>
            <a:off x="6655302" y="499983"/>
            <a:ext cx="2361000" cy="2361000"/>
          </a:xfrm>
          <a:prstGeom prst="rect">
            <a:avLst/>
          </a:prstGeom>
          <a:noFill/>
          <a:ln>
            <a:noFill/>
          </a:ln>
        </p:spPr>
      </p:pic>
      <p:pic>
        <p:nvPicPr>
          <p:cNvPr id="826" name="Google Shape;826;p106" descr="SouvisejÃ­cÃ­ obrÃ¡zek"/>
          <p:cNvPicPr preferRelativeResize="0"/>
          <p:nvPr/>
        </p:nvPicPr>
        <p:blipFill rotWithShape="1">
          <a:blip r:embed="rId6">
            <a:alphaModFix/>
          </a:blip>
          <a:srcRect/>
          <a:stretch/>
        </p:blipFill>
        <p:spPr>
          <a:xfrm>
            <a:off x="2493698" y="1696073"/>
            <a:ext cx="2174650" cy="1877400"/>
          </a:xfrm>
          <a:prstGeom prst="rect">
            <a:avLst/>
          </a:prstGeom>
          <a:noFill/>
          <a:ln>
            <a:noFill/>
          </a:ln>
        </p:spPr>
      </p:pic>
      <p:pic>
        <p:nvPicPr>
          <p:cNvPr id="827" name="Google Shape;827;p106" descr="VÃ½sledek obrÃ¡zku pro posÃ­lenÃ­ musculus gluteus maximus"/>
          <p:cNvPicPr preferRelativeResize="0"/>
          <p:nvPr/>
        </p:nvPicPr>
        <p:blipFill rotWithShape="1">
          <a:blip r:embed="rId7">
            <a:alphaModFix/>
          </a:blip>
          <a:srcRect/>
          <a:stretch/>
        </p:blipFill>
        <p:spPr>
          <a:xfrm>
            <a:off x="442371" y="3360580"/>
            <a:ext cx="2342095" cy="1725284"/>
          </a:xfrm>
          <a:prstGeom prst="rect">
            <a:avLst/>
          </a:prstGeom>
          <a:noFill/>
          <a:ln>
            <a:noFill/>
          </a:ln>
        </p:spPr>
      </p:pic>
      <p:pic>
        <p:nvPicPr>
          <p:cNvPr id="828" name="Google Shape;828;p106" descr="https://3.bp.blogspot.com/-AXcelMSrk3U/WK0yX_5NdpI/AAAAAAAA8IU/uDJ0qQ17tV8SQvpaLKkh5TjqR_KBIyjYACLcB/s320/Algunos-ejercicios-de-gluteos-para-hacer-en-el-suelo.jpg"/>
          <p:cNvPicPr preferRelativeResize="0"/>
          <p:nvPr/>
        </p:nvPicPr>
        <p:blipFill rotWithShape="1">
          <a:blip r:embed="rId8">
            <a:alphaModFix/>
          </a:blip>
          <a:srcRect/>
          <a:stretch/>
        </p:blipFill>
        <p:spPr>
          <a:xfrm>
            <a:off x="3467975" y="3561135"/>
            <a:ext cx="2174650" cy="1454315"/>
          </a:xfrm>
          <a:prstGeom prst="rect">
            <a:avLst/>
          </a:prstGeom>
          <a:noFill/>
          <a:ln>
            <a:noFill/>
          </a:ln>
        </p:spPr>
      </p:pic>
      <p:pic>
        <p:nvPicPr>
          <p:cNvPr id="829" name="Google Shape;829;p106" descr="SouvisejÃ­cÃ­ obrÃ¡zek"/>
          <p:cNvPicPr preferRelativeResize="0"/>
          <p:nvPr/>
        </p:nvPicPr>
        <p:blipFill rotWithShape="1">
          <a:blip r:embed="rId9">
            <a:alphaModFix/>
          </a:blip>
          <a:srcRect l="18418" r="10984" b="15225"/>
          <a:stretch/>
        </p:blipFill>
        <p:spPr>
          <a:xfrm>
            <a:off x="5529150" y="2924849"/>
            <a:ext cx="2497376" cy="1687688"/>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10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835" name="Google Shape;835;p107"/>
          <p:cNvSpPr txBox="1">
            <a:spLocks noGrp="1"/>
          </p:cNvSpPr>
          <p:nvPr>
            <p:ph type="body" idx="1"/>
          </p:nvPr>
        </p:nvSpPr>
        <p:spPr>
          <a:xfrm>
            <a:off x="540000" y="1269000"/>
            <a:ext cx="52659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800" b="1"/>
              <a:t>M.GMed - Funkce</a:t>
            </a:r>
            <a:endParaRPr sz="1800" b="1"/>
          </a:p>
          <a:p>
            <a:pPr marL="228600" lvl="0" indent="-190500" algn="just" rtl="0">
              <a:lnSpc>
                <a:spcPct val="90000"/>
              </a:lnSpc>
              <a:spcBef>
                <a:spcPts val="0"/>
              </a:spcBef>
              <a:spcAft>
                <a:spcPts val="0"/>
              </a:spcAft>
              <a:buSzPts val="1800"/>
              <a:buChar char="•"/>
            </a:pPr>
            <a:r>
              <a:rPr lang="sk" sz="1800">
                <a:solidFill>
                  <a:srgbClr val="000000"/>
                </a:solidFill>
              </a:rPr>
              <a:t>Společně s </a:t>
            </a:r>
            <a:r>
              <a:rPr lang="sk" sz="1800">
                <a:solidFill>
                  <a:srgbClr val="009242"/>
                </a:solidFill>
              </a:rPr>
              <a:t>MGmin</a:t>
            </a:r>
            <a:r>
              <a:rPr lang="sk" sz="1800">
                <a:solidFill>
                  <a:srgbClr val="000000"/>
                </a:solidFill>
              </a:rPr>
              <a:t> stabilizuje pánev ve frontální rovině</a:t>
            </a:r>
            <a:endParaRPr sz="1800">
              <a:solidFill>
                <a:srgbClr val="000000"/>
              </a:solidFill>
            </a:endParaRPr>
          </a:p>
          <a:p>
            <a:pPr marL="228600" lvl="0" indent="-190500" algn="just" rtl="0">
              <a:lnSpc>
                <a:spcPct val="90000"/>
              </a:lnSpc>
              <a:spcBef>
                <a:spcPts val="0"/>
              </a:spcBef>
              <a:spcAft>
                <a:spcPts val="0"/>
              </a:spcAft>
              <a:buSzPts val="1800"/>
              <a:buChar char="•"/>
            </a:pPr>
            <a:r>
              <a:rPr lang="sk" sz="1800">
                <a:solidFill>
                  <a:srgbClr val="000000"/>
                </a:solidFill>
              </a:rPr>
              <a:t>Je odpovědný za stabilizaci pánve nesoucí váhu těla během stoje na jedné DK</a:t>
            </a:r>
            <a:endParaRPr sz="1800">
              <a:solidFill>
                <a:srgbClr val="000000"/>
              </a:solidFill>
            </a:endParaRPr>
          </a:p>
          <a:p>
            <a:pPr marL="228600" lvl="0" indent="-190500" algn="just" rtl="0">
              <a:lnSpc>
                <a:spcPct val="90000"/>
              </a:lnSpc>
              <a:spcBef>
                <a:spcPts val="0"/>
              </a:spcBef>
              <a:spcAft>
                <a:spcPts val="0"/>
              </a:spcAft>
              <a:buSzPts val="1800"/>
              <a:buChar char="•"/>
            </a:pPr>
            <a:r>
              <a:rPr lang="sk" sz="1800">
                <a:solidFill>
                  <a:srgbClr val="000000"/>
                </a:solidFill>
              </a:rPr>
              <a:t>Při stoji na obou DKK je stabilizace pánve zabezpečená kokontrakcí ipsilaterálních a kontralaterálních abduktorů a adduktorů, tah je vyvážený → pánev je symetrická</a:t>
            </a:r>
            <a:endParaRPr sz="1800">
              <a:solidFill>
                <a:srgbClr val="000000"/>
              </a:solidFill>
            </a:endParaRPr>
          </a:p>
          <a:p>
            <a:pPr marL="0" lvl="0" indent="0" algn="just" rtl="0">
              <a:lnSpc>
                <a:spcPct val="90000"/>
              </a:lnSpc>
              <a:spcBef>
                <a:spcPts val="0"/>
              </a:spcBef>
              <a:spcAft>
                <a:spcPts val="0"/>
              </a:spcAft>
              <a:buNone/>
            </a:pPr>
            <a:r>
              <a:rPr lang="sk" sz="1800">
                <a:solidFill>
                  <a:srgbClr val="000000"/>
                </a:solidFill>
              </a:rPr>
              <a:t>→ dominují-li ABDuktory na jedné a ADDuktory na druhé DK → pánev je tažena laterálně na stranu ADDuktorů – je-li tento stav dlouhodobý, dojde k poklesu pánve na stranu ADDuktorů</a:t>
            </a:r>
            <a:endParaRPr sz="1800">
              <a:solidFill>
                <a:srgbClr val="000000"/>
              </a:solidFill>
            </a:endParaRPr>
          </a:p>
          <a:p>
            <a:pPr marL="0" lvl="0" indent="0" algn="l" rtl="0">
              <a:spcBef>
                <a:spcPts val="0"/>
              </a:spcBef>
              <a:spcAft>
                <a:spcPts val="0"/>
              </a:spcAft>
              <a:buNone/>
            </a:pPr>
            <a:endParaRPr sz="1800" b="1"/>
          </a:p>
        </p:txBody>
      </p:sp>
      <p:pic>
        <p:nvPicPr>
          <p:cNvPr id="836" name="Google Shape;836;p107"/>
          <p:cNvPicPr preferRelativeResize="0"/>
          <p:nvPr/>
        </p:nvPicPr>
        <p:blipFill>
          <a:blip r:embed="rId3">
            <a:alphaModFix/>
          </a:blip>
          <a:stretch>
            <a:fillRect/>
          </a:stretch>
        </p:blipFill>
        <p:spPr>
          <a:xfrm>
            <a:off x="5958300" y="1031100"/>
            <a:ext cx="3033302" cy="2831252"/>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108"/>
          <p:cNvSpPr txBox="1">
            <a:spLocks noGrp="1"/>
          </p:cNvSpPr>
          <p:nvPr>
            <p:ph type="title"/>
          </p:nvPr>
        </p:nvSpPr>
        <p:spPr>
          <a:xfrm>
            <a:off x="619875"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842" name="Google Shape;842;p108"/>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b="1"/>
              <a:t>M.GMed - funkce:</a:t>
            </a:r>
            <a:endParaRPr b="1"/>
          </a:p>
          <a:p>
            <a:pPr marL="228600" lvl="0" indent="-209550" algn="just" rtl="0">
              <a:lnSpc>
                <a:spcPct val="90000"/>
              </a:lnSpc>
              <a:spcBef>
                <a:spcPts val="0"/>
              </a:spcBef>
              <a:spcAft>
                <a:spcPts val="0"/>
              </a:spcAft>
              <a:buSzPts val="2100"/>
              <a:buChar char="•"/>
            </a:pPr>
            <a:r>
              <a:rPr lang="sk">
                <a:solidFill>
                  <a:srgbClr val="000000"/>
                </a:solidFill>
              </a:rPr>
              <a:t>Během chůze </a:t>
            </a:r>
            <a:r>
              <a:rPr lang="sk">
                <a:solidFill>
                  <a:srgbClr val="2F5496"/>
                </a:solidFill>
              </a:rPr>
              <a:t>MGmed</a:t>
            </a:r>
            <a:r>
              <a:rPr lang="sk">
                <a:solidFill>
                  <a:srgbClr val="000000"/>
                </a:solidFill>
              </a:rPr>
              <a:t> spolu s ostatními abduktory </a:t>
            </a:r>
            <a:r>
              <a:rPr lang="sk" b="1">
                <a:solidFill>
                  <a:srgbClr val="000000"/>
                </a:solidFill>
              </a:rPr>
              <a:t>zabraňují</a:t>
            </a:r>
            <a:r>
              <a:rPr lang="sk">
                <a:solidFill>
                  <a:srgbClr val="000000"/>
                </a:solidFill>
              </a:rPr>
              <a:t> </a:t>
            </a:r>
            <a:r>
              <a:rPr lang="sk" b="1">
                <a:solidFill>
                  <a:srgbClr val="000000"/>
                </a:solidFill>
              </a:rPr>
              <a:t>naklánění pánve </a:t>
            </a:r>
            <a:r>
              <a:rPr lang="sk">
                <a:solidFill>
                  <a:srgbClr val="000000"/>
                </a:solidFill>
              </a:rPr>
              <a:t>(pokles pánve) na stranu švihové končetiny tím, že uklání pánev na stranu končetiny stojné → tím se váha trupu přenáší na končetinu stojnou. </a:t>
            </a:r>
            <a:endParaRPr>
              <a:solidFill>
                <a:srgbClr val="000000"/>
              </a:solidFill>
            </a:endParaRPr>
          </a:p>
          <a:p>
            <a:pPr marL="228600" lvl="0" indent="-209550" algn="just" rtl="0">
              <a:lnSpc>
                <a:spcPct val="90000"/>
              </a:lnSpc>
              <a:spcBef>
                <a:spcPts val="1000"/>
              </a:spcBef>
              <a:spcAft>
                <a:spcPts val="0"/>
              </a:spcAft>
              <a:buSzPts val="2100"/>
              <a:buChar char="•"/>
            </a:pPr>
            <a:r>
              <a:rPr lang="sk">
                <a:solidFill>
                  <a:srgbClr val="000000"/>
                </a:solidFill>
              </a:rPr>
              <a:t>Současně se při tom mírně aktivují adduktory  švihové končetiny, má-li se udržet rovný směr chůze. </a:t>
            </a:r>
            <a:endParaRPr>
              <a:solidFill>
                <a:srgbClr val="000000"/>
              </a:solidFill>
            </a:endParaRPr>
          </a:p>
          <a:p>
            <a:pPr marL="0" lvl="0" indent="0" algn="just" rtl="0">
              <a:lnSpc>
                <a:spcPct val="90000"/>
              </a:lnSpc>
              <a:spcBef>
                <a:spcPts val="1000"/>
              </a:spcBef>
              <a:spcAft>
                <a:spcPts val="0"/>
              </a:spcAft>
              <a:buNone/>
            </a:pPr>
            <a:endParaRPr>
              <a:solidFill>
                <a:srgbClr val="000000"/>
              </a:solidFill>
            </a:endParaRPr>
          </a:p>
          <a:p>
            <a:pPr marL="228600" lvl="0" indent="-50800" algn="l" rtl="0">
              <a:lnSpc>
                <a:spcPct val="90000"/>
              </a:lnSpc>
              <a:spcBef>
                <a:spcPts val="1000"/>
              </a:spcBef>
              <a:spcAft>
                <a:spcPts val="0"/>
              </a:spcAft>
              <a:buNone/>
            </a:pPr>
            <a:endParaRPr>
              <a:solidFill>
                <a:srgbClr val="000000"/>
              </a:solidFill>
            </a:endParaRPr>
          </a:p>
          <a:p>
            <a:pPr marL="0" lvl="0" indent="0" algn="l" rtl="0">
              <a:spcBef>
                <a:spcPts val="0"/>
              </a:spcBef>
              <a:spcAft>
                <a:spcPts val="0"/>
              </a:spcAft>
              <a:buNone/>
            </a:pPr>
            <a:endParaRPr b="1"/>
          </a:p>
          <a:p>
            <a:pPr marL="0" lvl="0" indent="0" algn="l" rtl="0">
              <a:spcBef>
                <a:spcPts val="0"/>
              </a:spcBef>
              <a:spcAft>
                <a:spcPts val="0"/>
              </a:spcAft>
              <a:buNone/>
            </a:pP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10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848" name="Google Shape;848;p109"/>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100" b="1"/>
              <a:t>M.GMed - funkce: </a:t>
            </a:r>
            <a:endParaRPr sz="1100" b="1"/>
          </a:p>
          <a:p>
            <a:pPr marL="228600" lvl="0" indent="-184150" algn="just" rtl="0">
              <a:lnSpc>
                <a:spcPct val="90000"/>
              </a:lnSpc>
              <a:spcBef>
                <a:spcPts val="0"/>
              </a:spcBef>
              <a:spcAft>
                <a:spcPts val="0"/>
              </a:spcAft>
              <a:buSzPts val="1100"/>
              <a:buFont typeface="Courier New"/>
              <a:buChar char="●"/>
            </a:pPr>
            <a:r>
              <a:rPr lang="sk" sz="1100" b="1">
                <a:solidFill>
                  <a:srgbClr val="000000"/>
                </a:solidFill>
              </a:rPr>
              <a:t>VR KYK </a:t>
            </a:r>
            <a:r>
              <a:rPr lang="sk" sz="1100">
                <a:solidFill>
                  <a:srgbClr val="000000"/>
                </a:solidFill>
              </a:rPr>
              <a:t>– přední snopce </a:t>
            </a:r>
            <a:endParaRPr sz="1100">
              <a:solidFill>
                <a:srgbClr val="000000"/>
              </a:solidFill>
            </a:endParaRPr>
          </a:p>
          <a:p>
            <a:pPr marL="685800" lvl="1" indent="-184150" algn="just" rtl="0">
              <a:lnSpc>
                <a:spcPct val="90000"/>
              </a:lnSpc>
              <a:spcBef>
                <a:spcPts val="0"/>
              </a:spcBef>
              <a:spcAft>
                <a:spcPts val="0"/>
              </a:spcAft>
              <a:buSzPts val="1100"/>
              <a:buChar char="○"/>
            </a:pPr>
            <a:r>
              <a:rPr lang="sk" sz="1100">
                <a:solidFill>
                  <a:srgbClr val="000000"/>
                </a:solidFill>
              </a:rPr>
              <a:t>současně se zapojují při kombinovaném pohybu – ABD-FLX-VR – vlákna jdoucí před vertikální osou KYK </a:t>
            </a:r>
            <a:endParaRPr sz="1100">
              <a:solidFill>
                <a:srgbClr val="000000"/>
              </a:solidFill>
            </a:endParaRPr>
          </a:p>
          <a:p>
            <a:pPr marL="685800" lvl="1" indent="-184150" algn="just" rtl="0">
              <a:lnSpc>
                <a:spcPct val="90000"/>
              </a:lnSpc>
              <a:spcBef>
                <a:spcPts val="0"/>
              </a:spcBef>
              <a:spcAft>
                <a:spcPts val="0"/>
              </a:spcAft>
              <a:buSzPts val="1100"/>
              <a:buChar char="○"/>
            </a:pPr>
            <a:r>
              <a:rPr lang="sk" sz="1100">
                <a:solidFill>
                  <a:srgbClr val="000000"/>
                </a:solidFill>
              </a:rPr>
              <a:t>při VR nad 40° se stávají ZR – vlákna jdou šikmo superiorně a posteriorně</a:t>
            </a:r>
            <a:endParaRPr sz="1100">
              <a:solidFill>
                <a:srgbClr val="000000"/>
              </a:solidFill>
            </a:endParaRPr>
          </a:p>
          <a:p>
            <a:pPr marL="685800" lvl="1" indent="-184150" algn="just" rtl="0">
              <a:lnSpc>
                <a:spcPct val="90000"/>
              </a:lnSpc>
              <a:spcBef>
                <a:spcPts val="0"/>
              </a:spcBef>
              <a:spcAft>
                <a:spcPts val="0"/>
              </a:spcAft>
              <a:buSzPts val="1100"/>
              <a:buChar char="○"/>
            </a:pPr>
            <a:r>
              <a:rPr lang="sk" sz="1100">
                <a:solidFill>
                  <a:srgbClr val="000000"/>
                </a:solidFill>
              </a:rPr>
              <a:t>podle Velého se podílejí také na anteverzi pánve </a:t>
            </a:r>
            <a:endParaRPr sz="1100">
              <a:solidFill>
                <a:srgbClr val="000000"/>
              </a:solidFill>
            </a:endParaRPr>
          </a:p>
          <a:p>
            <a:pPr marL="228600" lvl="0" indent="-184150" algn="just" rtl="0">
              <a:lnSpc>
                <a:spcPct val="90000"/>
              </a:lnSpc>
              <a:spcBef>
                <a:spcPts val="1000"/>
              </a:spcBef>
              <a:spcAft>
                <a:spcPts val="0"/>
              </a:spcAft>
              <a:buSzPts val="1100"/>
              <a:buFont typeface="Courier New"/>
              <a:buChar char="●"/>
            </a:pPr>
            <a:r>
              <a:rPr lang="sk" sz="1100" b="1">
                <a:solidFill>
                  <a:srgbClr val="000000"/>
                </a:solidFill>
              </a:rPr>
              <a:t>ABD KYK </a:t>
            </a:r>
            <a:r>
              <a:rPr lang="sk" sz="1100">
                <a:solidFill>
                  <a:srgbClr val="000000"/>
                </a:solidFill>
              </a:rPr>
              <a:t>– střední snopce, společně s </a:t>
            </a:r>
            <a:r>
              <a:rPr lang="sk" sz="1100">
                <a:solidFill>
                  <a:srgbClr val="009242"/>
                </a:solidFill>
              </a:rPr>
              <a:t>MGmin</a:t>
            </a:r>
            <a:r>
              <a:rPr lang="sk" sz="1100">
                <a:solidFill>
                  <a:srgbClr val="000000"/>
                </a:solidFill>
              </a:rPr>
              <a:t> stabilizují pánev v transverzální rovině</a:t>
            </a:r>
            <a:endParaRPr sz="1100">
              <a:solidFill>
                <a:srgbClr val="000000"/>
              </a:solidFill>
            </a:endParaRPr>
          </a:p>
          <a:p>
            <a:pPr marL="685800" lvl="1" indent="-184150" algn="just" rtl="0">
              <a:lnSpc>
                <a:spcPct val="90000"/>
              </a:lnSpc>
              <a:spcBef>
                <a:spcPts val="0"/>
              </a:spcBef>
              <a:spcAft>
                <a:spcPts val="0"/>
              </a:spcAft>
              <a:buSzPts val="1100"/>
              <a:buChar char="○"/>
            </a:pPr>
            <a:r>
              <a:rPr lang="sk" sz="1100">
                <a:solidFill>
                  <a:srgbClr val="000000"/>
                </a:solidFill>
              </a:rPr>
              <a:t>jejich účinnost podmíněna délkou krčku femuru – krček prodlužuje rameno páky ABDuktorů KYK a tím zvyšuje jejich účinnost </a:t>
            </a:r>
            <a:endParaRPr sz="1100">
              <a:solidFill>
                <a:srgbClr val="000000"/>
              </a:solidFill>
            </a:endParaRPr>
          </a:p>
          <a:p>
            <a:pPr marL="685800" lvl="1" indent="-184150" algn="just" rtl="0">
              <a:lnSpc>
                <a:spcPct val="90000"/>
              </a:lnSpc>
              <a:spcBef>
                <a:spcPts val="0"/>
              </a:spcBef>
              <a:spcAft>
                <a:spcPts val="0"/>
              </a:spcAft>
              <a:buSzPts val="1100"/>
              <a:buChar char="○"/>
            </a:pPr>
            <a:r>
              <a:rPr lang="sk" sz="1100">
                <a:solidFill>
                  <a:srgbClr val="000000"/>
                </a:solidFill>
              </a:rPr>
              <a:t>pokud by byl krček přímo v ose femuru, rozsah ABD by byl větší, ale síla</a:t>
            </a:r>
            <a:r>
              <a:rPr lang="sk" sz="1100">
                <a:solidFill>
                  <a:srgbClr val="2F5496"/>
                </a:solidFill>
              </a:rPr>
              <a:t> MGmed </a:t>
            </a:r>
            <a:r>
              <a:rPr lang="sk" sz="1100">
                <a:solidFill>
                  <a:srgbClr val="000000"/>
                </a:solidFill>
              </a:rPr>
              <a:t>menší, proto hlavice femuru přečnívá osu, ROM ABD je menší, ale síla </a:t>
            </a:r>
            <a:r>
              <a:rPr lang="sk" sz="1100">
                <a:solidFill>
                  <a:srgbClr val="2F5496"/>
                </a:solidFill>
              </a:rPr>
              <a:t>MGmed</a:t>
            </a:r>
            <a:r>
              <a:rPr lang="sk" sz="1100">
                <a:solidFill>
                  <a:srgbClr val="000000"/>
                </a:solidFill>
              </a:rPr>
              <a:t> je velká, což zabezpečuje stabilizaci pánve v transverzální rovině</a:t>
            </a:r>
            <a:endParaRPr sz="1100">
              <a:solidFill>
                <a:srgbClr val="000000"/>
              </a:solidFill>
            </a:endParaRPr>
          </a:p>
          <a:p>
            <a:pPr marL="685800" lvl="1" indent="-184150" algn="just" rtl="0">
              <a:lnSpc>
                <a:spcPct val="90000"/>
              </a:lnSpc>
              <a:spcBef>
                <a:spcPts val="0"/>
              </a:spcBef>
              <a:spcAft>
                <a:spcPts val="0"/>
              </a:spcAft>
              <a:buSzPts val="1100"/>
              <a:buChar char="○"/>
            </a:pPr>
            <a:r>
              <a:rPr lang="sk" sz="1100">
                <a:solidFill>
                  <a:srgbClr val="000000"/>
                </a:solidFill>
              </a:rPr>
              <a:t>účinnost </a:t>
            </a:r>
            <a:r>
              <a:rPr lang="sk" sz="1100">
                <a:solidFill>
                  <a:srgbClr val="2F5496"/>
                </a:solidFill>
              </a:rPr>
              <a:t>MGmed</a:t>
            </a:r>
            <a:r>
              <a:rPr lang="sk" sz="1100">
                <a:solidFill>
                  <a:srgbClr val="000000"/>
                </a:solidFill>
              </a:rPr>
              <a:t> se také mění v závislosti na stupních ABD – v ABD 35° je jeho práce nejefektivnější </a:t>
            </a:r>
            <a:endParaRPr sz="1100">
              <a:solidFill>
                <a:srgbClr val="000000"/>
              </a:solidFill>
            </a:endParaRPr>
          </a:p>
          <a:p>
            <a:pPr marL="228600" lvl="0" indent="-184150" algn="just" rtl="0">
              <a:lnSpc>
                <a:spcPct val="90000"/>
              </a:lnSpc>
              <a:spcBef>
                <a:spcPts val="1000"/>
              </a:spcBef>
              <a:spcAft>
                <a:spcPts val="0"/>
              </a:spcAft>
              <a:buSzPts val="1100"/>
              <a:buFont typeface="Courier New"/>
              <a:buChar char="●"/>
            </a:pPr>
            <a:r>
              <a:rPr lang="sk" sz="1100" b="1">
                <a:solidFill>
                  <a:srgbClr val="000000"/>
                </a:solidFill>
              </a:rPr>
              <a:t>ZR KYK </a:t>
            </a:r>
            <a:r>
              <a:rPr lang="sk" sz="1100">
                <a:solidFill>
                  <a:srgbClr val="000000"/>
                </a:solidFill>
              </a:rPr>
              <a:t>– zadní snopce</a:t>
            </a:r>
            <a:endParaRPr sz="1100">
              <a:solidFill>
                <a:srgbClr val="000000"/>
              </a:solidFill>
            </a:endParaRPr>
          </a:p>
          <a:p>
            <a:pPr marL="685800" lvl="1" indent="-184150" algn="just" rtl="0">
              <a:lnSpc>
                <a:spcPct val="90000"/>
              </a:lnSpc>
              <a:spcBef>
                <a:spcPts val="0"/>
              </a:spcBef>
              <a:spcAft>
                <a:spcPts val="0"/>
              </a:spcAft>
              <a:buSzPts val="1100"/>
              <a:buChar char="○"/>
            </a:pPr>
            <a:r>
              <a:rPr lang="sk" sz="1100">
                <a:solidFill>
                  <a:srgbClr val="000000"/>
                </a:solidFill>
              </a:rPr>
              <a:t>dle Véleho retroverze pánve, Petrovický – EXT</a:t>
            </a:r>
            <a:endParaRPr sz="1100">
              <a:solidFill>
                <a:srgbClr val="000000"/>
              </a:solidFill>
            </a:endParaRPr>
          </a:p>
          <a:p>
            <a:pPr marL="228600" lvl="0" indent="-184150" algn="just" rtl="0">
              <a:lnSpc>
                <a:spcPct val="90000"/>
              </a:lnSpc>
              <a:spcBef>
                <a:spcPts val="1000"/>
              </a:spcBef>
              <a:spcAft>
                <a:spcPts val="0"/>
              </a:spcAft>
              <a:buSzPts val="1100"/>
              <a:buFont typeface="Courier New"/>
              <a:buChar char="●"/>
            </a:pPr>
            <a:r>
              <a:rPr lang="sk" sz="1100" b="1">
                <a:solidFill>
                  <a:srgbClr val="000000"/>
                </a:solidFill>
              </a:rPr>
              <a:t>Flexe KYK </a:t>
            </a:r>
            <a:r>
              <a:rPr lang="sk" sz="1100">
                <a:solidFill>
                  <a:srgbClr val="000000"/>
                </a:solidFill>
              </a:rPr>
              <a:t>– přední vlákna</a:t>
            </a:r>
            <a:endParaRPr sz="1100">
              <a:solidFill>
                <a:srgbClr val="000000"/>
              </a:solidFill>
            </a:endParaRPr>
          </a:p>
          <a:p>
            <a:pPr marL="685800" lvl="1" indent="-184150" algn="just" rtl="0">
              <a:lnSpc>
                <a:spcPct val="90000"/>
              </a:lnSpc>
              <a:spcBef>
                <a:spcPts val="0"/>
              </a:spcBef>
              <a:spcAft>
                <a:spcPts val="0"/>
              </a:spcAft>
              <a:buSzPts val="1100"/>
              <a:buChar char="○"/>
            </a:pPr>
            <a:r>
              <a:rPr lang="sk" sz="1100">
                <a:solidFill>
                  <a:srgbClr val="000000"/>
                </a:solidFill>
              </a:rPr>
              <a:t>přední vlákna </a:t>
            </a:r>
            <a:r>
              <a:rPr lang="sk" sz="1100">
                <a:solidFill>
                  <a:srgbClr val="009242"/>
                </a:solidFill>
              </a:rPr>
              <a:t>MGmin</a:t>
            </a:r>
            <a:r>
              <a:rPr lang="sk" sz="1100">
                <a:solidFill>
                  <a:srgbClr val="000000"/>
                </a:solidFill>
              </a:rPr>
              <a:t> a m. TFL</a:t>
            </a:r>
            <a:endParaRPr sz="1100">
              <a:solidFill>
                <a:srgbClr val="000000"/>
              </a:solidFill>
            </a:endParaRPr>
          </a:p>
          <a:p>
            <a:pPr marL="457200" lvl="1" indent="0" algn="just" rtl="0">
              <a:lnSpc>
                <a:spcPct val="90000"/>
              </a:lnSpc>
              <a:spcBef>
                <a:spcPts val="0"/>
              </a:spcBef>
              <a:spcAft>
                <a:spcPts val="0"/>
              </a:spcAft>
              <a:buNone/>
            </a:pPr>
            <a:endParaRPr sz="1100">
              <a:solidFill>
                <a:srgbClr val="000000"/>
              </a:solidFill>
            </a:endParaRPr>
          </a:p>
          <a:p>
            <a:pPr marL="228600" lvl="0" indent="-184150" algn="just" rtl="0">
              <a:lnSpc>
                <a:spcPct val="90000"/>
              </a:lnSpc>
              <a:spcBef>
                <a:spcPts val="1000"/>
              </a:spcBef>
              <a:spcAft>
                <a:spcPts val="0"/>
              </a:spcAft>
              <a:buSzPts val="1100"/>
              <a:buChar char="•"/>
            </a:pPr>
            <a:r>
              <a:rPr lang="sk" sz="1100">
                <a:solidFill>
                  <a:srgbClr val="000000"/>
                </a:solidFill>
              </a:rPr>
              <a:t>Účastní se flexe i extenze kyčle (možností akce ve více směrech) – tento sval je významný při chůzi a při udržování rovnováhy stojícího těla</a:t>
            </a:r>
            <a:endParaRPr sz="1100">
              <a:solidFill>
                <a:srgbClr val="000000"/>
              </a:solidFill>
            </a:endParaRPr>
          </a:p>
          <a:p>
            <a:pPr marL="0" lvl="0" indent="0" algn="l" rtl="0">
              <a:spcBef>
                <a:spcPts val="0"/>
              </a:spcBef>
              <a:spcAft>
                <a:spcPts val="0"/>
              </a:spcAft>
              <a:buNone/>
            </a:pPr>
            <a:endParaRPr sz="110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p11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854" name="Google Shape;854;p110"/>
          <p:cNvSpPr txBox="1">
            <a:spLocks noGrp="1"/>
          </p:cNvSpPr>
          <p:nvPr>
            <p:ph type="body" idx="1"/>
          </p:nvPr>
        </p:nvSpPr>
        <p:spPr>
          <a:xfrm>
            <a:off x="540000" y="1113252"/>
            <a:ext cx="80649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400" b="1"/>
              <a:t>M.GMed - oslabení: </a:t>
            </a:r>
            <a:endParaRPr sz="1400" b="1"/>
          </a:p>
          <a:p>
            <a:pPr marL="228600" lvl="0" indent="-188277" algn="just" rtl="0">
              <a:lnSpc>
                <a:spcPct val="80000"/>
              </a:lnSpc>
              <a:spcBef>
                <a:spcPts val="0"/>
              </a:spcBef>
              <a:spcAft>
                <a:spcPts val="0"/>
              </a:spcAft>
              <a:buSzPts val="1400"/>
              <a:buChar char="•"/>
            </a:pPr>
            <a:r>
              <a:rPr lang="sk" sz="1400"/>
              <a:t>Pokud dojde k oslabení svalu, pánev klesá na druhou stranu, trup je nakloněn na stranu oslabení</a:t>
            </a:r>
            <a:endParaRPr sz="1400"/>
          </a:p>
          <a:p>
            <a:pPr marL="228600" lvl="0" indent="-188277" algn="just" rtl="0">
              <a:lnSpc>
                <a:spcPct val="80000"/>
              </a:lnSpc>
              <a:spcBef>
                <a:spcPts val="1000"/>
              </a:spcBef>
              <a:spcAft>
                <a:spcPts val="0"/>
              </a:spcAft>
              <a:buSzPts val="1400"/>
              <a:buChar char="•"/>
            </a:pPr>
            <a:r>
              <a:rPr lang="sk" sz="1400"/>
              <a:t>Při jednostranné poruše má chůze kolébavý charakter se zvýšenými pohyby pánve ve frontální rovině</a:t>
            </a:r>
            <a:endParaRPr sz="1400"/>
          </a:p>
          <a:p>
            <a:pPr marL="228600" lvl="0" indent="-188277" algn="just" rtl="0">
              <a:lnSpc>
                <a:spcPct val="80000"/>
              </a:lnSpc>
              <a:spcBef>
                <a:spcPts val="1000"/>
              </a:spcBef>
              <a:spcAft>
                <a:spcPts val="0"/>
              </a:spcAft>
              <a:buSzPts val="1400"/>
              <a:buChar char="•"/>
            </a:pPr>
            <a:r>
              <a:rPr lang="sk" sz="1400"/>
              <a:t>Při oboustranném postižení vzniká tzv. kachní chůze (typická u myopatů)</a:t>
            </a:r>
            <a:endParaRPr sz="1400"/>
          </a:p>
          <a:p>
            <a:pPr marL="0" lvl="0" indent="0" algn="just" rtl="0">
              <a:lnSpc>
                <a:spcPct val="80000"/>
              </a:lnSpc>
              <a:spcBef>
                <a:spcPts val="1000"/>
              </a:spcBef>
              <a:spcAft>
                <a:spcPts val="0"/>
              </a:spcAft>
              <a:buNone/>
            </a:pPr>
            <a:r>
              <a:rPr lang="sk" sz="1400" b="1"/>
              <a:t>Příčiny oslabení MGmed:</a:t>
            </a:r>
            <a:endParaRPr sz="1400"/>
          </a:p>
          <a:p>
            <a:pPr marL="228600" lvl="0" indent="-188277" algn="just" rtl="0">
              <a:lnSpc>
                <a:spcPct val="80000"/>
              </a:lnSpc>
              <a:spcBef>
                <a:spcPts val="1000"/>
              </a:spcBef>
              <a:spcAft>
                <a:spcPts val="0"/>
              </a:spcAft>
              <a:buSzPts val="1400"/>
              <a:buChar char="•"/>
            </a:pPr>
            <a:r>
              <a:rPr lang="sk" sz="1400"/>
              <a:t>Coxa vara</a:t>
            </a:r>
            <a:endParaRPr sz="1400"/>
          </a:p>
          <a:p>
            <a:pPr marL="228600" lvl="0" indent="-188277" algn="just" rtl="0">
              <a:lnSpc>
                <a:spcPct val="80000"/>
              </a:lnSpc>
              <a:spcBef>
                <a:spcPts val="1000"/>
              </a:spcBef>
              <a:spcAft>
                <a:spcPts val="0"/>
              </a:spcAft>
              <a:buSzPts val="1400"/>
              <a:buChar char="•"/>
            </a:pPr>
            <a:r>
              <a:rPr lang="sk" sz="1400"/>
              <a:t>Zlomeniny velkého trochanteru</a:t>
            </a:r>
            <a:endParaRPr sz="1400"/>
          </a:p>
          <a:p>
            <a:pPr marL="228600" lvl="0" indent="-188277" algn="just" rtl="0">
              <a:lnSpc>
                <a:spcPct val="80000"/>
              </a:lnSpc>
              <a:spcBef>
                <a:spcPts val="1000"/>
              </a:spcBef>
              <a:spcAft>
                <a:spcPts val="0"/>
              </a:spcAft>
              <a:buSzPts val="1400"/>
              <a:buChar char="•"/>
            </a:pPr>
            <a:r>
              <a:rPr lang="sk" sz="1400"/>
              <a:t>Vrozená dislokace kyčelního kloubu</a:t>
            </a:r>
            <a:endParaRPr sz="1400"/>
          </a:p>
          <a:p>
            <a:pPr marL="228600" lvl="0" indent="-188277" algn="just" rtl="0">
              <a:lnSpc>
                <a:spcPct val="80000"/>
              </a:lnSpc>
              <a:spcBef>
                <a:spcPts val="1000"/>
              </a:spcBef>
              <a:spcAft>
                <a:spcPts val="0"/>
              </a:spcAft>
              <a:buSzPts val="1400"/>
              <a:buChar char="•"/>
            </a:pPr>
            <a:r>
              <a:rPr lang="sk" sz="1400"/>
              <a:t>Coxa vara adolescentium (epifyseolysis capitis femoris)</a:t>
            </a:r>
            <a:endParaRPr sz="1400"/>
          </a:p>
          <a:p>
            <a:pPr marL="228600" lvl="0" indent="-188277" algn="just" rtl="0">
              <a:lnSpc>
                <a:spcPct val="80000"/>
              </a:lnSpc>
              <a:spcBef>
                <a:spcPts val="1000"/>
              </a:spcBef>
              <a:spcAft>
                <a:spcPts val="0"/>
              </a:spcAft>
              <a:buSzPts val="1400"/>
              <a:buChar char="•"/>
            </a:pPr>
            <a:r>
              <a:rPr lang="sk" sz="1400"/>
              <a:t>Poliomyelitida </a:t>
            </a:r>
            <a:endParaRPr sz="1400"/>
          </a:p>
          <a:p>
            <a:pPr marL="228600" lvl="0" indent="-188277" algn="just" rtl="0">
              <a:lnSpc>
                <a:spcPct val="80000"/>
              </a:lnSpc>
              <a:spcBef>
                <a:spcPts val="1000"/>
              </a:spcBef>
              <a:spcAft>
                <a:spcPts val="0"/>
              </a:spcAft>
              <a:buSzPts val="1400"/>
              <a:buChar char="•"/>
            </a:pPr>
            <a:r>
              <a:rPr lang="sk" sz="1400"/>
              <a:t>Meningomyelokéla </a:t>
            </a:r>
            <a:endParaRPr sz="1400"/>
          </a:p>
          <a:p>
            <a:pPr marL="228600" lvl="0" indent="-188277" algn="just" rtl="0">
              <a:lnSpc>
                <a:spcPct val="80000"/>
              </a:lnSpc>
              <a:spcBef>
                <a:spcPts val="1000"/>
              </a:spcBef>
              <a:spcAft>
                <a:spcPts val="0"/>
              </a:spcAft>
              <a:buSzPts val="1400"/>
              <a:buChar char="•"/>
            </a:pPr>
            <a:r>
              <a:rPr lang="sk" sz="1400"/>
              <a:t>Kořenová léze</a:t>
            </a:r>
            <a:endParaRPr sz="1400"/>
          </a:p>
          <a:p>
            <a:pPr marL="0" lvl="0" indent="0" algn="l" rtl="0">
              <a:lnSpc>
                <a:spcPct val="100000"/>
              </a:lnSpc>
              <a:spcBef>
                <a:spcPts val="0"/>
              </a:spcBef>
              <a:spcAft>
                <a:spcPts val="0"/>
              </a:spcAft>
              <a:buClr>
                <a:srgbClr val="000000"/>
              </a:buClr>
              <a:buFont typeface="Arial"/>
              <a:buNone/>
            </a:pPr>
            <a:r>
              <a:rPr lang="sk" sz="1200">
                <a:solidFill>
                  <a:srgbClr val="000000"/>
                </a:solidFill>
              </a:rPr>
              <a:t>(Gross, Fetto, Rosen, 2005)</a:t>
            </a:r>
            <a:endParaRPr sz="1200">
              <a:solidFill>
                <a:srgbClr val="000000"/>
              </a:solidFill>
            </a:endParaRPr>
          </a:p>
          <a:p>
            <a:pPr marL="228600" lvl="0" indent="-99377" algn="just" rtl="0">
              <a:lnSpc>
                <a:spcPct val="80000"/>
              </a:lnSpc>
              <a:spcBef>
                <a:spcPts val="1000"/>
              </a:spcBef>
              <a:spcAft>
                <a:spcPts val="0"/>
              </a:spcAft>
              <a:buNone/>
            </a:pPr>
            <a:endParaRPr sz="1400"/>
          </a:p>
          <a:p>
            <a:pPr marL="228600" lvl="0" indent="-99377" algn="just" rtl="0">
              <a:lnSpc>
                <a:spcPct val="80000"/>
              </a:lnSpc>
              <a:spcBef>
                <a:spcPts val="1000"/>
              </a:spcBef>
              <a:spcAft>
                <a:spcPts val="0"/>
              </a:spcAft>
              <a:buNone/>
            </a:pPr>
            <a:endParaRPr sz="1400" b="1"/>
          </a:p>
          <a:p>
            <a:pPr marL="0" lvl="0" indent="0" algn="l" rtl="0">
              <a:spcBef>
                <a:spcPts val="0"/>
              </a:spcBef>
              <a:spcAft>
                <a:spcPts val="0"/>
              </a:spcAft>
              <a:buNone/>
            </a:pPr>
            <a:endParaRPr sz="1400" b="1"/>
          </a:p>
        </p:txBody>
      </p:sp>
      <p:pic>
        <p:nvPicPr>
          <p:cNvPr id="855" name="Google Shape;855;p110"/>
          <p:cNvPicPr preferRelativeResize="0"/>
          <p:nvPr/>
        </p:nvPicPr>
        <p:blipFill rotWithShape="1">
          <a:blip r:embed="rId3">
            <a:alphaModFix/>
          </a:blip>
          <a:srcRect/>
          <a:stretch/>
        </p:blipFill>
        <p:spPr>
          <a:xfrm>
            <a:off x="5236072" y="2571753"/>
            <a:ext cx="2609075" cy="24139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11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861" name="Google Shape;861;p111"/>
          <p:cNvSpPr txBox="1">
            <a:spLocks noGrp="1"/>
          </p:cNvSpPr>
          <p:nvPr>
            <p:ph type="body" idx="1"/>
          </p:nvPr>
        </p:nvSpPr>
        <p:spPr>
          <a:xfrm>
            <a:off x="540000" y="1113250"/>
            <a:ext cx="5980200" cy="3105000"/>
          </a:xfrm>
          <a:prstGeom prst="rect">
            <a:avLst/>
          </a:prstGeom>
        </p:spPr>
        <p:txBody>
          <a:bodyPr spcFirstLastPara="1" wrap="square" lIns="0" tIns="0" rIns="0" bIns="0" anchor="t" anchorCtr="0">
            <a:noAutofit/>
          </a:bodyPr>
          <a:lstStyle/>
          <a:p>
            <a:pPr marL="342900" lvl="0" indent="-311150" algn="just" rtl="0">
              <a:lnSpc>
                <a:spcPct val="80000"/>
              </a:lnSpc>
              <a:spcBef>
                <a:spcPts val="0"/>
              </a:spcBef>
              <a:spcAft>
                <a:spcPts val="0"/>
              </a:spcAft>
              <a:buSzPts val="1500"/>
              <a:buChar char="•"/>
            </a:pPr>
            <a:r>
              <a:rPr lang="sk" sz="1500">
                <a:solidFill>
                  <a:srgbClr val="000000"/>
                </a:solidFill>
              </a:rPr>
              <a:t>Často přehlédnutelný zdroj bolesti dolní části zad – lumbago</a:t>
            </a:r>
            <a:endParaRPr sz="1500">
              <a:solidFill>
                <a:srgbClr val="000000"/>
              </a:solidFill>
            </a:endParaRPr>
          </a:p>
          <a:p>
            <a:pPr marL="342900" lvl="0" indent="-311150" algn="just" rtl="0">
              <a:lnSpc>
                <a:spcPct val="80000"/>
              </a:lnSpc>
              <a:spcBef>
                <a:spcPts val="0"/>
              </a:spcBef>
              <a:spcAft>
                <a:spcPts val="0"/>
              </a:spcAft>
              <a:buSzPts val="1500"/>
              <a:buChar char="•"/>
            </a:pPr>
            <a:r>
              <a:rPr lang="sk" sz="1500">
                <a:solidFill>
                  <a:srgbClr val="000000"/>
                </a:solidFill>
              </a:rPr>
              <a:t>Bolest se promítá do bezprostředního okolí svalu. </a:t>
            </a:r>
            <a:endParaRPr sz="1500">
              <a:solidFill>
                <a:srgbClr val="000000"/>
              </a:solidFill>
            </a:endParaRPr>
          </a:p>
          <a:p>
            <a:pPr marL="342900" lvl="0" indent="-311150" algn="just" rtl="0">
              <a:lnSpc>
                <a:spcPct val="80000"/>
              </a:lnSpc>
              <a:spcBef>
                <a:spcPts val="0"/>
              </a:spcBef>
              <a:spcAft>
                <a:spcPts val="0"/>
              </a:spcAft>
              <a:buSzPts val="1500"/>
              <a:buChar char="•"/>
            </a:pPr>
            <a:r>
              <a:rPr lang="sk" sz="1500">
                <a:solidFill>
                  <a:srgbClr val="2F5496"/>
                </a:solidFill>
              </a:rPr>
              <a:t>MGmed </a:t>
            </a:r>
            <a:r>
              <a:rPr lang="sk" sz="1500">
                <a:solidFill>
                  <a:srgbClr val="000000"/>
                </a:solidFill>
              </a:rPr>
              <a:t>má tři části (přední, střední, zadní).</a:t>
            </a:r>
            <a:endParaRPr sz="1500" b="1" i="1">
              <a:solidFill>
                <a:srgbClr val="000000"/>
              </a:solidFill>
            </a:endParaRPr>
          </a:p>
          <a:p>
            <a:pPr marL="0" lvl="0" indent="0" algn="l" rtl="0">
              <a:lnSpc>
                <a:spcPct val="80000"/>
              </a:lnSpc>
              <a:spcBef>
                <a:spcPts val="0"/>
              </a:spcBef>
              <a:spcAft>
                <a:spcPts val="0"/>
              </a:spcAft>
              <a:buClr>
                <a:srgbClr val="000000"/>
              </a:buClr>
              <a:buFont typeface="Arial"/>
              <a:buNone/>
            </a:pPr>
            <a:endParaRPr sz="1500">
              <a:solidFill>
                <a:srgbClr val="000000"/>
              </a:solidFill>
            </a:endParaRPr>
          </a:p>
          <a:p>
            <a:pPr marL="0" lvl="0" indent="0" algn="just" rtl="0">
              <a:lnSpc>
                <a:spcPct val="80000"/>
              </a:lnSpc>
              <a:spcBef>
                <a:spcPts val="0"/>
              </a:spcBef>
              <a:spcAft>
                <a:spcPts val="0"/>
              </a:spcAft>
              <a:buClr>
                <a:srgbClr val="000000"/>
              </a:buClr>
              <a:buFont typeface="Arial"/>
              <a:buNone/>
            </a:pPr>
            <a:r>
              <a:rPr lang="sk" sz="1500" b="1">
                <a:solidFill>
                  <a:srgbClr val="2E75B5"/>
                </a:solidFill>
              </a:rPr>
              <a:t>TrP 1</a:t>
            </a:r>
            <a:endParaRPr sz="1500">
              <a:solidFill>
                <a:srgbClr val="2E75B5"/>
              </a:solidFill>
            </a:endParaRPr>
          </a:p>
          <a:p>
            <a:pPr marL="285750" lvl="0" indent="-266700" algn="just" rtl="0">
              <a:lnSpc>
                <a:spcPct val="80000"/>
              </a:lnSpc>
              <a:spcBef>
                <a:spcPts val="0"/>
              </a:spcBef>
              <a:spcAft>
                <a:spcPts val="0"/>
              </a:spcAft>
              <a:buSzPts val="1500"/>
              <a:buChar char="•"/>
            </a:pPr>
            <a:r>
              <a:rPr lang="sk" sz="1500">
                <a:solidFill>
                  <a:srgbClr val="000000"/>
                </a:solidFill>
              </a:rPr>
              <a:t>v zadní části svalu v blízkosti crista iliaca a SI kloubu</a:t>
            </a:r>
            <a:endParaRPr sz="1500">
              <a:solidFill>
                <a:srgbClr val="000000"/>
              </a:solidFill>
            </a:endParaRPr>
          </a:p>
          <a:p>
            <a:pPr marL="285750" lvl="0" indent="-266700" algn="just" rtl="0">
              <a:lnSpc>
                <a:spcPct val="80000"/>
              </a:lnSpc>
              <a:spcBef>
                <a:spcPts val="0"/>
              </a:spcBef>
              <a:spcAft>
                <a:spcPts val="0"/>
              </a:spcAft>
              <a:buSzPts val="1500"/>
              <a:buChar char="•"/>
            </a:pPr>
            <a:r>
              <a:rPr lang="sk" sz="1500" b="1" i="1">
                <a:solidFill>
                  <a:srgbClr val="000000"/>
                </a:solidFill>
              </a:rPr>
              <a:t>Zóna referenční bolesti: </a:t>
            </a:r>
            <a:r>
              <a:rPr lang="sk" sz="1500">
                <a:solidFill>
                  <a:srgbClr val="000000"/>
                </a:solidFill>
              </a:rPr>
              <a:t>bolest je přenášena po zadní straně crista iliaca do oblasti SI kloubu a nad sacrum na stejné straně, může však zasahovat na velkou část hýždě</a:t>
            </a:r>
            <a:endParaRPr sz="1500">
              <a:solidFill>
                <a:srgbClr val="000000"/>
              </a:solidFill>
            </a:endParaRPr>
          </a:p>
          <a:p>
            <a:pPr marL="0" lvl="0" indent="0" algn="just" rtl="0">
              <a:lnSpc>
                <a:spcPct val="80000"/>
              </a:lnSpc>
              <a:spcBef>
                <a:spcPts val="0"/>
              </a:spcBef>
              <a:spcAft>
                <a:spcPts val="0"/>
              </a:spcAft>
              <a:buClr>
                <a:srgbClr val="000000"/>
              </a:buClr>
              <a:buFont typeface="Arial"/>
              <a:buNone/>
            </a:pPr>
            <a:endParaRPr sz="1500" b="1">
              <a:solidFill>
                <a:srgbClr val="000000"/>
              </a:solidFill>
            </a:endParaRPr>
          </a:p>
          <a:p>
            <a:pPr marL="0" lvl="0" indent="0" algn="just" rtl="0">
              <a:lnSpc>
                <a:spcPct val="80000"/>
              </a:lnSpc>
              <a:spcBef>
                <a:spcPts val="0"/>
              </a:spcBef>
              <a:spcAft>
                <a:spcPts val="0"/>
              </a:spcAft>
              <a:buClr>
                <a:srgbClr val="000000"/>
              </a:buClr>
              <a:buFont typeface="Arial"/>
              <a:buNone/>
            </a:pPr>
            <a:r>
              <a:rPr lang="sk" sz="1500" b="1">
                <a:solidFill>
                  <a:srgbClr val="2E75B5"/>
                </a:solidFill>
              </a:rPr>
              <a:t>TrP 2</a:t>
            </a:r>
            <a:r>
              <a:rPr lang="sk" sz="1500">
                <a:solidFill>
                  <a:srgbClr val="2E75B5"/>
                </a:solidFill>
              </a:rPr>
              <a:t> </a:t>
            </a:r>
            <a:endParaRPr sz="1500">
              <a:solidFill>
                <a:srgbClr val="000000"/>
              </a:solidFill>
            </a:endParaRPr>
          </a:p>
          <a:p>
            <a:pPr marL="285750" lvl="0" indent="-266700" algn="just" rtl="0">
              <a:lnSpc>
                <a:spcPct val="80000"/>
              </a:lnSpc>
              <a:spcBef>
                <a:spcPts val="0"/>
              </a:spcBef>
              <a:spcAft>
                <a:spcPts val="0"/>
              </a:spcAft>
              <a:buSzPts val="1500"/>
              <a:buChar char="•"/>
            </a:pPr>
            <a:r>
              <a:rPr lang="sk" sz="1500">
                <a:solidFill>
                  <a:srgbClr val="000000"/>
                </a:solidFill>
              </a:rPr>
              <a:t>asi v ½ crista iliaca</a:t>
            </a:r>
            <a:endParaRPr sz="1500">
              <a:solidFill>
                <a:srgbClr val="000000"/>
              </a:solidFill>
            </a:endParaRPr>
          </a:p>
          <a:p>
            <a:pPr marL="285750" lvl="0" indent="-266700" algn="just" rtl="0">
              <a:lnSpc>
                <a:spcPct val="80000"/>
              </a:lnSpc>
              <a:spcBef>
                <a:spcPts val="0"/>
              </a:spcBef>
              <a:spcAft>
                <a:spcPts val="0"/>
              </a:spcAft>
              <a:buSzPts val="1500"/>
              <a:buChar char="•"/>
            </a:pPr>
            <a:r>
              <a:rPr lang="sk" sz="1500" b="1" i="1">
                <a:solidFill>
                  <a:srgbClr val="000000"/>
                </a:solidFill>
              </a:rPr>
              <a:t>Zóna referenční bolesti: </a:t>
            </a:r>
            <a:r>
              <a:rPr lang="sk" sz="1500">
                <a:solidFill>
                  <a:srgbClr val="000000"/>
                </a:solidFill>
              </a:rPr>
              <a:t>bolest vyzařuje více laterálně do střední gluteální oblasti, může zasahovat do horní, laterální a zadní části stehna</a:t>
            </a:r>
            <a:endParaRPr sz="1500">
              <a:solidFill>
                <a:srgbClr val="000000"/>
              </a:solidFill>
            </a:endParaRPr>
          </a:p>
          <a:p>
            <a:pPr marL="0" lvl="0" indent="0" algn="just" rtl="0">
              <a:lnSpc>
                <a:spcPct val="80000"/>
              </a:lnSpc>
              <a:spcBef>
                <a:spcPts val="0"/>
              </a:spcBef>
              <a:spcAft>
                <a:spcPts val="0"/>
              </a:spcAft>
              <a:buClr>
                <a:srgbClr val="000000"/>
              </a:buClr>
              <a:buFont typeface="Arial"/>
              <a:buNone/>
            </a:pPr>
            <a:endParaRPr sz="1500" b="1">
              <a:solidFill>
                <a:srgbClr val="2E75B5"/>
              </a:solidFill>
            </a:endParaRPr>
          </a:p>
          <a:p>
            <a:pPr marL="0" lvl="0" indent="0" algn="just" rtl="0">
              <a:lnSpc>
                <a:spcPct val="80000"/>
              </a:lnSpc>
              <a:spcBef>
                <a:spcPts val="0"/>
              </a:spcBef>
              <a:spcAft>
                <a:spcPts val="0"/>
              </a:spcAft>
              <a:buClr>
                <a:srgbClr val="000000"/>
              </a:buClr>
              <a:buFont typeface="Arial"/>
              <a:buNone/>
            </a:pPr>
            <a:r>
              <a:rPr lang="sk" sz="1500" b="1">
                <a:solidFill>
                  <a:srgbClr val="2E75B5"/>
                </a:solidFill>
              </a:rPr>
              <a:t>TrP 3</a:t>
            </a:r>
            <a:r>
              <a:rPr lang="sk" sz="1500">
                <a:solidFill>
                  <a:srgbClr val="000000"/>
                </a:solidFill>
              </a:rPr>
              <a:t> </a:t>
            </a:r>
            <a:endParaRPr sz="1500">
              <a:solidFill>
                <a:srgbClr val="000000"/>
              </a:solidFill>
            </a:endParaRPr>
          </a:p>
          <a:p>
            <a:pPr marL="285750" lvl="0" indent="-266700" algn="just" rtl="0">
              <a:lnSpc>
                <a:spcPct val="80000"/>
              </a:lnSpc>
              <a:spcBef>
                <a:spcPts val="0"/>
              </a:spcBef>
              <a:spcAft>
                <a:spcPts val="0"/>
              </a:spcAft>
              <a:buSzPts val="1500"/>
              <a:buChar char="•"/>
            </a:pPr>
            <a:r>
              <a:rPr lang="sk" sz="1500">
                <a:solidFill>
                  <a:srgbClr val="000000"/>
                </a:solidFill>
              </a:rPr>
              <a:t>objevuje se zřídka, nachází se v blízkosti SIAS</a:t>
            </a:r>
            <a:endParaRPr sz="1500">
              <a:solidFill>
                <a:srgbClr val="000000"/>
              </a:solidFill>
            </a:endParaRPr>
          </a:p>
          <a:p>
            <a:pPr marL="285750" lvl="0" indent="-266700" algn="just" rtl="0">
              <a:lnSpc>
                <a:spcPct val="80000"/>
              </a:lnSpc>
              <a:spcBef>
                <a:spcPts val="0"/>
              </a:spcBef>
              <a:spcAft>
                <a:spcPts val="0"/>
              </a:spcAft>
              <a:buSzPts val="1500"/>
              <a:buChar char="•"/>
            </a:pPr>
            <a:r>
              <a:rPr lang="sk" sz="1500" b="1" i="1">
                <a:solidFill>
                  <a:srgbClr val="000000"/>
                </a:solidFill>
              </a:rPr>
              <a:t>Zóna referenční bolesti: </a:t>
            </a:r>
            <a:r>
              <a:rPr lang="sk" sz="1500">
                <a:solidFill>
                  <a:srgbClr val="000000"/>
                </a:solidFill>
              </a:rPr>
              <a:t>bolest jde podél cristy až na spodní část Lp a bilaterálně nad sacrum</a:t>
            </a:r>
            <a:endParaRPr sz="1500">
              <a:solidFill>
                <a:srgbClr val="000000"/>
              </a:solidFill>
            </a:endParaRPr>
          </a:p>
          <a:p>
            <a:pPr marL="0" lvl="0" indent="0" algn="l" rtl="0">
              <a:spcBef>
                <a:spcPts val="0"/>
              </a:spcBef>
              <a:spcAft>
                <a:spcPts val="0"/>
              </a:spcAft>
              <a:buNone/>
            </a:pPr>
            <a:endParaRPr sz="1500"/>
          </a:p>
        </p:txBody>
      </p:sp>
      <p:pic>
        <p:nvPicPr>
          <p:cNvPr id="862" name="Google Shape;862;p111"/>
          <p:cNvPicPr preferRelativeResize="0"/>
          <p:nvPr/>
        </p:nvPicPr>
        <p:blipFill rotWithShape="1">
          <a:blip r:embed="rId3">
            <a:alphaModFix/>
          </a:blip>
          <a:srcRect b="25043"/>
          <a:stretch/>
        </p:blipFill>
        <p:spPr>
          <a:xfrm>
            <a:off x="6199919" y="878689"/>
            <a:ext cx="2508900" cy="1371300"/>
          </a:xfrm>
          <a:prstGeom prst="rect">
            <a:avLst/>
          </a:prstGeom>
          <a:noFill/>
          <a:ln>
            <a:noFill/>
          </a:ln>
        </p:spPr>
      </p:pic>
      <p:sp>
        <p:nvSpPr>
          <p:cNvPr id="863" name="Google Shape;863;p111"/>
          <p:cNvSpPr/>
          <p:nvPr/>
        </p:nvSpPr>
        <p:spPr>
          <a:xfrm>
            <a:off x="6771225" y="2250000"/>
            <a:ext cx="16323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 sz="1100">
                <a:solidFill>
                  <a:srgbClr val="5F5F5F"/>
                </a:solidFill>
              </a:rPr>
              <a:t>(Travell, Simons, 1997)</a:t>
            </a:r>
            <a:endParaRPr sz="1100">
              <a:solidFill>
                <a:srgbClr val="5F5F5F"/>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11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869" name="Google Shape;869;p112"/>
          <p:cNvSpPr txBox="1">
            <a:spLocks noGrp="1"/>
          </p:cNvSpPr>
          <p:nvPr>
            <p:ph type="body" idx="1"/>
          </p:nvPr>
        </p:nvSpPr>
        <p:spPr>
          <a:xfrm>
            <a:off x="540000" y="1276129"/>
            <a:ext cx="3915000" cy="3105000"/>
          </a:xfrm>
          <a:prstGeom prst="rect">
            <a:avLst/>
          </a:prstGeom>
        </p:spPr>
        <p:txBody>
          <a:bodyPr spcFirstLastPara="1" wrap="square" lIns="0" tIns="0" rIns="0" bIns="0" anchor="t" anchorCtr="0">
            <a:noAutofit/>
          </a:bodyPr>
          <a:lstStyle/>
          <a:p>
            <a:pPr marL="0" lvl="0" indent="0" algn="just" rtl="0">
              <a:lnSpc>
                <a:spcPct val="90000"/>
              </a:lnSpc>
              <a:spcBef>
                <a:spcPts val="0"/>
              </a:spcBef>
              <a:spcAft>
                <a:spcPts val="0"/>
              </a:spcAft>
              <a:buNone/>
            </a:pPr>
            <a:r>
              <a:rPr lang="sk" sz="1600" b="1">
                <a:solidFill>
                  <a:srgbClr val="000000"/>
                </a:solidFill>
              </a:rPr>
              <a:t>M.GMed - symptomy:</a:t>
            </a:r>
            <a:endParaRPr sz="1600" b="1">
              <a:solidFill>
                <a:srgbClr val="000000"/>
              </a:solidFill>
            </a:endParaRPr>
          </a:p>
          <a:p>
            <a:pPr marL="228600" lvl="0" indent="-190500" algn="just" rtl="0">
              <a:lnSpc>
                <a:spcPct val="90000"/>
              </a:lnSpc>
              <a:spcBef>
                <a:spcPts val="0"/>
              </a:spcBef>
              <a:spcAft>
                <a:spcPts val="0"/>
              </a:spcAft>
              <a:buSzPts val="1600"/>
              <a:buChar char="•"/>
            </a:pPr>
            <a:r>
              <a:rPr lang="sk" sz="1600">
                <a:solidFill>
                  <a:srgbClr val="000000"/>
                </a:solidFill>
              </a:rPr>
              <a:t>Antalgická, bolestivá chůze</a:t>
            </a:r>
            <a:endParaRPr sz="1600">
              <a:solidFill>
                <a:srgbClr val="000000"/>
              </a:solidFill>
            </a:endParaRPr>
          </a:p>
          <a:p>
            <a:pPr marL="228600" lvl="0" indent="-190500" algn="just" rtl="0">
              <a:lnSpc>
                <a:spcPct val="90000"/>
              </a:lnSpc>
              <a:spcBef>
                <a:spcPts val="1000"/>
              </a:spcBef>
              <a:spcAft>
                <a:spcPts val="0"/>
              </a:spcAft>
              <a:buSzPts val="1600"/>
              <a:buChar char="•"/>
            </a:pPr>
            <a:r>
              <a:rPr lang="sk" sz="1600">
                <a:solidFill>
                  <a:srgbClr val="000000"/>
                </a:solidFill>
              </a:rPr>
              <a:t>Bolest při spánku na postižené straně </a:t>
            </a:r>
            <a:endParaRPr sz="1600">
              <a:solidFill>
                <a:srgbClr val="000000"/>
              </a:solidFill>
            </a:endParaRPr>
          </a:p>
          <a:p>
            <a:pPr marL="228600" lvl="0" indent="-190500" algn="just" rtl="0">
              <a:lnSpc>
                <a:spcPct val="90000"/>
              </a:lnSpc>
              <a:spcBef>
                <a:spcPts val="1000"/>
              </a:spcBef>
              <a:spcAft>
                <a:spcPts val="0"/>
              </a:spcAft>
              <a:buSzPts val="1600"/>
              <a:buChar char="•"/>
            </a:pPr>
            <a:r>
              <a:rPr lang="sk" sz="1600">
                <a:solidFill>
                  <a:srgbClr val="000000"/>
                </a:solidFill>
              </a:rPr>
              <a:t>Bolestivý sed ve zkroucené pozici, retroverze pánve tak, že váha těla komprimuje TrP</a:t>
            </a:r>
            <a:endParaRPr sz="1600">
              <a:solidFill>
                <a:srgbClr val="000000"/>
              </a:solidFill>
            </a:endParaRPr>
          </a:p>
          <a:p>
            <a:pPr marL="228600" lvl="0" indent="-190500" algn="just" rtl="0">
              <a:lnSpc>
                <a:spcPct val="90000"/>
              </a:lnSpc>
              <a:spcBef>
                <a:spcPts val="1000"/>
              </a:spcBef>
              <a:spcAft>
                <a:spcPts val="0"/>
              </a:spcAft>
              <a:buSzPts val="1600"/>
              <a:buChar char="•"/>
            </a:pPr>
            <a:r>
              <a:rPr lang="sk" sz="1600">
                <a:solidFill>
                  <a:srgbClr val="000000"/>
                </a:solidFill>
              </a:rPr>
              <a:t>Často spojeno s Mortonovou nohou (větší pronace nohy)</a:t>
            </a:r>
            <a:endParaRPr sz="1600">
              <a:solidFill>
                <a:srgbClr val="000000"/>
              </a:solidFill>
            </a:endParaRPr>
          </a:p>
          <a:p>
            <a:pPr marL="228600" lvl="0" indent="-190500" algn="just" rtl="0">
              <a:lnSpc>
                <a:spcPct val="90000"/>
              </a:lnSpc>
              <a:spcBef>
                <a:spcPts val="1000"/>
              </a:spcBef>
              <a:spcAft>
                <a:spcPts val="0"/>
              </a:spcAft>
              <a:buSzPts val="1600"/>
              <a:buChar char="•"/>
            </a:pPr>
            <a:r>
              <a:rPr lang="sk" sz="1600">
                <a:solidFill>
                  <a:srgbClr val="000000"/>
                </a:solidFill>
              </a:rPr>
              <a:t>Udržovacím mechanismem může být předsunuté držení hlavy </a:t>
            </a:r>
            <a:endParaRPr sz="1600">
              <a:solidFill>
                <a:srgbClr val="000000"/>
              </a:solidFill>
            </a:endParaRPr>
          </a:p>
          <a:p>
            <a:pPr marL="228600" lvl="0" indent="-50800" algn="l" rtl="0">
              <a:lnSpc>
                <a:spcPct val="90000"/>
              </a:lnSpc>
              <a:spcBef>
                <a:spcPts val="1000"/>
              </a:spcBef>
              <a:spcAft>
                <a:spcPts val="0"/>
              </a:spcAft>
              <a:buNone/>
            </a:pPr>
            <a:endParaRPr sz="1600">
              <a:solidFill>
                <a:srgbClr val="000000"/>
              </a:solidFill>
            </a:endParaRPr>
          </a:p>
          <a:p>
            <a:pPr marL="0" lvl="0" indent="0" algn="l" rtl="0">
              <a:spcBef>
                <a:spcPts val="0"/>
              </a:spcBef>
              <a:spcAft>
                <a:spcPts val="0"/>
              </a:spcAft>
              <a:buNone/>
            </a:pPr>
            <a:endParaRPr sz="1600"/>
          </a:p>
        </p:txBody>
      </p:sp>
      <p:sp>
        <p:nvSpPr>
          <p:cNvPr id="870" name="Google Shape;870;p112"/>
          <p:cNvSpPr txBox="1">
            <a:spLocks noGrp="1"/>
          </p:cNvSpPr>
          <p:nvPr>
            <p:ph type="body" idx="2"/>
          </p:nvPr>
        </p:nvSpPr>
        <p:spPr>
          <a:xfrm>
            <a:off x="4689910" y="639679"/>
            <a:ext cx="3915000" cy="3105000"/>
          </a:xfrm>
          <a:prstGeom prst="rect">
            <a:avLst/>
          </a:prstGeom>
        </p:spPr>
        <p:txBody>
          <a:bodyPr spcFirstLastPara="1" wrap="square" lIns="0" tIns="0" rIns="0" bIns="0" anchor="t" anchorCtr="0">
            <a:noAutofit/>
          </a:bodyPr>
          <a:lstStyle/>
          <a:p>
            <a:pPr marL="0" lvl="0" indent="0" algn="just" rtl="0">
              <a:lnSpc>
                <a:spcPct val="70000"/>
              </a:lnSpc>
              <a:spcBef>
                <a:spcPts val="0"/>
              </a:spcBef>
              <a:spcAft>
                <a:spcPts val="0"/>
              </a:spcAft>
              <a:buNone/>
            </a:pPr>
            <a:r>
              <a:rPr lang="sk" sz="1500" b="1">
                <a:solidFill>
                  <a:srgbClr val="000000"/>
                </a:solidFill>
              </a:rPr>
              <a:t>M.GMed - aktivace:</a:t>
            </a:r>
            <a:endParaRPr sz="1500" b="1">
              <a:solidFill>
                <a:srgbClr val="000000"/>
              </a:solidFill>
            </a:endParaRPr>
          </a:p>
          <a:p>
            <a:pPr marL="228600" lvl="0" indent="-209550" algn="just" rtl="0">
              <a:lnSpc>
                <a:spcPct val="70000"/>
              </a:lnSpc>
              <a:spcBef>
                <a:spcPts val="0"/>
              </a:spcBef>
              <a:spcAft>
                <a:spcPts val="0"/>
              </a:spcAft>
              <a:buSzPts val="1500"/>
              <a:buChar char="•"/>
            </a:pPr>
            <a:r>
              <a:rPr lang="sk" sz="1500">
                <a:solidFill>
                  <a:srgbClr val="000000"/>
                </a:solidFill>
              </a:rPr>
              <a:t>sportovní úrazy, náhlé pády na zadek, přetížení při sportu (tenisové zápasy, aerobik)</a:t>
            </a:r>
            <a:endParaRPr sz="1500">
              <a:solidFill>
                <a:srgbClr val="000000"/>
              </a:solidFill>
            </a:endParaRPr>
          </a:p>
          <a:p>
            <a:pPr marL="228600" lvl="0" indent="-182880" algn="just" rtl="0">
              <a:lnSpc>
                <a:spcPct val="70000"/>
              </a:lnSpc>
              <a:spcBef>
                <a:spcPts val="1000"/>
              </a:spcBef>
              <a:spcAft>
                <a:spcPts val="0"/>
              </a:spcAft>
              <a:buSzPts val="1500"/>
              <a:buChar char="•"/>
            </a:pPr>
            <a:r>
              <a:rPr lang="sk" sz="1500">
                <a:solidFill>
                  <a:srgbClr val="000000"/>
                </a:solidFill>
              </a:rPr>
              <a:t>dlouhá chůze v měkkém terénu – písečná pláž</a:t>
            </a:r>
            <a:endParaRPr sz="1500">
              <a:solidFill>
                <a:srgbClr val="000000"/>
              </a:solidFill>
            </a:endParaRPr>
          </a:p>
          <a:p>
            <a:pPr marL="228600" lvl="0" indent="-182880" algn="just" rtl="0">
              <a:lnSpc>
                <a:spcPct val="70000"/>
              </a:lnSpc>
              <a:spcBef>
                <a:spcPts val="1000"/>
              </a:spcBef>
              <a:spcAft>
                <a:spcPts val="0"/>
              </a:spcAft>
              <a:buSzPts val="1500"/>
              <a:buChar char="•"/>
            </a:pPr>
            <a:r>
              <a:rPr lang="sk" sz="1500">
                <a:solidFill>
                  <a:srgbClr val="000000"/>
                </a:solidFill>
              </a:rPr>
              <a:t>váha těla na 1DK po dlouhou dobu</a:t>
            </a:r>
            <a:endParaRPr sz="1500">
              <a:solidFill>
                <a:srgbClr val="000000"/>
              </a:solidFill>
            </a:endParaRPr>
          </a:p>
          <a:p>
            <a:pPr marL="228600" lvl="0" indent="-182880" algn="just" rtl="0">
              <a:lnSpc>
                <a:spcPct val="70000"/>
              </a:lnSpc>
              <a:spcBef>
                <a:spcPts val="1000"/>
              </a:spcBef>
              <a:spcAft>
                <a:spcPts val="0"/>
              </a:spcAft>
              <a:buSzPts val="1500"/>
              <a:buChar char="•"/>
            </a:pPr>
            <a:r>
              <a:rPr lang="sk" sz="1500">
                <a:solidFill>
                  <a:srgbClr val="000000"/>
                </a:solidFill>
              </a:rPr>
              <a:t>někteří autoři se domnívají, že rozdílná délka DKK o 1 cm může být příčinou low back pain a TrP v </a:t>
            </a:r>
            <a:r>
              <a:rPr lang="sk" sz="1500">
                <a:solidFill>
                  <a:srgbClr val="2F5496"/>
                </a:solidFill>
              </a:rPr>
              <a:t>MGmed</a:t>
            </a:r>
            <a:endParaRPr sz="1500">
              <a:solidFill>
                <a:srgbClr val="2F5496"/>
              </a:solidFill>
            </a:endParaRPr>
          </a:p>
          <a:p>
            <a:pPr marL="228600" lvl="0" indent="-182880" algn="just" rtl="0">
              <a:lnSpc>
                <a:spcPct val="70000"/>
              </a:lnSpc>
              <a:spcBef>
                <a:spcPts val="1000"/>
              </a:spcBef>
              <a:spcAft>
                <a:spcPts val="0"/>
              </a:spcAft>
              <a:buSzPts val="1500"/>
              <a:buChar char="•"/>
            </a:pPr>
            <a:r>
              <a:rPr lang="sk" sz="1500">
                <a:solidFill>
                  <a:srgbClr val="000000"/>
                </a:solidFill>
              </a:rPr>
              <a:t>dlouhodobá FLX KYK, sed v nízkém křesle s nohami na podlaze a koleny ve FLX </a:t>
            </a:r>
            <a:endParaRPr sz="1500">
              <a:solidFill>
                <a:srgbClr val="000000"/>
              </a:solidFill>
            </a:endParaRPr>
          </a:p>
          <a:p>
            <a:pPr marL="228600" lvl="0" indent="-182880" algn="just" rtl="0">
              <a:lnSpc>
                <a:spcPct val="70000"/>
              </a:lnSpc>
              <a:spcBef>
                <a:spcPts val="1000"/>
              </a:spcBef>
              <a:spcAft>
                <a:spcPts val="0"/>
              </a:spcAft>
              <a:buSzPts val="1500"/>
              <a:buChar char="•"/>
            </a:pPr>
            <a:r>
              <a:rPr lang="sk" sz="1500">
                <a:solidFill>
                  <a:srgbClr val="000000"/>
                </a:solidFill>
              </a:rPr>
              <a:t>sezení na peněžence v zadní kapse kalhot</a:t>
            </a:r>
            <a:endParaRPr sz="1500">
              <a:solidFill>
                <a:srgbClr val="000000"/>
              </a:solidFill>
            </a:endParaRPr>
          </a:p>
          <a:p>
            <a:pPr marL="228600" lvl="0" indent="-182880" algn="just" rtl="0">
              <a:lnSpc>
                <a:spcPct val="70000"/>
              </a:lnSpc>
              <a:spcBef>
                <a:spcPts val="1000"/>
              </a:spcBef>
              <a:spcAft>
                <a:spcPts val="0"/>
              </a:spcAft>
              <a:buSzPts val="1500"/>
              <a:buChar char="•"/>
            </a:pPr>
            <a:r>
              <a:rPr lang="sk" sz="1500">
                <a:solidFill>
                  <a:srgbClr val="000000"/>
                </a:solidFill>
              </a:rPr>
              <a:t>nošení břemen v 1HK (dlouhodobě)</a:t>
            </a:r>
            <a:endParaRPr sz="1500">
              <a:solidFill>
                <a:srgbClr val="000000"/>
              </a:solidFill>
            </a:endParaRPr>
          </a:p>
          <a:p>
            <a:pPr marL="228600" lvl="0" indent="-182880" algn="just" rtl="0">
              <a:lnSpc>
                <a:spcPct val="70000"/>
              </a:lnSpc>
              <a:spcBef>
                <a:spcPts val="1000"/>
              </a:spcBef>
              <a:spcAft>
                <a:spcPts val="0"/>
              </a:spcAft>
              <a:buSzPts val="1500"/>
              <a:buChar char="•"/>
            </a:pPr>
            <a:r>
              <a:rPr lang="sk" sz="1500">
                <a:solidFill>
                  <a:srgbClr val="000000"/>
                </a:solidFill>
              </a:rPr>
              <a:t>SI posun – asymetrický tah za vlákna</a:t>
            </a:r>
            <a:endParaRPr sz="1500">
              <a:solidFill>
                <a:srgbClr val="000000"/>
              </a:solidFill>
            </a:endParaRPr>
          </a:p>
          <a:p>
            <a:pPr marL="228600" lvl="0" indent="-182880" algn="just" rtl="0">
              <a:lnSpc>
                <a:spcPct val="70000"/>
              </a:lnSpc>
              <a:spcBef>
                <a:spcPts val="1000"/>
              </a:spcBef>
              <a:spcAft>
                <a:spcPts val="0"/>
              </a:spcAft>
              <a:buSzPts val="1500"/>
              <a:buChar char="•"/>
            </a:pPr>
            <a:r>
              <a:rPr lang="sk" sz="1500">
                <a:solidFill>
                  <a:srgbClr val="000000"/>
                </a:solidFill>
              </a:rPr>
              <a:t>spánek na boku s FLX a ADD DKK</a:t>
            </a:r>
            <a:endParaRPr sz="1500">
              <a:solidFill>
                <a:srgbClr val="000000"/>
              </a:solidFill>
            </a:endParaRPr>
          </a:p>
          <a:p>
            <a:pPr marL="228600" lvl="0" indent="-182880" algn="just" rtl="0">
              <a:lnSpc>
                <a:spcPct val="70000"/>
              </a:lnSpc>
              <a:spcBef>
                <a:spcPts val="1000"/>
              </a:spcBef>
              <a:spcAft>
                <a:spcPts val="0"/>
              </a:spcAft>
              <a:buSzPts val="1500"/>
              <a:buChar char="•"/>
            </a:pPr>
            <a:r>
              <a:rPr lang="sk" sz="1500">
                <a:solidFill>
                  <a:srgbClr val="000000"/>
                </a:solidFill>
              </a:rPr>
              <a:t>Mortonova deformita</a:t>
            </a:r>
            <a:endParaRPr sz="1500">
              <a:solidFill>
                <a:srgbClr val="000000"/>
              </a:solidFill>
            </a:endParaRPr>
          </a:p>
          <a:p>
            <a:pPr marL="228600" lvl="0" indent="-182880" algn="just" rtl="0">
              <a:lnSpc>
                <a:spcPct val="70000"/>
              </a:lnSpc>
              <a:spcBef>
                <a:spcPts val="1000"/>
              </a:spcBef>
              <a:spcAft>
                <a:spcPts val="0"/>
              </a:spcAft>
              <a:buSzPts val="1500"/>
              <a:buChar char="•"/>
            </a:pPr>
            <a:r>
              <a:rPr lang="sk" sz="1500">
                <a:solidFill>
                  <a:srgbClr val="000000"/>
                </a:solidFill>
              </a:rPr>
              <a:t>vady nohou s poruchou našlapování a valgozitou KOK a VR</a:t>
            </a:r>
            <a:endParaRPr sz="1500">
              <a:solidFill>
                <a:srgbClr val="000000"/>
              </a:solidFill>
            </a:endParaRPr>
          </a:p>
          <a:p>
            <a:pPr marL="228600" lvl="0" indent="-64135" algn="l" rtl="0">
              <a:lnSpc>
                <a:spcPct val="70000"/>
              </a:lnSpc>
              <a:spcBef>
                <a:spcPts val="1000"/>
              </a:spcBef>
              <a:spcAft>
                <a:spcPts val="0"/>
              </a:spcAft>
              <a:buNone/>
            </a:pPr>
            <a:endParaRPr sz="1500">
              <a:solidFill>
                <a:srgbClr val="000000"/>
              </a:solidFill>
            </a:endParaRPr>
          </a:p>
          <a:p>
            <a:pPr marL="0" lvl="0" indent="0" algn="l" rtl="0">
              <a:spcBef>
                <a:spcPts val="0"/>
              </a:spcBef>
              <a:spcAft>
                <a:spcPts val="0"/>
              </a:spcAft>
              <a:buNone/>
            </a:pPr>
            <a:endParaRPr sz="150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11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Svaly KYK - Dif. Dg.</a:t>
            </a:r>
            <a:endParaRPr/>
          </a:p>
        </p:txBody>
      </p:sp>
      <p:sp>
        <p:nvSpPr>
          <p:cNvPr id="876" name="Google Shape;876;p113"/>
          <p:cNvSpPr txBox="1">
            <a:spLocks noGrp="1"/>
          </p:cNvSpPr>
          <p:nvPr>
            <p:ph type="body" idx="1"/>
          </p:nvPr>
        </p:nvSpPr>
        <p:spPr>
          <a:xfrm>
            <a:off x="540000" y="1276129"/>
            <a:ext cx="3915000" cy="3105000"/>
          </a:xfrm>
          <a:prstGeom prst="rect">
            <a:avLst/>
          </a:prstGeom>
        </p:spPr>
        <p:txBody>
          <a:bodyPr spcFirstLastPara="1" wrap="square" lIns="0" tIns="0" rIns="0" bIns="0" anchor="t" anchorCtr="0">
            <a:noAutofit/>
          </a:bodyPr>
          <a:lstStyle/>
          <a:p>
            <a:pPr marL="0" lvl="0" indent="0" algn="just" rtl="0">
              <a:lnSpc>
                <a:spcPct val="80000"/>
              </a:lnSpc>
              <a:spcBef>
                <a:spcPts val="0"/>
              </a:spcBef>
              <a:spcAft>
                <a:spcPts val="0"/>
              </a:spcAft>
              <a:buNone/>
            </a:pPr>
            <a:r>
              <a:rPr lang="sk" sz="1200" b="1">
                <a:solidFill>
                  <a:srgbClr val="000000"/>
                </a:solidFill>
              </a:rPr>
              <a:t>M.GMed - sdružené TrPs:</a:t>
            </a:r>
            <a:endParaRPr sz="1200" b="1">
              <a:solidFill>
                <a:srgbClr val="000000"/>
              </a:solidFill>
            </a:endParaRPr>
          </a:p>
          <a:p>
            <a:pPr marL="0" lvl="0" indent="0" algn="just" rtl="0">
              <a:lnSpc>
                <a:spcPct val="80000"/>
              </a:lnSpc>
              <a:spcBef>
                <a:spcPts val="0"/>
              </a:spcBef>
              <a:spcAft>
                <a:spcPts val="0"/>
              </a:spcAft>
              <a:buNone/>
            </a:pPr>
            <a:r>
              <a:rPr lang="sk" sz="1200">
                <a:solidFill>
                  <a:srgbClr val="000000"/>
                </a:solidFill>
              </a:rPr>
              <a:t>Zadní vlákna m. piriformis, zadní vlákna </a:t>
            </a:r>
            <a:r>
              <a:rPr lang="sk" sz="1200">
                <a:solidFill>
                  <a:srgbClr val="009242"/>
                </a:solidFill>
              </a:rPr>
              <a:t>MGmin</a:t>
            </a:r>
            <a:r>
              <a:rPr lang="sk" sz="1200">
                <a:solidFill>
                  <a:srgbClr val="000000"/>
                </a:solidFill>
              </a:rPr>
              <a:t>, někdy </a:t>
            </a:r>
            <a:r>
              <a:rPr lang="sk" sz="1200">
                <a:solidFill>
                  <a:srgbClr val="C00000"/>
                </a:solidFill>
              </a:rPr>
              <a:t>MGmax</a:t>
            </a:r>
            <a:endParaRPr sz="1200">
              <a:solidFill>
                <a:srgbClr val="C00000"/>
              </a:solidFill>
            </a:endParaRPr>
          </a:p>
          <a:p>
            <a:pPr marL="228600" lvl="0" indent="-165100" algn="just" rtl="0">
              <a:lnSpc>
                <a:spcPct val="80000"/>
              </a:lnSpc>
              <a:spcBef>
                <a:spcPts val="1000"/>
              </a:spcBef>
              <a:spcAft>
                <a:spcPts val="0"/>
              </a:spcAft>
              <a:buSzPts val="1200"/>
              <a:buChar char="•"/>
            </a:pPr>
            <a:r>
              <a:rPr lang="sk" sz="1200">
                <a:solidFill>
                  <a:srgbClr val="000000"/>
                </a:solidFill>
              </a:rPr>
              <a:t>Přední vlákna m. TFL</a:t>
            </a:r>
            <a:endParaRPr sz="1200">
              <a:solidFill>
                <a:srgbClr val="000000"/>
              </a:solidFill>
            </a:endParaRPr>
          </a:p>
          <a:p>
            <a:pPr marL="0" lvl="0" indent="0" algn="just" rtl="0">
              <a:lnSpc>
                <a:spcPct val="80000"/>
              </a:lnSpc>
              <a:spcBef>
                <a:spcPts val="1000"/>
              </a:spcBef>
              <a:spcAft>
                <a:spcPts val="0"/>
              </a:spcAft>
              <a:buNone/>
            </a:pPr>
            <a:r>
              <a:rPr lang="sk" sz="1200" b="1">
                <a:solidFill>
                  <a:srgbClr val="000000"/>
                </a:solidFill>
              </a:rPr>
              <a:t>Satelitní</a:t>
            </a:r>
            <a:r>
              <a:rPr lang="sk" sz="1200">
                <a:solidFill>
                  <a:srgbClr val="000000"/>
                </a:solidFill>
              </a:rPr>
              <a:t> </a:t>
            </a:r>
            <a:endParaRPr sz="1200">
              <a:solidFill>
                <a:srgbClr val="000000"/>
              </a:solidFill>
            </a:endParaRPr>
          </a:p>
          <a:p>
            <a:pPr marL="228600" lvl="0" indent="-165100" algn="just" rtl="0">
              <a:lnSpc>
                <a:spcPct val="80000"/>
              </a:lnSpc>
              <a:spcBef>
                <a:spcPts val="1000"/>
              </a:spcBef>
              <a:spcAft>
                <a:spcPts val="0"/>
              </a:spcAft>
              <a:buSzPts val="1200"/>
              <a:buChar char="•"/>
            </a:pPr>
            <a:r>
              <a:rPr lang="sk" sz="1200">
                <a:solidFill>
                  <a:srgbClr val="000000"/>
                </a:solidFill>
              </a:rPr>
              <a:t>m. QL, protože </a:t>
            </a:r>
            <a:r>
              <a:rPr lang="sk" sz="1200">
                <a:solidFill>
                  <a:srgbClr val="2F5496"/>
                </a:solidFill>
              </a:rPr>
              <a:t>MGmed</a:t>
            </a:r>
            <a:r>
              <a:rPr lang="sk" sz="1200">
                <a:solidFill>
                  <a:srgbClr val="000000"/>
                </a:solidFill>
              </a:rPr>
              <a:t> leží v zóně přenesené bolesti tohoto svalu. Tento vztah může být tak uzavřený, že tlak na TrP v m. QL nezpůsobí jen nesnesitelnou bolest na </a:t>
            </a:r>
            <a:r>
              <a:rPr lang="sk" sz="1200">
                <a:solidFill>
                  <a:srgbClr val="2F5496"/>
                </a:solidFill>
              </a:rPr>
              <a:t>MGmed</a:t>
            </a:r>
            <a:r>
              <a:rPr lang="sk" sz="1200">
                <a:solidFill>
                  <a:srgbClr val="000000"/>
                </a:solidFill>
              </a:rPr>
              <a:t>, ale i bolest horního stehna. Tlak na satelitní TrP v </a:t>
            </a:r>
            <a:r>
              <a:rPr lang="sk" sz="1200">
                <a:solidFill>
                  <a:srgbClr val="2F5496"/>
                </a:solidFill>
              </a:rPr>
              <a:t>MGmed</a:t>
            </a:r>
            <a:r>
              <a:rPr lang="sk" sz="1200">
                <a:solidFill>
                  <a:srgbClr val="000000"/>
                </a:solidFill>
              </a:rPr>
              <a:t> způsobí bolest jen v jeho charakteristickém místě přenesené bolesti. Nečinnost tohoto satelitního TrP </a:t>
            </a:r>
            <a:r>
              <a:rPr lang="sk" sz="1200">
                <a:solidFill>
                  <a:srgbClr val="2F5496"/>
                </a:solidFill>
              </a:rPr>
              <a:t>MGmed</a:t>
            </a:r>
            <a:r>
              <a:rPr lang="sk" sz="1200">
                <a:solidFill>
                  <a:srgbClr val="000000"/>
                </a:solidFill>
              </a:rPr>
              <a:t> vytváří jen dočasnou úlevu. Na druhou stranu deaktivace TrP v m. QL odstraňuje satelitní TrP v </a:t>
            </a:r>
            <a:r>
              <a:rPr lang="sk" sz="1200">
                <a:solidFill>
                  <a:srgbClr val="2F5496"/>
                </a:solidFill>
              </a:rPr>
              <a:t>MGmed</a:t>
            </a:r>
            <a:r>
              <a:rPr lang="sk" sz="1200">
                <a:solidFill>
                  <a:srgbClr val="000000"/>
                </a:solidFill>
              </a:rPr>
              <a:t>. </a:t>
            </a:r>
            <a:endParaRPr sz="1200">
              <a:solidFill>
                <a:srgbClr val="000000"/>
              </a:solidFill>
            </a:endParaRPr>
          </a:p>
          <a:p>
            <a:pPr marL="228600" lvl="0" indent="-165100" algn="just" rtl="0">
              <a:lnSpc>
                <a:spcPct val="80000"/>
              </a:lnSpc>
              <a:spcBef>
                <a:spcPts val="1000"/>
              </a:spcBef>
              <a:spcAft>
                <a:spcPts val="0"/>
              </a:spcAft>
              <a:buSzPts val="1200"/>
              <a:buChar char="•"/>
            </a:pPr>
            <a:r>
              <a:rPr lang="sk" sz="1200">
                <a:solidFill>
                  <a:srgbClr val="000000"/>
                </a:solidFill>
              </a:rPr>
              <a:t>Je popisována i opačná situace, kdy TrP v </a:t>
            </a:r>
            <a:r>
              <a:rPr lang="sk" sz="1200">
                <a:solidFill>
                  <a:srgbClr val="2F5496"/>
                </a:solidFill>
              </a:rPr>
              <a:t>MGmed</a:t>
            </a:r>
            <a:r>
              <a:rPr lang="sk" sz="1200">
                <a:solidFill>
                  <a:srgbClr val="000000"/>
                </a:solidFill>
              </a:rPr>
              <a:t> způsobí TrP v m. QL. </a:t>
            </a:r>
            <a:endParaRPr sz="1200">
              <a:solidFill>
                <a:srgbClr val="000000"/>
              </a:solidFill>
            </a:endParaRPr>
          </a:p>
          <a:p>
            <a:pPr marL="228600" lvl="0" indent="-165100" algn="just" rtl="0">
              <a:lnSpc>
                <a:spcPct val="80000"/>
              </a:lnSpc>
              <a:spcBef>
                <a:spcPts val="1000"/>
              </a:spcBef>
              <a:spcAft>
                <a:spcPts val="0"/>
              </a:spcAft>
              <a:buSzPts val="1200"/>
              <a:buChar char="•"/>
            </a:pPr>
            <a:r>
              <a:rPr lang="sk" sz="1200">
                <a:solidFill>
                  <a:srgbClr val="000000"/>
                </a:solidFill>
              </a:rPr>
              <a:t>Popisuje se také, že mm. glutei mohou ovlivnit svaly v oblasti Cp a přispívat k bolesti Cp a hlavy.</a:t>
            </a:r>
            <a:endParaRPr sz="1200">
              <a:solidFill>
                <a:srgbClr val="000000"/>
              </a:solidFill>
            </a:endParaRPr>
          </a:p>
          <a:p>
            <a:pPr marL="228600" lvl="0" indent="-50800" algn="l" rtl="0">
              <a:lnSpc>
                <a:spcPct val="80000"/>
              </a:lnSpc>
              <a:spcBef>
                <a:spcPts val="1000"/>
              </a:spcBef>
              <a:spcAft>
                <a:spcPts val="0"/>
              </a:spcAft>
              <a:buNone/>
            </a:pPr>
            <a:endParaRPr sz="1200">
              <a:solidFill>
                <a:srgbClr val="000000"/>
              </a:solidFill>
            </a:endParaRPr>
          </a:p>
          <a:p>
            <a:pPr marL="0" lvl="0" indent="0" algn="l" rtl="0">
              <a:spcBef>
                <a:spcPts val="0"/>
              </a:spcBef>
              <a:spcAft>
                <a:spcPts val="0"/>
              </a:spcAft>
              <a:buNone/>
            </a:pPr>
            <a:endParaRPr sz="1200"/>
          </a:p>
        </p:txBody>
      </p:sp>
      <p:sp>
        <p:nvSpPr>
          <p:cNvPr id="877" name="Google Shape;877;p113"/>
          <p:cNvSpPr txBox="1">
            <a:spLocks noGrp="1"/>
          </p:cNvSpPr>
          <p:nvPr>
            <p:ph type="body" idx="2"/>
          </p:nvPr>
        </p:nvSpPr>
        <p:spPr>
          <a:xfrm>
            <a:off x="4689910" y="540004"/>
            <a:ext cx="3915000" cy="3105000"/>
          </a:xfrm>
          <a:prstGeom prst="rect">
            <a:avLst/>
          </a:prstGeom>
        </p:spPr>
        <p:txBody>
          <a:bodyPr spcFirstLastPara="1" wrap="square" lIns="0" tIns="0" rIns="0" bIns="0" anchor="t" anchorCtr="0">
            <a:noAutofit/>
          </a:bodyPr>
          <a:lstStyle/>
          <a:p>
            <a:pPr marL="0" lvl="0" indent="0" algn="just" rtl="0">
              <a:lnSpc>
                <a:spcPct val="90000"/>
              </a:lnSpc>
              <a:spcBef>
                <a:spcPts val="0"/>
              </a:spcBef>
              <a:spcAft>
                <a:spcPts val="0"/>
              </a:spcAft>
              <a:buNone/>
            </a:pPr>
            <a:r>
              <a:rPr lang="sk" sz="1400" b="1">
                <a:solidFill>
                  <a:srgbClr val="000000"/>
                </a:solidFill>
              </a:rPr>
              <a:t>M.GMed - Dif. Dg.:</a:t>
            </a:r>
            <a:endParaRPr sz="1400" b="1">
              <a:solidFill>
                <a:srgbClr val="000000"/>
              </a:solidFill>
            </a:endParaRPr>
          </a:p>
          <a:p>
            <a:pPr marL="0" lvl="0" indent="0" algn="just" rtl="0">
              <a:lnSpc>
                <a:spcPct val="90000"/>
              </a:lnSpc>
              <a:spcBef>
                <a:spcPts val="0"/>
              </a:spcBef>
              <a:spcAft>
                <a:spcPts val="0"/>
              </a:spcAft>
              <a:buNone/>
            </a:pPr>
            <a:r>
              <a:rPr lang="sk" sz="1400" b="1">
                <a:solidFill>
                  <a:srgbClr val="000000"/>
                </a:solidFill>
              </a:rPr>
              <a:t>Jiné myofasciální bolesti:</a:t>
            </a:r>
            <a:endParaRPr sz="1400">
              <a:solidFill>
                <a:srgbClr val="000000"/>
              </a:solidFill>
            </a:endParaRPr>
          </a:p>
          <a:p>
            <a:pPr marL="685800" lvl="1" indent="-190500" algn="just" rtl="0">
              <a:lnSpc>
                <a:spcPct val="90000"/>
              </a:lnSpc>
              <a:spcBef>
                <a:spcPts val="500"/>
              </a:spcBef>
              <a:spcAft>
                <a:spcPts val="0"/>
              </a:spcAft>
              <a:buSzPts val="1400"/>
              <a:buChar char="o"/>
            </a:pPr>
            <a:r>
              <a:rPr lang="sk" sz="1400">
                <a:solidFill>
                  <a:srgbClr val="000000"/>
                </a:solidFill>
              </a:rPr>
              <a:t>TrP v </a:t>
            </a:r>
            <a:r>
              <a:rPr lang="sk" sz="1400">
                <a:solidFill>
                  <a:srgbClr val="C00000"/>
                </a:solidFill>
              </a:rPr>
              <a:t>MGmax</a:t>
            </a:r>
            <a:r>
              <a:rPr lang="sk" sz="1400">
                <a:solidFill>
                  <a:srgbClr val="000000"/>
                </a:solidFill>
              </a:rPr>
              <a:t> (omezuje FLX) x TrP </a:t>
            </a:r>
            <a:r>
              <a:rPr lang="sk" sz="1400">
                <a:solidFill>
                  <a:srgbClr val="2F5496"/>
                </a:solidFill>
              </a:rPr>
              <a:t>MGmed</a:t>
            </a:r>
            <a:r>
              <a:rPr lang="sk" sz="1400">
                <a:solidFill>
                  <a:srgbClr val="000000"/>
                </a:solidFill>
              </a:rPr>
              <a:t> (omezuje ADD)</a:t>
            </a:r>
            <a:endParaRPr sz="1400">
              <a:solidFill>
                <a:srgbClr val="000000"/>
              </a:solidFill>
            </a:endParaRPr>
          </a:p>
          <a:p>
            <a:pPr marL="685800" lvl="1" indent="-190500" algn="just" rtl="0">
              <a:lnSpc>
                <a:spcPct val="90000"/>
              </a:lnSpc>
              <a:spcBef>
                <a:spcPts val="500"/>
              </a:spcBef>
              <a:spcAft>
                <a:spcPts val="0"/>
              </a:spcAft>
              <a:buSzPts val="1400"/>
              <a:buChar char="o"/>
            </a:pPr>
            <a:r>
              <a:rPr lang="sk" sz="1400">
                <a:solidFill>
                  <a:srgbClr val="000000"/>
                </a:solidFill>
              </a:rPr>
              <a:t>TrP v </a:t>
            </a:r>
            <a:r>
              <a:rPr lang="sk" sz="1400">
                <a:solidFill>
                  <a:srgbClr val="009242"/>
                </a:solidFill>
              </a:rPr>
              <a:t>MGmin</a:t>
            </a:r>
            <a:r>
              <a:rPr lang="sk" sz="1400">
                <a:solidFill>
                  <a:srgbClr val="000000"/>
                </a:solidFill>
              </a:rPr>
              <a:t> (anatomicky a funkčně hůře diferencován od </a:t>
            </a:r>
            <a:r>
              <a:rPr lang="sk" sz="1400">
                <a:solidFill>
                  <a:srgbClr val="2F5496"/>
                </a:solidFill>
              </a:rPr>
              <a:t>MGmed</a:t>
            </a:r>
            <a:r>
              <a:rPr lang="sk" sz="1400">
                <a:solidFill>
                  <a:srgbClr val="000000"/>
                </a:solidFill>
              </a:rPr>
              <a:t>)</a:t>
            </a:r>
            <a:endParaRPr sz="1400">
              <a:solidFill>
                <a:srgbClr val="000000"/>
              </a:solidFill>
            </a:endParaRPr>
          </a:p>
          <a:p>
            <a:pPr marL="685800" lvl="1" indent="-190500" algn="just" rtl="0">
              <a:lnSpc>
                <a:spcPct val="90000"/>
              </a:lnSpc>
              <a:spcBef>
                <a:spcPts val="500"/>
              </a:spcBef>
              <a:spcAft>
                <a:spcPts val="0"/>
              </a:spcAft>
              <a:buSzPts val="1400"/>
              <a:buChar char="o"/>
            </a:pPr>
            <a:r>
              <a:rPr lang="sk" sz="1400">
                <a:solidFill>
                  <a:srgbClr val="000000"/>
                </a:solidFill>
              </a:rPr>
              <a:t>TrP v m. piriformis (zóna přenesené bolesti – zadní strana hýždě, posteriorně za KYK, zadní 2/3 stehna) </a:t>
            </a:r>
            <a:endParaRPr sz="1400">
              <a:solidFill>
                <a:srgbClr val="000000"/>
              </a:solidFill>
            </a:endParaRPr>
          </a:p>
          <a:p>
            <a:pPr marL="228600" lvl="0" indent="-190500" algn="just" rtl="0">
              <a:lnSpc>
                <a:spcPct val="90000"/>
              </a:lnSpc>
              <a:spcBef>
                <a:spcPts val="1000"/>
              </a:spcBef>
              <a:spcAft>
                <a:spcPts val="0"/>
              </a:spcAft>
              <a:buSzPts val="1400"/>
              <a:buChar char="•"/>
            </a:pPr>
            <a:r>
              <a:rPr lang="sk" sz="1400" b="1">
                <a:solidFill>
                  <a:srgbClr val="000000"/>
                </a:solidFill>
              </a:rPr>
              <a:t>Onemocnění a poruchy SI kloubu a Lp </a:t>
            </a:r>
            <a:r>
              <a:rPr lang="sk" sz="1400">
                <a:solidFill>
                  <a:srgbClr val="000000"/>
                </a:solidFill>
              </a:rPr>
              <a:t>(facetové klouby)</a:t>
            </a:r>
            <a:endParaRPr sz="1400">
              <a:solidFill>
                <a:srgbClr val="000000"/>
              </a:solidFill>
            </a:endParaRPr>
          </a:p>
          <a:p>
            <a:pPr marL="228600" lvl="0" indent="-190500" algn="l" rtl="0">
              <a:lnSpc>
                <a:spcPct val="90000"/>
              </a:lnSpc>
              <a:spcBef>
                <a:spcPts val="1000"/>
              </a:spcBef>
              <a:spcAft>
                <a:spcPts val="0"/>
              </a:spcAft>
              <a:buSzPts val="1400"/>
              <a:buChar char="•"/>
            </a:pPr>
            <a:r>
              <a:rPr lang="sk" sz="1400" b="1">
                <a:solidFill>
                  <a:srgbClr val="000000"/>
                </a:solidFill>
              </a:rPr>
              <a:t>Bursitida – </a:t>
            </a:r>
            <a:r>
              <a:rPr lang="sk" sz="1400">
                <a:solidFill>
                  <a:srgbClr val="000000"/>
                </a:solidFill>
              </a:rPr>
              <a:t>bursa trochanterica musculi glutei medii → Bolest a citlivost nad místem burzy, která může vyzařovat po vnější straně stehna, otok</a:t>
            </a:r>
            <a:endParaRPr sz="1400">
              <a:solidFill>
                <a:srgbClr val="000000"/>
              </a:solidFill>
            </a:endParaRPr>
          </a:p>
          <a:p>
            <a:pPr marL="228600" lvl="0" indent="-190500" algn="just" rtl="0">
              <a:lnSpc>
                <a:spcPct val="90000"/>
              </a:lnSpc>
              <a:spcBef>
                <a:spcPts val="1000"/>
              </a:spcBef>
              <a:spcAft>
                <a:spcPts val="0"/>
              </a:spcAft>
              <a:buSzPts val="1400"/>
              <a:buChar char="•"/>
            </a:pPr>
            <a:r>
              <a:rPr lang="sk" sz="1400" b="1">
                <a:solidFill>
                  <a:srgbClr val="000000"/>
                </a:solidFill>
              </a:rPr>
              <a:t>Obliterace, stenóza cév pro DKK </a:t>
            </a:r>
            <a:r>
              <a:rPr lang="sk" sz="1400">
                <a:solidFill>
                  <a:srgbClr val="000000"/>
                </a:solidFill>
              </a:rPr>
              <a:t>způsobují bolesti napodobující bolesti z </a:t>
            </a:r>
            <a:r>
              <a:rPr lang="sk" sz="1400">
                <a:solidFill>
                  <a:srgbClr val="2F5496"/>
                </a:solidFill>
              </a:rPr>
              <a:t>MGmed</a:t>
            </a:r>
            <a:endParaRPr sz="1400">
              <a:solidFill>
                <a:srgbClr val="2F5496"/>
              </a:solidFill>
            </a:endParaRPr>
          </a:p>
          <a:p>
            <a:pPr marL="228600" lvl="0" indent="-190500" algn="just" rtl="0">
              <a:lnSpc>
                <a:spcPct val="90000"/>
              </a:lnSpc>
              <a:spcBef>
                <a:spcPts val="1000"/>
              </a:spcBef>
              <a:spcAft>
                <a:spcPts val="0"/>
              </a:spcAft>
              <a:buSzPts val="1400"/>
              <a:buChar char="•"/>
            </a:pPr>
            <a:r>
              <a:rPr lang="sk" sz="1400" b="1">
                <a:solidFill>
                  <a:srgbClr val="000000"/>
                </a:solidFill>
              </a:rPr>
              <a:t>Intermitentní klaudikace </a:t>
            </a:r>
            <a:endParaRPr sz="1400" b="1">
              <a:solidFill>
                <a:srgbClr val="000000"/>
              </a:solidFill>
            </a:endParaRPr>
          </a:p>
          <a:p>
            <a:pPr marL="0" lvl="0" indent="0" algn="l" rtl="0">
              <a:spcBef>
                <a:spcPts val="0"/>
              </a:spcBef>
              <a:spcAft>
                <a:spcPts val="0"/>
              </a:spcAft>
              <a:buNone/>
            </a:pPr>
            <a:endParaRPr sz="1400" b="1"/>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Torzní úhel krčku femuru</a:t>
            </a:r>
            <a:endParaRPr/>
          </a:p>
        </p:txBody>
      </p:sp>
      <p:pic>
        <p:nvPicPr>
          <p:cNvPr id="209" name="Google Shape;209;p30"/>
          <p:cNvPicPr preferRelativeResize="0"/>
          <p:nvPr/>
        </p:nvPicPr>
        <p:blipFill rotWithShape="1">
          <a:blip r:embed="rId3">
            <a:alphaModFix/>
          </a:blip>
          <a:srcRect l="30221" t="64874" r="27651" b="9809"/>
          <a:stretch/>
        </p:blipFill>
        <p:spPr>
          <a:xfrm>
            <a:off x="1256675" y="1546300"/>
            <a:ext cx="6630625" cy="2490374"/>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p11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Svaly KYK - Dif. Dg.</a:t>
            </a:r>
            <a:endParaRPr/>
          </a:p>
        </p:txBody>
      </p:sp>
      <p:sp>
        <p:nvSpPr>
          <p:cNvPr id="883" name="Google Shape;883;p114"/>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just" rtl="0">
              <a:lnSpc>
                <a:spcPct val="80000"/>
              </a:lnSpc>
              <a:spcBef>
                <a:spcPts val="0"/>
              </a:spcBef>
              <a:spcAft>
                <a:spcPts val="0"/>
              </a:spcAft>
              <a:buNone/>
            </a:pPr>
            <a:r>
              <a:rPr lang="sk" sz="1510" b="1">
                <a:solidFill>
                  <a:srgbClr val="000000"/>
                </a:solidFill>
              </a:rPr>
              <a:t>Terapie M.GMed: </a:t>
            </a:r>
            <a:endParaRPr sz="1510" b="1">
              <a:solidFill>
                <a:srgbClr val="000000"/>
              </a:solidFill>
            </a:endParaRPr>
          </a:p>
          <a:p>
            <a:pPr marL="0" lvl="0" indent="0" algn="just" rtl="0">
              <a:lnSpc>
                <a:spcPct val="80000"/>
              </a:lnSpc>
              <a:spcBef>
                <a:spcPts val="0"/>
              </a:spcBef>
              <a:spcAft>
                <a:spcPts val="0"/>
              </a:spcAft>
              <a:buNone/>
            </a:pPr>
            <a:endParaRPr sz="1510">
              <a:solidFill>
                <a:srgbClr val="000000"/>
              </a:solidFill>
            </a:endParaRPr>
          </a:p>
          <a:p>
            <a:pPr marL="228600" lvl="0" indent="-210184" algn="just" rtl="0">
              <a:lnSpc>
                <a:spcPct val="80000"/>
              </a:lnSpc>
              <a:spcBef>
                <a:spcPts val="0"/>
              </a:spcBef>
              <a:spcAft>
                <a:spcPts val="0"/>
              </a:spcAft>
              <a:buSzPts val="1510"/>
              <a:buChar char="●"/>
            </a:pPr>
            <a:r>
              <a:rPr lang="sk" sz="1510">
                <a:solidFill>
                  <a:srgbClr val="000000"/>
                </a:solidFill>
              </a:rPr>
              <a:t>PIR, MET</a:t>
            </a:r>
            <a:endParaRPr>
              <a:solidFill>
                <a:srgbClr val="000000"/>
              </a:solidFill>
            </a:endParaRPr>
          </a:p>
          <a:p>
            <a:pPr marL="228600" lvl="0" indent="-184150" algn="just" rtl="0">
              <a:lnSpc>
                <a:spcPct val="80000"/>
              </a:lnSpc>
              <a:spcBef>
                <a:spcPts val="1000"/>
              </a:spcBef>
              <a:spcAft>
                <a:spcPts val="0"/>
              </a:spcAft>
              <a:buSzPts val="1510"/>
              <a:buChar char="●"/>
            </a:pPr>
            <a:r>
              <a:rPr lang="sk" sz="1510">
                <a:solidFill>
                  <a:srgbClr val="000000"/>
                </a:solidFill>
              </a:rPr>
              <a:t>AutoPIR</a:t>
            </a:r>
            <a:endParaRPr sz="1510">
              <a:solidFill>
                <a:srgbClr val="000000"/>
              </a:solidFill>
            </a:endParaRPr>
          </a:p>
          <a:p>
            <a:pPr marL="228600" lvl="0" indent="-184150" algn="just" rtl="0">
              <a:lnSpc>
                <a:spcPct val="80000"/>
              </a:lnSpc>
              <a:spcBef>
                <a:spcPts val="1000"/>
              </a:spcBef>
              <a:spcAft>
                <a:spcPts val="0"/>
              </a:spcAft>
              <a:buSzPts val="1510"/>
              <a:buChar char="●"/>
            </a:pPr>
            <a:r>
              <a:rPr lang="sk" sz="1510">
                <a:solidFill>
                  <a:srgbClr val="000000"/>
                </a:solidFill>
              </a:rPr>
              <a:t>AGR</a:t>
            </a:r>
            <a:endParaRPr>
              <a:solidFill>
                <a:srgbClr val="000000"/>
              </a:solidFill>
            </a:endParaRPr>
          </a:p>
          <a:p>
            <a:pPr marL="228600" lvl="0" indent="-184150" algn="just" rtl="0">
              <a:lnSpc>
                <a:spcPct val="80000"/>
              </a:lnSpc>
              <a:spcBef>
                <a:spcPts val="1000"/>
              </a:spcBef>
              <a:spcAft>
                <a:spcPts val="0"/>
              </a:spcAft>
              <a:buSzPts val="1510"/>
              <a:buChar char="●"/>
            </a:pPr>
            <a:r>
              <a:rPr lang="sk" sz="1510">
                <a:solidFill>
                  <a:srgbClr val="000000"/>
                </a:solidFill>
              </a:rPr>
              <a:t>Presura tenisovým míčkem</a:t>
            </a:r>
            <a:endParaRPr>
              <a:solidFill>
                <a:srgbClr val="000000"/>
              </a:solidFill>
            </a:endParaRPr>
          </a:p>
          <a:p>
            <a:pPr marL="228600" lvl="0" indent="-184150" algn="just" rtl="0">
              <a:lnSpc>
                <a:spcPct val="80000"/>
              </a:lnSpc>
              <a:spcBef>
                <a:spcPts val="1000"/>
              </a:spcBef>
              <a:spcAft>
                <a:spcPts val="0"/>
              </a:spcAft>
              <a:buSzPts val="1510"/>
              <a:buChar char="●"/>
            </a:pPr>
            <a:r>
              <a:rPr lang="sk" sz="1510">
                <a:solidFill>
                  <a:srgbClr val="000000"/>
                </a:solidFill>
              </a:rPr>
              <a:t>Facilitace ABD: PNF – I. extenční diagonála, II. flekční diagonála</a:t>
            </a:r>
            <a:endParaRPr sz="1510">
              <a:solidFill>
                <a:srgbClr val="000000"/>
              </a:solidFill>
            </a:endParaRPr>
          </a:p>
          <a:p>
            <a:pPr marL="228600" lvl="0" indent="-184150" algn="just" rtl="0">
              <a:lnSpc>
                <a:spcPct val="80000"/>
              </a:lnSpc>
              <a:spcBef>
                <a:spcPts val="1000"/>
              </a:spcBef>
              <a:spcAft>
                <a:spcPts val="0"/>
              </a:spcAft>
              <a:buSzPts val="1510"/>
              <a:buChar char="●"/>
            </a:pPr>
            <a:r>
              <a:rPr lang="sk" sz="1510" b="1">
                <a:solidFill>
                  <a:srgbClr val="000000"/>
                </a:solidFill>
              </a:rPr>
              <a:t>Režimová opatření: </a:t>
            </a:r>
            <a:endParaRPr b="1">
              <a:solidFill>
                <a:srgbClr val="000000"/>
              </a:solidFill>
            </a:endParaRPr>
          </a:p>
          <a:p>
            <a:pPr marL="685800" lvl="1" indent="-184150" algn="just" rtl="0">
              <a:lnSpc>
                <a:spcPct val="80000"/>
              </a:lnSpc>
              <a:spcBef>
                <a:spcPts val="500"/>
              </a:spcBef>
              <a:spcAft>
                <a:spcPts val="0"/>
              </a:spcAft>
              <a:buSzPts val="1510"/>
              <a:buChar char="○"/>
            </a:pPr>
            <a:r>
              <a:rPr lang="sk" sz="1510">
                <a:solidFill>
                  <a:srgbClr val="000000"/>
                </a:solidFill>
              </a:rPr>
              <a:t>při spánku polštář mezi KOK</a:t>
            </a:r>
            <a:endParaRPr sz="1700">
              <a:solidFill>
                <a:srgbClr val="000000"/>
              </a:solidFill>
            </a:endParaRPr>
          </a:p>
          <a:p>
            <a:pPr marL="685800" lvl="1" indent="-184150" algn="just" rtl="0">
              <a:lnSpc>
                <a:spcPct val="80000"/>
              </a:lnSpc>
              <a:spcBef>
                <a:spcPts val="500"/>
              </a:spcBef>
              <a:spcAft>
                <a:spcPts val="0"/>
              </a:spcAft>
              <a:buSzPts val="1510"/>
              <a:buChar char="○"/>
            </a:pPr>
            <a:r>
              <a:rPr lang="sk" sz="1510">
                <a:solidFill>
                  <a:srgbClr val="000000"/>
                </a:solidFill>
              </a:rPr>
              <a:t>sedět jen krátkodobě</a:t>
            </a:r>
            <a:endParaRPr sz="1700">
              <a:solidFill>
                <a:srgbClr val="000000"/>
              </a:solidFill>
            </a:endParaRPr>
          </a:p>
          <a:p>
            <a:pPr marL="685800" lvl="1" indent="-184150" algn="just" rtl="0">
              <a:lnSpc>
                <a:spcPct val="80000"/>
              </a:lnSpc>
              <a:spcBef>
                <a:spcPts val="500"/>
              </a:spcBef>
              <a:spcAft>
                <a:spcPts val="0"/>
              </a:spcAft>
              <a:buSzPts val="1510"/>
              <a:buChar char="○"/>
            </a:pPr>
            <a:r>
              <a:rPr lang="sk" sz="1510">
                <a:solidFill>
                  <a:srgbClr val="000000"/>
                </a:solidFill>
              </a:rPr>
              <a:t>střídat pozice</a:t>
            </a:r>
            <a:endParaRPr sz="1700">
              <a:solidFill>
                <a:srgbClr val="000000"/>
              </a:solidFill>
            </a:endParaRPr>
          </a:p>
          <a:p>
            <a:pPr marL="685800" lvl="1" indent="-184150" algn="just" rtl="0">
              <a:lnSpc>
                <a:spcPct val="80000"/>
              </a:lnSpc>
              <a:spcBef>
                <a:spcPts val="500"/>
              </a:spcBef>
              <a:spcAft>
                <a:spcPts val="0"/>
              </a:spcAft>
              <a:buSzPts val="1510"/>
              <a:buChar char="○"/>
            </a:pPr>
            <a:r>
              <a:rPr lang="sk" sz="1510">
                <a:solidFill>
                  <a:srgbClr val="000000"/>
                </a:solidFill>
              </a:rPr>
              <a:t>nesedět s věcmi v kapsách kalhot</a:t>
            </a:r>
            <a:endParaRPr sz="1700">
              <a:solidFill>
                <a:srgbClr val="000000"/>
              </a:solidFill>
            </a:endParaRPr>
          </a:p>
          <a:p>
            <a:pPr marL="685800" lvl="1" indent="-184150" algn="just" rtl="0">
              <a:lnSpc>
                <a:spcPct val="80000"/>
              </a:lnSpc>
              <a:spcBef>
                <a:spcPts val="500"/>
              </a:spcBef>
              <a:spcAft>
                <a:spcPts val="0"/>
              </a:spcAft>
              <a:buSzPts val="1510"/>
              <a:buChar char="○"/>
            </a:pPr>
            <a:r>
              <a:rPr lang="sk" sz="1510">
                <a:solidFill>
                  <a:srgbClr val="000000"/>
                </a:solidFill>
              </a:rPr>
              <a:t>nedávat nohu přes nohu</a:t>
            </a:r>
            <a:endParaRPr sz="1700">
              <a:solidFill>
                <a:srgbClr val="000000"/>
              </a:solidFill>
            </a:endParaRPr>
          </a:p>
          <a:p>
            <a:pPr marL="685800" lvl="1" indent="-184150" algn="just" rtl="0">
              <a:lnSpc>
                <a:spcPct val="80000"/>
              </a:lnSpc>
              <a:spcBef>
                <a:spcPts val="500"/>
              </a:spcBef>
              <a:spcAft>
                <a:spcPts val="0"/>
              </a:spcAft>
              <a:buSzPts val="1510"/>
              <a:buChar char="○"/>
            </a:pPr>
            <a:r>
              <a:rPr lang="sk" sz="1510">
                <a:solidFill>
                  <a:srgbClr val="000000"/>
                </a:solidFill>
              </a:rPr>
              <a:t>při oblékání kalhot sedět, nevykonávat činnost se zátěží na 1DK</a:t>
            </a:r>
            <a:endParaRPr sz="1510">
              <a:solidFill>
                <a:srgbClr val="000000"/>
              </a:solidFill>
            </a:endParaRPr>
          </a:p>
          <a:p>
            <a:pPr marL="228600" lvl="0" indent="-77470" algn="l" rtl="0">
              <a:lnSpc>
                <a:spcPct val="80000"/>
              </a:lnSpc>
              <a:spcBef>
                <a:spcPts val="1000"/>
              </a:spcBef>
              <a:spcAft>
                <a:spcPts val="0"/>
              </a:spcAft>
              <a:buNone/>
            </a:pPr>
            <a:endParaRPr sz="1679">
              <a:solidFill>
                <a:srgbClr val="000000"/>
              </a:solidFill>
            </a:endParaRPr>
          </a:p>
          <a:p>
            <a:pPr marL="0" lvl="0" indent="0" algn="l" rtl="0">
              <a:spcBef>
                <a:spcPts val="0"/>
              </a:spcBef>
              <a:spcAft>
                <a:spcPts val="0"/>
              </a:spcAft>
              <a:buNone/>
            </a:pPr>
            <a:endParaRPr sz="1400"/>
          </a:p>
        </p:txBody>
      </p:sp>
      <p:pic>
        <p:nvPicPr>
          <p:cNvPr id="884" name="Google Shape;884;p114" descr="Enroll in our online course: http://bit.ly/PTMSK GET OUR ASSESSMENT BOOK ▶︎▶︎ http://bit.ly/GETPT ◀︎◀︎&#10;DOWNLOAD OUR APP:&#10;📱 iPhone/iPad: https://goo.gl/eUuF7w&#10;🤖 Android: https://goo.gl/3NKzJX&#10;🚨 HELP TRANSLATE THIS VIDEO 🚨&#10;If you liked this video, help people in other countries enjoy it too by creating subtitles for it. Spread the love and impact. Here is how to do it: https://youtu.be/b9cKgwnFIAw &#10;&#10;These are the top 5 exercises for the gluteus medius based on EMG activation. Be aware that not only EMG activation should guide you in the selection of an exercise!&#10;&#10;&quot;Krachtraining en coordinatie&quot;: https://goo.gl/A5WTvF&#10;&quot;Strength Training and coordination&quot;: https://goo.gl/R8GfYo&#10;&#10;👉🏼  SUPPORT THIS CHANNEL 😊 : http://bit.ly/SPPRTPT 👈🏼&#10;&#10;📚 ARTICLES: Reiman (2012) https://www.ncbi.nlm.nih.gov/pubmed/22007858&#10;&#10;Visit our Website: http://bit.ly/web_PT&#10;Like us on Facebook: http://bit.ly/like_PT&#10;Follow on Instagram: http://bit.ly/IG_PT&#10;Follow on Twitter: http://bit.ly/Tweet_PT&#10;Snapchat: http://bit.ly/Snap_PT&#10;&#10;------&#10;This is not medical advice! The content is intended to be educational only for health professionals and students. If you are a patient, seek care of a health care professional." title="Top 5 Gluteus Medius Exercises">
            <a:hlinkClick r:id="rId3"/>
          </p:cNvPr>
          <p:cNvPicPr preferRelativeResize="0"/>
          <p:nvPr/>
        </p:nvPicPr>
        <p:blipFill>
          <a:blip r:embed="rId4">
            <a:alphaModFix/>
          </a:blip>
          <a:stretch>
            <a:fillRect/>
          </a:stretch>
        </p:blipFill>
        <p:spPr>
          <a:xfrm>
            <a:off x="4796300" y="645150"/>
            <a:ext cx="3152750" cy="1773425"/>
          </a:xfrm>
          <a:prstGeom prst="rect">
            <a:avLst/>
          </a:prstGeom>
          <a:noFill/>
          <a:ln>
            <a:noFill/>
          </a:ln>
        </p:spPr>
      </p:pic>
      <p:pic>
        <p:nvPicPr>
          <p:cNvPr id="885" name="Google Shape;885;p114"/>
          <p:cNvPicPr preferRelativeResize="0"/>
          <p:nvPr/>
        </p:nvPicPr>
        <p:blipFill rotWithShape="1">
          <a:blip r:embed="rId5">
            <a:alphaModFix/>
          </a:blip>
          <a:srcRect/>
          <a:stretch/>
        </p:blipFill>
        <p:spPr>
          <a:xfrm>
            <a:off x="7170028" y="2760379"/>
            <a:ext cx="1973974" cy="2383125"/>
          </a:xfrm>
          <a:prstGeom prst="rect">
            <a:avLst/>
          </a:prstGeom>
          <a:noFill/>
          <a:ln>
            <a:noFill/>
          </a:ln>
        </p:spPr>
      </p:pic>
      <p:sp>
        <p:nvSpPr>
          <p:cNvPr id="886" name="Google Shape;886;p114"/>
          <p:cNvSpPr txBox="1"/>
          <p:nvPr/>
        </p:nvSpPr>
        <p:spPr>
          <a:xfrm>
            <a:off x="7347124" y="2339100"/>
            <a:ext cx="1744800" cy="465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sk" sz="1800" b="1" i="1">
                <a:solidFill>
                  <a:srgbClr val="000000"/>
                </a:solidFill>
              </a:rPr>
              <a:t>AutoPIR, AGR</a:t>
            </a:r>
            <a:endParaRPr sz="1800" b="1" i="1">
              <a:solidFill>
                <a:srgbClr val="000000"/>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11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892" name="Google Shape;892;p115"/>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just" rtl="0">
              <a:lnSpc>
                <a:spcPct val="90000"/>
              </a:lnSpc>
              <a:spcBef>
                <a:spcPts val="0"/>
              </a:spcBef>
              <a:spcAft>
                <a:spcPts val="0"/>
              </a:spcAft>
              <a:buNone/>
            </a:pPr>
            <a:r>
              <a:rPr lang="sk" sz="1700" b="1">
                <a:solidFill>
                  <a:srgbClr val="000000"/>
                </a:solidFill>
              </a:rPr>
              <a:t>M.GMin - Funkce:</a:t>
            </a:r>
            <a:endParaRPr sz="1700" b="1">
              <a:solidFill>
                <a:srgbClr val="000000"/>
              </a:solidFill>
            </a:endParaRPr>
          </a:p>
          <a:p>
            <a:pPr marL="0" lvl="0" indent="0" algn="just" rtl="0">
              <a:lnSpc>
                <a:spcPct val="90000"/>
              </a:lnSpc>
              <a:spcBef>
                <a:spcPts val="0"/>
              </a:spcBef>
              <a:spcAft>
                <a:spcPts val="0"/>
              </a:spcAft>
              <a:buNone/>
            </a:pPr>
            <a:r>
              <a:rPr lang="sk" sz="1700">
                <a:solidFill>
                  <a:srgbClr val="000000"/>
                </a:solidFill>
              </a:rPr>
              <a:t>primární laterální stabilizátor KYK ve stoji</a:t>
            </a:r>
            <a:endParaRPr sz="2500">
              <a:solidFill>
                <a:srgbClr val="000000"/>
              </a:solidFill>
            </a:endParaRPr>
          </a:p>
          <a:p>
            <a:pPr marL="228600" lvl="0" indent="-209550" algn="just" rtl="0">
              <a:lnSpc>
                <a:spcPct val="90000"/>
              </a:lnSpc>
              <a:spcBef>
                <a:spcPts val="1000"/>
              </a:spcBef>
              <a:spcAft>
                <a:spcPts val="0"/>
              </a:spcAft>
              <a:buSzPts val="1700"/>
              <a:buChar char="•"/>
            </a:pPr>
            <a:r>
              <a:rPr lang="sk" sz="1700">
                <a:solidFill>
                  <a:srgbClr val="000000"/>
                </a:solidFill>
              </a:rPr>
              <a:t>společná funkce s </a:t>
            </a:r>
            <a:r>
              <a:rPr lang="sk" sz="1700">
                <a:solidFill>
                  <a:srgbClr val="2F5496"/>
                </a:solidFill>
              </a:rPr>
              <a:t>MGmed</a:t>
            </a:r>
            <a:r>
              <a:rPr lang="sk" sz="1700">
                <a:solidFill>
                  <a:srgbClr val="000000"/>
                </a:solidFill>
              </a:rPr>
              <a:t>, výraznější je ale VR KYK</a:t>
            </a:r>
            <a:endParaRPr sz="1700">
              <a:solidFill>
                <a:srgbClr val="000000"/>
              </a:solidFill>
            </a:endParaRPr>
          </a:p>
          <a:p>
            <a:pPr marL="457200" lvl="0" indent="-457200" algn="just" rtl="0">
              <a:lnSpc>
                <a:spcPct val="90000"/>
              </a:lnSpc>
              <a:spcBef>
                <a:spcPts val="1000"/>
              </a:spcBef>
              <a:spcAft>
                <a:spcPts val="0"/>
              </a:spcAft>
              <a:buNone/>
            </a:pPr>
            <a:r>
              <a:rPr lang="sk" sz="1700" b="1">
                <a:solidFill>
                  <a:srgbClr val="00B050"/>
                </a:solidFill>
              </a:rPr>
              <a:t>A. STABILIZAČNÍ:</a:t>
            </a:r>
            <a:endParaRPr sz="2500">
              <a:solidFill>
                <a:srgbClr val="000000"/>
              </a:solidFill>
            </a:endParaRPr>
          </a:p>
          <a:p>
            <a:pPr marL="228600" lvl="0" indent="-209550" algn="just" rtl="0">
              <a:lnSpc>
                <a:spcPct val="90000"/>
              </a:lnSpc>
              <a:spcBef>
                <a:spcPts val="1000"/>
              </a:spcBef>
              <a:spcAft>
                <a:spcPts val="0"/>
              </a:spcAft>
              <a:buSzPts val="1700"/>
              <a:buChar char="•"/>
            </a:pPr>
            <a:r>
              <a:rPr lang="sk" sz="1700">
                <a:solidFill>
                  <a:srgbClr val="000000"/>
                </a:solidFill>
              </a:rPr>
              <a:t>stabilizace pánve ve frontální rovině a při chůzi, tzn. pomáhá bránit nadměrnému poklesu pánve na nepodepřenou stranu</a:t>
            </a:r>
            <a:endParaRPr sz="2500">
              <a:solidFill>
                <a:srgbClr val="000000"/>
              </a:solidFill>
            </a:endParaRPr>
          </a:p>
          <a:p>
            <a:pPr marL="457200" lvl="0" indent="-457200" algn="just" rtl="0">
              <a:lnSpc>
                <a:spcPct val="90000"/>
              </a:lnSpc>
              <a:spcBef>
                <a:spcPts val="1000"/>
              </a:spcBef>
              <a:spcAft>
                <a:spcPts val="0"/>
              </a:spcAft>
              <a:buNone/>
            </a:pPr>
            <a:r>
              <a:rPr lang="sk" sz="1700" b="1">
                <a:solidFill>
                  <a:srgbClr val="00B050"/>
                </a:solidFill>
              </a:rPr>
              <a:t>B. DYNAMICKÁ:</a:t>
            </a:r>
            <a:endParaRPr sz="2500">
              <a:solidFill>
                <a:srgbClr val="000000"/>
              </a:solidFill>
            </a:endParaRPr>
          </a:p>
          <a:p>
            <a:pPr marL="228600" lvl="0" indent="-209550" algn="just" rtl="0">
              <a:lnSpc>
                <a:spcPct val="90000"/>
              </a:lnSpc>
              <a:spcBef>
                <a:spcPts val="1000"/>
              </a:spcBef>
              <a:spcAft>
                <a:spcPts val="0"/>
              </a:spcAft>
              <a:buSzPts val="1700"/>
              <a:buChar char="•"/>
            </a:pPr>
            <a:r>
              <a:rPr lang="sk" sz="1700" b="1">
                <a:solidFill>
                  <a:srgbClr val="000000"/>
                </a:solidFill>
              </a:rPr>
              <a:t>VR v KYK </a:t>
            </a:r>
            <a:r>
              <a:rPr lang="sk" sz="1700">
                <a:solidFill>
                  <a:srgbClr val="000000"/>
                </a:solidFill>
              </a:rPr>
              <a:t>– přední vlákna → Společná funkce s </a:t>
            </a:r>
            <a:r>
              <a:rPr lang="sk" sz="1700">
                <a:solidFill>
                  <a:srgbClr val="2F5496"/>
                </a:solidFill>
              </a:rPr>
              <a:t>MGmed</a:t>
            </a:r>
            <a:r>
              <a:rPr lang="sk" sz="1700">
                <a:solidFill>
                  <a:srgbClr val="000000"/>
                </a:solidFill>
              </a:rPr>
              <a:t> – výraznější je však VR KYK</a:t>
            </a:r>
            <a:endParaRPr sz="2500">
              <a:solidFill>
                <a:srgbClr val="000000"/>
              </a:solidFill>
            </a:endParaRPr>
          </a:p>
          <a:p>
            <a:pPr marL="228600" lvl="0" indent="-209550" algn="just" rtl="0">
              <a:lnSpc>
                <a:spcPct val="90000"/>
              </a:lnSpc>
              <a:spcBef>
                <a:spcPts val="1000"/>
              </a:spcBef>
              <a:spcAft>
                <a:spcPts val="0"/>
              </a:spcAft>
              <a:buSzPts val="1700"/>
              <a:buChar char="•"/>
            </a:pPr>
            <a:r>
              <a:rPr lang="sk" sz="1700">
                <a:solidFill>
                  <a:srgbClr val="000000"/>
                </a:solidFill>
              </a:rPr>
              <a:t>napomáhá </a:t>
            </a:r>
            <a:r>
              <a:rPr lang="sk" sz="1700" b="1">
                <a:solidFill>
                  <a:srgbClr val="000000"/>
                </a:solidFill>
              </a:rPr>
              <a:t>ZR</a:t>
            </a:r>
            <a:r>
              <a:rPr lang="sk" sz="1700">
                <a:solidFill>
                  <a:srgbClr val="000000"/>
                </a:solidFill>
              </a:rPr>
              <a:t> a </a:t>
            </a:r>
            <a:r>
              <a:rPr lang="sk" sz="1700" b="1">
                <a:solidFill>
                  <a:srgbClr val="000000"/>
                </a:solidFill>
              </a:rPr>
              <a:t>EXT v KYK </a:t>
            </a:r>
            <a:r>
              <a:rPr lang="sk" sz="1700">
                <a:solidFill>
                  <a:srgbClr val="000000"/>
                </a:solidFill>
              </a:rPr>
              <a:t>– zadní vlákna</a:t>
            </a:r>
            <a:endParaRPr sz="2500">
              <a:solidFill>
                <a:srgbClr val="000000"/>
              </a:solidFill>
            </a:endParaRPr>
          </a:p>
          <a:p>
            <a:pPr marL="228600" lvl="0" indent="-209550" algn="just" rtl="0">
              <a:lnSpc>
                <a:spcPct val="90000"/>
              </a:lnSpc>
              <a:spcBef>
                <a:spcPts val="1000"/>
              </a:spcBef>
              <a:spcAft>
                <a:spcPts val="0"/>
              </a:spcAft>
              <a:buSzPts val="1700"/>
              <a:buChar char="•"/>
            </a:pPr>
            <a:r>
              <a:rPr lang="sk" sz="1700" b="1">
                <a:solidFill>
                  <a:srgbClr val="000000"/>
                </a:solidFill>
              </a:rPr>
              <a:t>ABD v KYK </a:t>
            </a:r>
            <a:endParaRPr sz="2500">
              <a:solidFill>
                <a:srgbClr val="000000"/>
              </a:solidFill>
            </a:endParaRPr>
          </a:p>
          <a:p>
            <a:pPr marL="0" lvl="0" indent="0" algn="l" rtl="0">
              <a:spcBef>
                <a:spcPts val="0"/>
              </a:spcBef>
              <a:spcAft>
                <a:spcPts val="0"/>
              </a:spcAft>
              <a:buNone/>
            </a:pPr>
            <a:endParaRPr sz="180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pic>
        <p:nvPicPr>
          <p:cNvPr id="897" name="Google Shape;897;p116"/>
          <p:cNvPicPr preferRelativeResize="0"/>
          <p:nvPr/>
        </p:nvPicPr>
        <p:blipFill rotWithShape="1">
          <a:blip r:embed="rId3">
            <a:alphaModFix/>
          </a:blip>
          <a:srcRect b="19549"/>
          <a:stretch/>
        </p:blipFill>
        <p:spPr>
          <a:xfrm>
            <a:off x="7274300" y="0"/>
            <a:ext cx="1869700" cy="1563299"/>
          </a:xfrm>
          <a:prstGeom prst="rect">
            <a:avLst/>
          </a:prstGeom>
          <a:noFill/>
          <a:ln>
            <a:noFill/>
          </a:ln>
        </p:spPr>
      </p:pic>
      <p:sp>
        <p:nvSpPr>
          <p:cNvPr id="898" name="Google Shape;898;p11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Svaly KYK - Dif. Dg.</a:t>
            </a:r>
            <a:endParaRPr/>
          </a:p>
        </p:txBody>
      </p:sp>
      <p:sp>
        <p:nvSpPr>
          <p:cNvPr id="899" name="Google Shape;899;p116"/>
          <p:cNvSpPr txBox="1">
            <a:spLocks noGrp="1"/>
          </p:cNvSpPr>
          <p:nvPr>
            <p:ph type="body" idx="1"/>
          </p:nvPr>
        </p:nvSpPr>
        <p:spPr>
          <a:xfrm>
            <a:off x="540000" y="1276129"/>
            <a:ext cx="3915000" cy="3105000"/>
          </a:xfrm>
          <a:prstGeom prst="rect">
            <a:avLst/>
          </a:prstGeom>
        </p:spPr>
        <p:txBody>
          <a:bodyPr spcFirstLastPara="1" wrap="square" lIns="0" tIns="0" rIns="0" bIns="0" anchor="t" anchorCtr="0">
            <a:noAutofit/>
          </a:bodyPr>
          <a:lstStyle/>
          <a:p>
            <a:pPr marL="228600" lvl="0" indent="-190500" algn="l" rtl="0">
              <a:lnSpc>
                <a:spcPct val="70000"/>
              </a:lnSpc>
              <a:spcBef>
                <a:spcPts val="0"/>
              </a:spcBef>
              <a:spcAft>
                <a:spcPts val="0"/>
              </a:spcAft>
              <a:buSzPts val="1400"/>
              <a:buChar char="•"/>
            </a:pPr>
            <a:r>
              <a:rPr lang="sk" sz="1400">
                <a:solidFill>
                  <a:srgbClr val="000000"/>
                </a:solidFill>
              </a:rPr>
              <a:t>Přenesená bolest často dlouho přetrvává a je mučivá</a:t>
            </a:r>
            <a:endParaRPr sz="1400">
              <a:solidFill>
                <a:srgbClr val="000000"/>
              </a:solidFill>
            </a:endParaRPr>
          </a:p>
          <a:p>
            <a:pPr marL="0" lvl="0" indent="0" algn="l" rtl="0">
              <a:lnSpc>
                <a:spcPct val="70000"/>
              </a:lnSpc>
              <a:spcBef>
                <a:spcPts val="1000"/>
              </a:spcBef>
              <a:spcAft>
                <a:spcPts val="0"/>
              </a:spcAft>
              <a:buNone/>
            </a:pPr>
            <a:r>
              <a:rPr lang="sk" sz="1400" b="1">
                <a:solidFill>
                  <a:srgbClr val="00B050"/>
                </a:solidFill>
              </a:rPr>
              <a:t>TrP v předních vláknech:</a:t>
            </a:r>
            <a:endParaRPr sz="1400">
              <a:solidFill>
                <a:srgbClr val="000000"/>
              </a:solidFill>
            </a:endParaRPr>
          </a:p>
          <a:p>
            <a:pPr marL="0" lvl="0" indent="0" algn="l" rtl="0">
              <a:lnSpc>
                <a:spcPct val="70000"/>
              </a:lnSpc>
              <a:spcBef>
                <a:spcPts val="1000"/>
              </a:spcBef>
              <a:spcAft>
                <a:spcPts val="0"/>
              </a:spcAft>
              <a:buNone/>
            </a:pPr>
            <a:r>
              <a:rPr lang="sk" sz="1400" b="1" i="1">
                <a:solidFill>
                  <a:srgbClr val="000000"/>
                </a:solidFill>
              </a:rPr>
              <a:t>Zóna referenční bolesti:</a:t>
            </a:r>
            <a:endParaRPr sz="1400" b="1">
              <a:solidFill>
                <a:srgbClr val="00B050"/>
              </a:solidFill>
            </a:endParaRPr>
          </a:p>
          <a:p>
            <a:pPr marL="228600" lvl="0" indent="-190500" algn="l" rtl="0">
              <a:lnSpc>
                <a:spcPct val="70000"/>
              </a:lnSpc>
              <a:spcBef>
                <a:spcPts val="1000"/>
              </a:spcBef>
              <a:spcAft>
                <a:spcPts val="0"/>
              </a:spcAft>
              <a:buSzPts val="1400"/>
              <a:buChar char="•"/>
            </a:pPr>
            <a:r>
              <a:rPr lang="sk" sz="1400">
                <a:solidFill>
                  <a:srgbClr val="000000"/>
                </a:solidFill>
              </a:rPr>
              <a:t>bolest na spodní laterální části hýždě, laterální ploše stehna a kolena až k peroneální oblasti kotníku</a:t>
            </a:r>
            <a:endParaRPr sz="1400">
              <a:solidFill>
                <a:srgbClr val="000000"/>
              </a:solidFill>
            </a:endParaRPr>
          </a:p>
          <a:p>
            <a:pPr marL="228600" lvl="0" indent="-190500" algn="l" rtl="0">
              <a:lnSpc>
                <a:spcPct val="70000"/>
              </a:lnSpc>
              <a:spcBef>
                <a:spcPts val="1000"/>
              </a:spcBef>
              <a:spcAft>
                <a:spcPts val="0"/>
              </a:spcAft>
              <a:buSzPts val="1400"/>
              <a:buChar char="•"/>
            </a:pPr>
            <a:r>
              <a:rPr lang="sk" sz="1400">
                <a:solidFill>
                  <a:srgbClr val="000000"/>
                </a:solidFill>
              </a:rPr>
              <a:t>zřídka se přenese na dorzum nohy (napodobuje radikulární dráždění L5)</a:t>
            </a:r>
            <a:endParaRPr sz="1400" b="1">
              <a:solidFill>
                <a:srgbClr val="000000"/>
              </a:solidFill>
            </a:endParaRPr>
          </a:p>
          <a:p>
            <a:pPr marL="0" lvl="0" indent="0" algn="l" rtl="0">
              <a:lnSpc>
                <a:spcPct val="70000"/>
              </a:lnSpc>
              <a:spcBef>
                <a:spcPts val="1000"/>
              </a:spcBef>
              <a:spcAft>
                <a:spcPts val="0"/>
              </a:spcAft>
              <a:buNone/>
            </a:pPr>
            <a:r>
              <a:rPr lang="sk" sz="1400" b="1">
                <a:solidFill>
                  <a:srgbClr val="00B050"/>
                </a:solidFill>
              </a:rPr>
              <a:t>TrP v zadních vláknech</a:t>
            </a:r>
            <a:endParaRPr sz="1400">
              <a:solidFill>
                <a:srgbClr val="000000"/>
              </a:solidFill>
            </a:endParaRPr>
          </a:p>
          <a:p>
            <a:pPr marL="0" lvl="0" indent="0" algn="l" rtl="0">
              <a:lnSpc>
                <a:spcPct val="70000"/>
              </a:lnSpc>
              <a:spcBef>
                <a:spcPts val="1000"/>
              </a:spcBef>
              <a:spcAft>
                <a:spcPts val="0"/>
              </a:spcAft>
              <a:buNone/>
            </a:pPr>
            <a:r>
              <a:rPr lang="sk" sz="1400" b="1" i="1">
                <a:solidFill>
                  <a:srgbClr val="000000"/>
                </a:solidFill>
              </a:rPr>
              <a:t>Zóna referenční bolesti:</a:t>
            </a:r>
            <a:endParaRPr sz="1400">
              <a:solidFill>
                <a:srgbClr val="00B050"/>
              </a:solidFill>
            </a:endParaRPr>
          </a:p>
          <a:p>
            <a:pPr marL="228600" lvl="0" indent="-190500" algn="l" rtl="0">
              <a:lnSpc>
                <a:spcPct val="70000"/>
              </a:lnSpc>
              <a:spcBef>
                <a:spcPts val="1000"/>
              </a:spcBef>
              <a:spcAft>
                <a:spcPts val="0"/>
              </a:spcAft>
              <a:buSzPts val="1400"/>
              <a:buChar char="•"/>
            </a:pPr>
            <a:r>
              <a:rPr lang="sk" sz="1400">
                <a:solidFill>
                  <a:srgbClr val="000000"/>
                </a:solidFill>
              </a:rPr>
              <a:t>bolest celé hýždě (koncentrace do spodní mediální části) </a:t>
            </a:r>
            <a:endParaRPr sz="1400">
              <a:solidFill>
                <a:srgbClr val="000000"/>
              </a:solidFill>
            </a:endParaRPr>
          </a:p>
          <a:p>
            <a:pPr marL="228600" lvl="0" indent="-190500" algn="l" rtl="0">
              <a:lnSpc>
                <a:spcPct val="70000"/>
              </a:lnSpc>
              <a:spcBef>
                <a:spcPts val="1000"/>
              </a:spcBef>
              <a:spcAft>
                <a:spcPts val="0"/>
              </a:spcAft>
              <a:buSzPts val="1400"/>
              <a:buChar char="•"/>
            </a:pPr>
            <a:r>
              <a:rPr lang="sk" sz="1400">
                <a:solidFill>
                  <a:srgbClr val="000000"/>
                </a:solidFill>
              </a:rPr>
              <a:t>Jde po zadní straně stehna a lýtka (napodobuje radikulární dráždění S1).</a:t>
            </a:r>
            <a:endParaRPr sz="1400">
              <a:solidFill>
                <a:srgbClr val="000000"/>
              </a:solidFill>
            </a:endParaRPr>
          </a:p>
          <a:p>
            <a:pPr marL="228600" lvl="0" indent="-50800" algn="l" rtl="0">
              <a:lnSpc>
                <a:spcPct val="80000"/>
              </a:lnSpc>
              <a:spcBef>
                <a:spcPts val="1000"/>
              </a:spcBef>
              <a:spcAft>
                <a:spcPts val="0"/>
              </a:spcAft>
              <a:buNone/>
            </a:pPr>
            <a:endParaRPr sz="1400">
              <a:solidFill>
                <a:srgbClr val="000000"/>
              </a:solidFill>
            </a:endParaRPr>
          </a:p>
          <a:p>
            <a:pPr marL="0" lvl="0" indent="0" algn="l" rtl="0">
              <a:spcBef>
                <a:spcPts val="0"/>
              </a:spcBef>
              <a:spcAft>
                <a:spcPts val="0"/>
              </a:spcAft>
              <a:buNone/>
            </a:pPr>
            <a:endParaRPr sz="1400"/>
          </a:p>
        </p:txBody>
      </p:sp>
      <p:sp>
        <p:nvSpPr>
          <p:cNvPr id="900" name="Google Shape;900;p116"/>
          <p:cNvSpPr txBox="1">
            <a:spLocks noGrp="1"/>
          </p:cNvSpPr>
          <p:nvPr>
            <p:ph type="body" idx="2"/>
          </p:nvPr>
        </p:nvSpPr>
        <p:spPr>
          <a:xfrm>
            <a:off x="4689910" y="1488304"/>
            <a:ext cx="3915000" cy="3105000"/>
          </a:xfrm>
          <a:prstGeom prst="rect">
            <a:avLst/>
          </a:prstGeom>
        </p:spPr>
        <p:txBody>
          <a:bodyPr spcFirstLastPara="1" wrap="square" lIns="0" tIns="0" rIns="0" bIns="0" anchor="t" anchorCtr="0">
            <a:noAutofit/>
          </a:bodyPr>
          <a:lstStyle/>
          <a:p>
            <a:pPr marL="228600" lvl="0" indent="-177800" algn="just" rtl="0">
              <a:lnSpc>
                <a:spcPct val="90000"/>
              </a:lnSpc>
              <a:spcBef>
                <a:spcPts val="0"/>
              </a:spcBef>
              <a:spcAft>
                <a:spcPts val="0"/>
              </a:spcAft>
              <a:buSzPts val="1200"/>
              <a:buChar char="•"/>
            </a:pPr>
            <a:r>
              <a:rPr lang="sk" sz="1200">
                <a:solidFill>
                  <a:srgbClr val="000000"/>
                </a:solidFill>
              </a:rPr>
              <a:t>Bolest kyčle při chůzi – kulhání, antalgická chůze, pacient používá hůl</a:t>
            </a:r>
            <a:endParaRPr sz="1200">
              <a:solidFill>
                <a:srgbClr val="000000"/>
              </a:solidFill>
            </a:endParaRPr>
          </a:p>
          <a:p>
            <a:pPr marL="228600" lvl="0" indent="-177800" algn="just" rtl="0">
              <a:lnSpc>
                <a:spcPct val="90000"/>
              </a:lnSpc>
              <a:spcBef>
                <a:spcPts val="1000"/>
              </a:spcBef>
              <a:spcAft>
                <a:spcPts val="0"/>
              </a:spcAft>
              <a:buSzPts val="1200"/>
              <a:buChar char="•"/>
            </a:pPr>
            <a:r>
              <a:rPr lang="sk" sz="1200">
                <a:solidFill>
                  <a:srgbClr val="000000"/>
                </a:solidFill>
              </a:rPr>
              <a:t>Bolest při spánku na postižené straně</a:t>
            </a:r>
            <a:endParaRPr sz="1200">
              <a:solidFill>
                <a:srgbClr val="000000"/>
              </a:solidFill>
            </a:endParaRPr>
          </a:p>
          <a:p>
            <a:pPr marL="228600" lvl="0" indent="-177800" algn="just" rtl="0">
              <a:lnSpc>
                <a:spcPct val="90000"/>
              </a:lnSpc>
              <a:spcBef>
                <a:spcPts val="1000"/>
              </a:spcBef>
              <a:spcAft>
                <a:spcPts val="0"/>
              </a:spcAft>
              <a:buSzPts val="1200"/>
              <a:buChar char="•"/>
            </a:pPr>
            <a:r>
              <a:rPr lang="sk" sz="1200">
                <a:solidFill>
                  <a:srgbClr val="000000"/>
                </a:solidFill>
              </a:rPr>
              <a:t>Bolest při dlouhodobém sezení – obtížně vstává (nemůže se narovnat), není schopen se protáhnout nebo změnit pozici a nemůže si ani pohodlně lehnout nebo normálně chodit </a:t>
            </a:r>
            <a:endParaRPr sz="1200">
              <a:solidFill>
                <a:srgbClr val="000000"/>
              </a:solidFill>
            </a:endParaRPr>
          </a:p>
          <a:p>
            <a:pPr marL="228600" lvl="0" indent="-177800" algn="just" rtl="0">
              <a:lnSpc>
                <a:spcPct val="90000"/>
              </a:lnSpc>
              <a:spcBef>
                <a:spcPts val="1000"/>
              </a:spcBef>
              <a:spcAft>
                <a:spcPts val="0"/>
              </a:spcAft>
              <a:buSzPts val="1200"/>
              <a:buChar char="•"/>
            </a:pPr>
            <a:r>
              <a:rPr lang="sk" sz="1200">
                <a:solidFill>
                  <a:srgbClr val="000000"/>
                </a:solidFill>
              </a:rPr>
              <a:t>Pac. nemůže najít úlevovou polohu</a:t>
            </a:r>
            <a:endParaRPr sz="1200">
              <a:solidFill>
                <a:srgbClr val="000000"/>
              </a:solidFill>
            </a:endParaRPr>
          </a:p>
          <a:p>
            <a:pPr marL="228600" lvl="0" indent="-177800" algn="just" rtl="0">
              <a:lnSpc>
                <a:spcPct val="90000"/>
              </a:lnSpc>
              <a:spcBef>
                <a:spcPts val="1000"/>
              </a:spcBef>
              <a:spcAft>
                <a:spcPts val="0"/>
              </a:spcAft>
              <a:buSzPts val="1200"/>
              <a:buChar char="•"/>
            </a:pPr>
            <a:r>
              <a:rPr lang="sk" sz="1200">
                <a:solidFill>
                  <a:srgbClr val="000000"/>
                </a:solidFill>
              </a:rPr>
              <a:t>Pac. nemůže si dát postiženou nohu přes nohu (bolestivě omezena ADD)</a:t>
            </a:r>
            <a:endParaRPr sz="1200">
              <a:solidFill>
                <a:srgbClr val="000000"/>
              </a:solidFill>
            </a:endParaRPr>
          </a:p>
          <a:p>
            <a:pPr marL="228600" lvl="0" indent="-177800" algn="just" rtl="0">
              <a:lnSpc>
                <a:spcPct val="90000"/>
              </a:lnSpc>
              <a:spcBef>
                <a:spcPts val="1000"/>
              </a:spcBef>
              <a:spcAft>
                <a:spcPts val="0"/>
              </a:spcAft>
              <a:buSzPts val="1200"/>
              <a:buChar char="•"/>
            </a:pPr>
            <a:r>
              <a:rPr lang="sk" sz="1200">
                <a:solidFill>
                  <a:srgbClr val="000000"/>
                </a:solidFill>
              </a:rPr>
              <a:t>Pasivní omezení ADD – při aktivní kontrakci nacházíme oslabení ABD (zvedá jako na ozubeném kole)</a:t>
            </a:r>
            <a:endParaRPr sz="1200">
              <a:solidFill>
                <a:srgbClr val="000000"/>
              </a:solidFill>
            </a:endParaRPr>
          </a:p>
          <a:p>
            <a:pPr marL="228600" lvl="0" indent="-177800" algn="just" rtl="0">
              <a:lnSpc>
                <a:spcPct val="90000"/>
              </a:lnSpc>
              <a:spcBef>
                <a:spcPts val="1000"/>
              </a:spcBef>
              <a:spcAft>
                <a:spcPts val="0"/>
              </a:spcAft>
              <a:buSzPts val="1200"/>
              <a:buChar char="•"/>
            </a:pPr>
            <a:r>
              <a:rPr lang="sk" sz="1200" b="1">
                <a:solidFill>
                  <a:srgbClr val="000000"/>
                </a:solidFill>
              </a:rPr>
              <a:t>Na rozdíl od </a:t>
            </a:r>
            <a:r>
              <a:rPr lang="sk" sz="1200" b="1">
                <a:solidFill>
                  <a:srgbClr val="2F5496"/>
                </a:solidFill>
              </a:rPr>
              <a:t>MGmed</a:t>
            </a:r>
            <a:r>
              <a:rPr lang="sk" sz="1200" b="1">
                <a:solidFill>
                  <a:srgbClr val="000000"/>
                </a:solidFill>
              </a:rPr>
              <a:t> nemá vztah k SI kloubu</a:t>
            </a:r>
            <a:endParaRPr sz="1200">
              <a:solidFill>
                <a:srgbClr val="000000"/>
              </a:solidFill>
            </a:endParaRPr>
          </a:p>
          <a:p>
            <a:pPr marL="228600" lvl="0" indent="-50800" algn="l" rtl="0">
              <a:lnSpc>
                <a:spcPct val="90000"/>
              </a:lnSpc>
              <a:spcBef>
                <a:spcPts val="1000"/>
              </a:spcBef>
              <a:spcAft>
                <a:spcPts val="0"/>
              </a:spcAft>
              <a:buNone/>
            </a:pPr>
            <a:endParaRPr sz="1200">
              <a:solidFill>
                <a:srgbClr val="000000"/>
              </a:solidFill>
            </a:endParaRPr>
          </a:p>
          <a:p>
            <a:pPr marL="0" lvl="0" indent="0" algn="l" rtl="0">
              <a:spcBef>
                <a:spcPts val="0"/>
              </a:spcBef>
              <a:spcAft>
                <a:spcPts val="0"/>
              </a:spcAft>
              <a:buNone/>
            </a:pPr>
            <a:endParaRPr sz="120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11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Svaly KYK - Dif. Dg.</a:t>
            </a:r>
            <a:endParaRPr/>
          </a:p>
          <a:p>
            <a:pPr marL="0" lvl="0" indent="0" algn="l" rtl="0">
              <a:spcBef>
                <a:spcPts val="0"/>
              </a:spcBef>
              <a:spcAft>
                <a:spcPts val="0"/>
              </a:spcAft>
              <a:buNone/>
            </a:pPr>
            <a:endParaRPr/>
          </a:p>
        </p:txBody>
      </p:sp>
      <p:sp>
        <p:nvSpPr>
          <p:cNvPr id="906" name="Google Shape;906;p117"/>
          <p:cNvSpPr txBox="1">
            <a:spLocks noGrp="1"/>
          </p:cNvSpPr>
          <p:nvPr>
            <p:ph type="body" idx="1"/>
          </p:nvPr>
        </p:nvSpPr>
        <p:spPr>
          <a:xfrm>
            <a:off x="540000" y="1113254"/>
            <a:ext cx="3915000" cy="3105000"/>
          </a:xfrm>
          <a:prstGeom prst="rect">
            <a:avLst/>
          </a:prstGeom>
        </p:spPr>
        <p:txBody>
          <a:bodyPr spcFirstLastPara="1" wrap="square" lIns="0" tIns="0" rIns="0" bIns="0" anchor="t" anchorCtr="0">
            <a:noAutofit/>
          </a:bodyPr>
          <a:lstStyle/>
          <a:p>
            <a:pPr marL="0" lvl="0" indent="0" algn="just" rtl="0">
              <a:lnSpc>
                <a:spcPct val="100000"/>
              </a:lnSpc>
              <a:spcBef>
                <a:spcPts val="0"/>
              </a:spcBef>
              <a:spcAft>
                <a:spcPts val="0"/>
              </a:spcAft>
              <a:buNone/>
            </a:pPr>
            <a:r>
              <a:rPr lang="sk" sz="1000" b="1">
                <a:solidFill>
                  <a:srgbClr val="000000"/>
                </a:solidFill>
              </a:rPr>
              <a:t>Aktivace TrPs m. GMin:</a:t>
            </a:r>
            <a:endParaRPr sz="1000" b="1">
              <a:solidFill>
                <a:srgbClr val="000000"/>
              </a:solidFill>
            </a:endParaRPr>
          </a:p>
          <a:p>
            <a:pPr marL="228600" lvl="0" indent="-177800" algn="just" rtl="0">
              <a:lnSpc>
                <a:spcPct val="100000"/>
              </a:lnSpc>
              <a:spcBef>
                <a:spcPts val="0"/>
              </a:spcBef>
              <a:spcAft>
                <a:spcPts val="0"/>
              </a:spcAft>
              <a:buSzPts val="1000"/>
              <a:buChar char="•"/>
            </a:pPr>
            <a:r>
              <a:rPr lang="sk" sz="1000">
                <a:solidFill>
                  <a:srgbClr val="000000"/>
                </a:solidFill>
              </a:rPr>
              <a:t>Náhlé akutní nebo opakované chronické přetěžování</a:t>
            </a:r>
            <a:endParaRPr sz="1000">
              <a:solidFill>
                <a:srgbClr val="000000"/>
              </a:solidFill>
            </a:endParaRPr>
          </a:p>
          <a:p>
            <a:pPr marL="228600" lvl="0" indent="-185483" algn="just" rtl="0">
              <a:lnSpc>
                <a:spcPct val="100000"/>
              </a:lnSpc>
              <a:spcBef>
                <a:spcPts val="1000"/>
              </a:spcBef>
              <a:spcAft>
                <a:spcPts val="0"/>
              </a:spcAft>
              <a:buSzPts val="1000"/>
              <a:buChar char="•"/>
            </a:pPr>
            <a:r>
              <a:rPr lang="sk" sz="1000">
                <a:solidFill>
                  <a:srgbClr val="000000"/>
                </a:solidFill>
              </a:rPr>
              <a:t>SI dysfunkce</a:t>
            </a:r>
            <a:endParaRPr sz="1000">
              <a:solidFill>
                <a:srgbClr val="000000"/>
              </a:solidFill>
            </a:endParaRPr>
          </a:p>
          <a:p>
            <a:pPr marL="228600" lvl="0" indent="-185483" algn="just" rtl="0">
              <a:lnSpc>
                <a:spcPct val="100000"/>
              </a:lnSpc>
              <a:spcBef>
                <a:spcPts val="1000"/>
              </a:spcBef>
              <a:spcAft>
                <a:spcPts val="0"/>
              </a:spcAft>
              <a:buSzPts val="1000"/>
              <a:buChar char="•"/>
            </a:pPr>
            <a:r>
              <a:rPr lang="sk" sz="1000">
                <a:solidFill>
                  <a:srgbClr val="000000"/>
                </a:solidFill>
              </a:rPr>
              <a:t>Kořenová iritace</a:t>
            </a:r>
            <a:endParaRPr sz="1000">
              <a:solidFill>
                <a:srgbClr val="000000"/>
              </a:solidFill>
            </a:endParaRPr>
          </a:p>
          <a:p>
            <a:pPr marL="228600" lvl="0" indent="-185483" algn="just" rtl="0">
              <a:lnSpc>
                <a:spcPct val="100000"/>
              </a:lnSpc>
              <a:spcBef>
                <a:spcPts val="1000"/>
              </a:spcBef>
              <a:spcAft>
                <a:spcPts val="0"/>
              </a:spcAft>
              <a:buSzPts val="1000"/>
              <a:buChar char="•"/>
            </a:pPr>
            <a:r>
              <a:rPr lang="sk" sz="1000">
                <a:solidFill>
                  <a:srgbClr val="000000"/>
                </a:solidFill>
              </a:rPr>
              <a:t>Špatná aplikace injekce (správně horní zevní kvadrant)</a:t>
            </a:r>
            <a:endParaRPr sz="1000">
              <a:solidFill>
                <a:srgbClr val="000000"/>
              </a:solidFill>
            </a:endParaRPr>
          </a:p>
          <a:p>
            <a:pPr marL="228600" lvl="0" indent="-185483" algn="just" rtl="0">
              <a:lnSpc>
                <a:spcPct val="100000"/>
              </a:lnSpc>
              <a:spcBef>
                <a:spcPts val="1000"/>
              </a:spcBef>
              <a:spcAft>
                <a:spcPts val="0"/>
              </a:spcAft>
              <a:buSzPts val="1000"/>
              <a:buChar char="•"/>
            </a:pPr>
            <a:r>
              <a:rPr lang="sk" sz="1000">
                <a:solidFill>
                  <a:srgbClr val="000000"/>
                </a:solidFill>
              </a:rPr>
              <a:t>Postlumbální lamenektomický bolestivý sy – provedena laminektomie, ale nad očekávání je zase stejná bolest jako před výkonem, teď ale z </a:t>
            </a:r>
            <a:r>
              <a:rPr lang="sk" sz="1000">
                <a:solidFill>
                  <a:srgbClr val="009242"/>
                </a:solidFill>
              </a:rPr>
              <a:t>MGmin</a:t>
            </a:r>
            <a:endParaRPr sz="1000">
              <a:solidFill>
                <a:srgbClr val="009242"/>
              </a:solidFill>
            </a:endParaRPr>
          </a:p>
          <a:p>
            <a:pPr marL="228600" lvl="0" indent="-185483" algn="just" rtl="0">
              <a:lnSpc>
                <a:spcPct val="100000"/>
              </a:lnSpc>
              <a:spcBef>
                <a:spcPts val="1000"/>
              </a:spcBef>
              <a:spcAft>
                <a:spcPts val="0"/>
              </a:spcAft>
              <a:buSzPts val="1000"/>
              <a:buChar char="•"/>
            </a:pPr>
            <a:r>
              <a:rPr lang="sk" sz="1000">
                <a:solidFill>
                  <a:srgbClr val="000000"/>
                </a:solidFill>
              </a:rPr>
              <a:t>Dlouhá chůze po nerovném terénu</a:t>
            </a:r>
            <a:endParaRPr sz="1000">
              <a:solidFill>
                <a:srgbClr val="000000"/>
              </a:solidFill>
            </a:endParaRPr>
          </a:p>
          <a:p>
            <a:pPr marL="228600" lvl="0" indent="-185483" algn="just" rtl="0">
              <a:lnSpc>
                <a:spcPct val="100000"/>
              </a:lnSpc>
              <a:spcBef>
                <a:spcPts val="1000"/>
              </a:spcBef>
              <a:spcAft>
                <a:spcPts val="0"/>
              </a:spcAft>
              <a:buSzPts val="1000"/>
              <a:buChar char="•"/>
            </a:pPr>
            <a:r>
              <a:rPr lang="sk" sz="1000">
                <a:solidFill>
                  <a:srgbClr val="000000"/>
                </a:solidFill>
              </a:rPr>
              <a:t>Běh a sporty jako házená, tenis</a:t>
            </a:r>
            <a:endParaRPr sz="1000">
              <a:solidFill>
                <a:srgbClr val="000000"/>
              </a:solidFill>
            </a:endParaRPr>
          </a:p>
          <a:p>
            <a:pPr marL="228600" lvl="0" indent="-121920" algn="just" rtl="0">
              <a:lnSpc>
                <a:spcPct val="100000"/>
              </a:lnSpc>
              <a:spcBef>
                <a:spcPts val="0"/>
              </a:spcBef>
              <a:spcAft>
                <a:spcPts val="0"/>
              </a:spcAft>
              <a:buNone/>
            </a:pPr>
            <a:endParaRPr sz="1000" b="1" u="sng">
              <a:solidFill>
                <a:srgbClr val="000000"/>
              </a:solidFill>
            </a:endParaRPr>
          </a:p>
          <a:p>
            <a:pPr marL="228600" lvl="0" indent="-228600" algn="just" rtl="0">
              <a:lnSpc>
                <a:spcPct val="100000"/>
              </a:lnSpc>
              <a:spcBef>
                <a:spcPts val="0"/>
              </a:spcBef>
              <a:spcAft>
                <a:spcPts val="0"/>
              </a:spcAft>
              <a:buNone/>
            </a:pPr>
            <a:r>
              <a:rPr lang="sk" sz="1000" b="1">
                <a:solidFill>
                  <a:srgbClr val="00B050"/>
                </a:solidFill>
              </a:rPr>
              <a:t>Faktory chronifikující patologický stav:</a:t>
            </a:r>
            <a:endParaRPr sz="1000" b="1">
              <a:solidFill>
                <a:srgbClr val="00B050"/>
              </a:solidFill>
            </a:endParaRPr>
          </a:p>
          <a:p>
            <a:pPr marL="228600" lvl="0" indent="-185483" algn="just" rtl="0">
              <a:lnSpc>
                <a:spcPct val="100000"/>
              </a:lnSpc>
              <a:spcBef>
                <a:spcPts val="1000"/>
              </a:spcBef>
              <a:spcAft>
                <a:spcPts val="0"/>
              </a:spcAft>
              <a:buSzPts val="1000"/>
              <a:buChar char="•"/>
            </a:pPr>
            <a:r>
              <a:rPr lang="sk" sz="1000">
                <a:solidFill>
                  <a:srgbClr val="000000"/>
                </a:solidFill>
              </a:rPr>
              <a:t>Dlouhé znehybnění – držení nohy na pedálu v autě</a:t>
            </a:r>
            <a:endParaRPr sz="1000">
              <a:solidFill>
                <a:srgbClr val="000000"/>
              </a:solidFill>
            </a:endParaRPr>
          </a:p>
          <a:p>
            <a:pPr marL="228600" lvl="0" indent="-185483" algn="just" rtl="0">
              <a:lnSpc>
                <a:spcPct val="100000"/>
              </a:lnSpc>
              <a:spcBef>
                <a:spcPts val="1000"/>
              </a:spcBef>
              <a:spcAft>
                <a:spcPts val="0"/>
              </a:spcAft>
              <a:buSzPts val="1000"/>
              <a:buChar char="•"/>
            </a:pPr>
            <a:r>
              <a:rPr lang="sk" sz="1000">
                <a:solidFill>
                  <a:srgbClr val="000000"/>
                </a:solidFill>
              </a:rPr>
              <a:t>Dlouhé stání</a:t>
            </a:r>
            <a:endParaRPr sz="1000">
              <a:solidFill>
                <a:srgbClr val="000000"/>
              </a:solidFill>
            </a:endParaRPr>
          </a:p>
          <a:p>
            <a:pPr marL="228600" lvl="0" indent="-185483" algn="just" rtl="0">
              <a:lnSpc>
                <a:spcPct val="100000"/>
              </a:lnSpc>
              <a:spcBef>
                <a:spcPts val="1000"/>
              </a:spcBef>
              <a:spcAft>
                <a:spcPts val="0"/>
              </a:spcAft>
              <a:buSzPts val="1000"/>
              <a:buChar char="•"/>
            </a:pPr>
            <a:r>
              <a:rPr lang="sk" sz="1000">
                <a:solidFill>
                  <a:srgbClr val="000000"/>
                </a:solidFill>
              </a:rPr>
              <a:t>Klopení pánve při sezení na peněžence – tlačí na sval a podmiňuje bolest v oblasti zásobené n. ischiadicus</a:t>
            </a:r>
            <a:endParaRPr sz="1000">
              <a:solidFill>
                <a:srgbClr val="000000"/>
              </a:solidFill>
            </a:endParaRPr>
          </a:p>
          <a:p>
            <a:pPr marL="228600" lvl="0" indent="-185483" algn="just" rtl="0">
              <a:lnSpc>
                <a:spcPct val="100000"/>
              </a:lnSpc>
              <a:spcBef>
                <a:spcPts val="1000"/>
              </a:spcBef>
              <a:spcAft>
                <a:spcPts val="0"/>
              </a:spcAft>
              <a:buSzPts val="1000"/>
              <a:buChar char="•"/>
            </a:pPr>
            <a:r>
              <a:rPr lang="sk" sz="1000">
                <a:solidFill>
                  <a:srgbClr val="000000"/>
                </a:solidFill>
              </a:rPr>
              <a:t>Nerovnováha při stoji o zúžené bázi </a:t>
            </a:r>
            <a:endParaRPr sz="1000">
              <a:solidFill>
                <a:srgbClr val="000000"/>
              </a:solidFill>
            </a:endParaRPr>
          </a:p>
          <a:p>
            <a:pPr marL="228600" lvl="0" indent="-104140" algn="just" rtl="0">
              <a:lnSpc>
                <a:spcPct val="60000"/>
              </a:lnSpc>
              <a:spcBef>
                <a:spcPts val="1000"/>
              </a:spcBef>
              <a:spcAft>
                <a:spcPts val="0"/>
              </a:spcAft>
              <a:buNone/>
            </a:pPr>
            <a:endParaRPr sz="1000">
              <a:solidFill>
                <a:srgbClr val="000000"/>
              </a:solidFill>
            </a:endParaRPr>
          </a:p>
          <a:p>
            <a:pPr marL="228600" lvl="0" indent="-104140" algn="l" rtl="0">
              <a:lnSpc>
                <a:spcPct val="70000"/>
              </a:lnSpc>
              <a:spcBef>
                <a:spcPts val="1000"/>
              </a:spcBef>
              <a:spcAft>
                <a:spcPts val="0"/>
              </a:spcAft>
              <a:buNone/>
            </a:pPr>
            <a:endParaRPr sz="1000">
              <a:solidFill>
                <a:srgbClr val="000000"/>
              </a:solidFill>
            </a:endParaRPr>
          </a:p>
          <a:p>
            <a:pPr marL="0" lvl="0" indent="0" algn="l" rtl="0">
              <a:spcBef>
                <a:spcPts val="0"/>
              </a:spcBef>
              <a:spcAft>
                <a:spcPts val="0"/>
              </a:spcAft>
              <a:buNone/>
            </a:pPr>
            <a:endParaRPr sz="1000"/>
          </a:p>
        </p:txBody>
      </p:sp>
      <p:sp>
        <p:nvSpPr>
          <p:cNvPr id="907" name="Google Shape;907;p117"/>
          <p:cNvSpPr txBox="1">
            <a:spLocks noGrp="1"/>
          </p:cNvSpPr>
          <p:nvPr>
            <p:ph type="body" idx="2"/>
          </p:nvPr>
        </p:nvSpPr>
        <p:spPr>
          <a:xfrm>
            <a:off x="4572010" y="172079"/>
            <a:ext cx="3915000" cy="3105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sk" sz="1100" b="1"/>
              <a:t>M.GMin Dif. Dg.:</a:t>
            </a:r>
            <a:endParaRPr sz="1100" b="1"/>
          </a:p>
          <a:p>
            <a:pPr marL="457200" lvl="0" indent="-298450" algn="l" rtl="0">
              <a:lnSpc>
                <a:spcPct val="115000"/>
              </a:lnSpc>
              <a:spcBef>
                <a:spcPts val="0"/>
              </a:spcBef>
              <a:spcAft>
                <a:spcPts val="0"/>
              </a:spcAft>
              <a:buSzPts val="1100"/>
              <a:buChar char="●"/>
            </a:pPr>
            <a:r>
              <a:rPr lang="sk" sz="1100"/>
              <a:t>zřídka single muscle syndrom, většinou sdružené TrPs (m.VL a m. PL- satelit. TrP v přední části svalu, m. PL, m. QL a zadní část svalu)</a:t>
            </a:r>
            <a:endParaRPr sz="1100"/>
          </a:p>
          <a:p>
            <a:pPr marL="457200" lvl="0" indent="-298450" algn="just" rtl="0">
              <a:lnSpc>
                <a:spcPct val="115000"/>
              </a:lnSpc>
              <a:spcBef>
                <a:spcPts val="0"/>
              </a:spcBef>
              <a:spcAft>
                <a:spcPts val="0"/>
              </a:spcAft>
              <a:buSzPts val="1100"/>
              <a:buChar char="●"/>
            </a:pPr>
            <a:r>
              <a:rPr lang="sk" sz="1100" b="1">
                <a:solidFill>
                  <a:srgbClr val="000000"/>
                </a:solidFill>
              </a:rPr>
              <a:t>Jiné myofasciální sy </a:t>
            </a:r>
            <a:r>
              <a:rPr lang="sk" sz="1100">
                <a:solidFill>
                  <a:srgbClr val="000000"/>
                </a:solidFill>
              </a:rPr>
              <a:t>– m. piriformis (omezuje VR), </a:t>
            </a:r>
            <a:r>
              <a:rPr lang="sk" sz="1100">
                <a:solidFill>
                  <a:srgbClr val="2F5496"/>
                </a:solidFill>
              </a:rPr>
              <a:t>MGmed</a:t>
            </a:r>
            <a:r>
              <a:rPr lang="sk" sz="1100">
                <a:solidFill>
                  <a:srgbClr val="000000"/>
                </a:solidFill>
              </a:rPr>
              <a:t> (jde jen ke KOK), </a:t>
            </a:r>
            <a:r>
              <a:rPr lang="sk" sz="1100">
                <a:solidFill>
                  <a:srgbClr val="C00000"/>
                </a:solidFill>
              </a:rPr>
              <a:t>MGmax</a:t>
            </a:r>
            <a:r>
              <a:rPr lang="sk" sz="1100">
                <a:solidFill>
                  <a:srgbClr val="000000"/>
                </a:solidFill>
              </a:rPr>
              <a:t> (omezuje FLX KYK)</a:t>
            </a:r>
            <a:endParaRPr sz="1100">
              <a:solidFill>
                <a:srgbClr val="000000"/>
              </a:solidFill>
            </a:endParaRPr>
          </a:p>
          <a:p>
            <a:pPr marL="457200" lvl="0" indent="-298450" algn="just" rtl="0">
              <a:lnSpc>
                <a:spcPct val="115000"/>
              </a:lnSpc>
              <a:spcBef>
                <a:spcPts val="1000"/>
              </a:spcBef>
              <a:spcAft>
                <a:spcPts val="0"/>
              </a:spcAft>
              <a:buSzPts val="1100"/>
              <a:buChar char="●"/>
            </a:pPr>
            <a:r>
              <a:rPr lang="sk" sz="1100" b="1">
                <a:solidFill>
                  <a:srgbClr val="000000"/>
                </a:solidFill>
              </a:rPr>
              <a:t>Radikulární sy L5, S1 (L4) </a:t>
            </a:r>
            <a:r>
              <a:rPr lang="sk" sz="1100">
                <a:solidFill>
                  <a:srgbClr val="000000"/>
                </a:solidFill>
              </a:rPr>
              <a:t>– u pseudoradikulárního syndromu (</a:t>
            </a:r>
            <a:r>
              <a:rPr lang="sk" sz="1100">
                <a:solidFill>
                  <a:srgbClr val="009242"/>
                </a:solidFill>
              </a:rPr>
              <a:t>MGmin</a:t>
            </a:r>
            <a:r>
              <a:rPr lang="sk" sz="1100">
                <a:solidFill>
                  <a:srgbClr val="000000"/>
                </a:solidFill>
              </a:rPr>
              <a:t>) nejsou snížené reflexy, nejde až do prstů, nejsou poruchy čití</a:t>
            </a:r>
            <a:endParaRPr sz="1100">
              <a:solidFill>
                <a:srgbClr val="000000"/>
              </a:solidFill>
            </a:endParaRPr>
          </a:p>
          <a:p>
            <a:pPr marL="457200" lvl="0" indent="-298450" algn="just" rtl="0">
              <a:lnSpc>
                <a:spcPct val="115000"/>
              </a:lnSpc>
              <a:spcBef>
                <a:spcPts val="1000"/>
              </a:spcBef>
              <a:spcAft>
                <a:spcPts val="0"/>
              </a:spcAft>
              <a:buSzPts val="1100"/>
              <a:buChar char="●"/>
            </a:pPr>
            <a:r>
              <a:rPr lang="sk" sz="1100" b="1">
                <a:solidFill>
                  <a:srgbClr val="000000"/>
                </a:solidFill>
              </a:rPr>
              <a:t>Trochanterická bursitida</a:t>
            </a:r>
            <a:endParaRPr sz="1100" b="1">
              <a:solidFill>
                <a:srgbClr val="000000"/>
              </a:solidFill>
            </a:endParaRPr>
          </a:p>
          <a:p>
            <a:pPr marL="457200" lvl="0" indent="-298450" algn="just" rtl="0">
              <a:lnSpc>
                <a:spcPct val="115000"/>
              </a:lnSpc>
              <a:spcBef>
                <a:spcPts val="1000"/>
              </a:spcBef>
              <a:spcAft>
                <a:spcPts val="0"/>
              </a:spcAft>
              <a:buSzPts val="1100"/>
              <a:buChar char="●"/>
            </a:pPr>
            <a:r>
              <a:rPr lang="sk" sz="1100">
                <a:solidFill>
                  <a:srgbClr val="000000"/>
                </a:solidFill>
              </a:rPr>
              <a:t>Hluboká bolest kyčle – spíše m. TFL</a:t>
            </a:r>
            <a:endParaRPr sz="1100">
              <a:solidFill>
                <a:srgbClr val="000000"/>
              </a:solidFill>
            </a:endParaRPr>
          </a:p>
          <a:p>
            <a:pPr marL="457200" lvl="0" indent="-298450" algn="just" rtl="0">
              <a:lnSpc>
                <a:spcPct val="115000"/>
              </a:lnSpc>
              <a:spcBef>
                <a:spcPts val="1000"/>
              </a:spcBef>
              <a:spcAft>
                <a:spcPts val="0"/>
              </a:spcAft>
              <a:buSzPts val="1100"/>
              <a:buChar char="●"/>
            </a:pPr>
            <a:r>
              <a:rPr lang="sk" sz="1100">
                <a:solidFill>
                  <a:srgbClr val="000000"/>
                </a:solidFill>
              </a:rPr>
              <a:t>Bolest v oblasti sacra – spíše </a:t>
            </a:r>
            <a:r>
              <a:rPr lang="sk" sz="1100">
                <a:solidFill>
                  <a:srgbClr val="2F5496"/>
                </a:solidFill>
              </a:rPr>
              <a:t>MGmed</a:t>
            </a:r>
            <a:endParaRPr sz="1100">
              <a:solidFill>
                <a:srgbClr val="2F5496"/>
              </a:solidFill>
            </a:endParaRPr>
          </a:p>
          <a:p>
            <a:pPr marL="457200" lvl="0" indent="-298450" algn="just" rtl="0">
              <a:lnSpc>
                <a:spcPct val="115000"/>
              </a:lnSpc>
              <a:spcBef>
                <a:spcPts val="1000"/>
              </a:spcBef>
              <a:spcAft>
                <a:spcPts val="0"/>
              </a:spcAft>
              <a:buSzPts val="1100"/>
              <a:buChar char="●"/>
            </a:pPr>
            <a:r>
              <a:rPr lang="sk" sz="1100">
                <a:solidFill>
                  <a:srgbClr val="000000"/>
                </a:solidFill>
              </a:rPr>
              <a:t>Bolesti KOK – odlišit od L4</a:t>
            </a:r>
            <a:endParaRPr sz="1100">
              <a:solidFill>
                <a:srgbClr val="000000"/>
              </a:solidFill>
            </a:endParaRPr>
          </a:p>
          <a:p>
            <a:pPr marL="457200" lvl="0" indent="-298450" algn="just" rtl="0">
              <a:lnSpc>
                <a:spcPct val="115000"/>
              </a:lnSpc>
              <a:spcBef>
                <a:spcPts val="1000"/>
              </a:spcBef>
              <a:spcAft>
                <a:spcPts val="0"/>
              </a:spcAft>
              <a:buSzPts val="1100"/>
              <a:buChar char="●"/>
            </a:pPr>
            <a:r>
              <a:rPr lang="sk" sz="1100" b="1">
                <a:solidFill>
                  <a:srgbClr val="000000"/>
                </a:solidFill>
              </a:rPr>
              <a:t>Ischias</a:t>
            </a:r>
            <a:r>
              <a:rPr lang="sk" sz="1100">
                <a:solidFill>
                  <a:srgbClr val="000000"/>
                </a:solidFill>
              </a:rPr>
              <a:t> – bolest vyzařuje od hýždí na zadní či zevní plochu DK. Je buď myofasciálního (TrP v zadní části </a:t>
            </a:r>
            <a:r>
              <a:rPr lang="sk" sz="1100">
                <a:solidFill>
                  <a:srgbClr val="009242"/>
                </a:solidFill>
              </a:rPr>
              <a:t>MGmin</a:t>
            </a:r>
            <a:r>
              <a:rPr lang="sk" sz="1100">
                <a:solidFill>
                  <a:srgbClr val="000000"/>
                </a:solidFill>
              </a:rPr>
              <a:t>, což je snadno přehlédnutelné) či neurologického původu (uskřinutí n. ischiadicus major, n. cutaneus femoris posterior ve foramen ischiadicus major – m. piriformis, dále páteřní tumor, komprese cauda equina herníí L disku)</a:t>
            </a:r>
            <a:endParaRPr sz="1100">
              <a:solidFill>
                <a:srgbClr val="000000"/>
              </a:solidFill>
            </a:endParaRPr>
          </a:p>
          <a:p>
            <a:pPr marL="228600" lvl="0" indent="-64135" algn="l" rtl="0">
              <a:lnSpc>
                <a:spcPct val="115000"/>
              </a:lnSpc>
              <a:spcBef>
                <a:spcPts val="1000"/>
              </a:spcBef>
              <a:spcAft>
                <a:spcPts val="0"/>
              </a:spcAft>
              <a:buNone/>
            </a:pPr>
            <a:endParaRPr sz="1100">
              <a:solidFill>
                <a:srgbClr val="000000"/>
              </a:solidFill>
            </a:endParaRPr>
          </a:p>
          <a:p>
            <a:pPr marL="0" lvl="0" indent="0" algn="l" rtl="0">
              <a:lnSpc>
                <a:spcPct val="115000"/>
              </a:lnSpc>
              <a:spcBef>
                <a:spcPts val="0"/>
              </a:spcBef>
              <a:spcAft>
                <a:spcPts val="0"/>
              </a:spcAft>
              <a:buNone/>
            </a:pPr>
            <a:endParaRPr sz="110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11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Svaly KYK - Dif. Dg. </a:t>
            </a:r>
            <a:endParaRPr/>
          </a:p>
        </p:txBody>
      </p:sp>
      <p:sp>
        <p:nvSpPr>
          <p:cNvPr id="913" name="Google Shape;913;p118"/>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b="1"/>
              <a:t>Aktivace m. GMed a m. GMin. UKŘ a OKŘ:</a:t>
            </a:r>
            <a:endParaRPr b="1"/>
          </a:p>
        </p:txBody>
      </p:sp>
      <p:pic>
        <p:nvPicPr>
          <p:cNvPr id="914" name="Google Shape;914;p118" descr="ef01ab591c409d2cfd453de816d34e5a"/>
          <p:cNvPicPr preferRelativeResize="0"/>
          <p:nvPr/>
        </p:nvPicPr>
        <p:blipFill rotWithShape="1">
          <a:blip r:embed="rId3">
            <a:alphaModFix/>
          </a:blip>
          <a:srcRect/>
          <a:stretch/>
        </p:blipFill>
        <p:spPr>
          <a:xfrm>
            <a:off x="1001299" y="1702350"/>
            <a:ext cx="2979948" cy="1589300"/>
          </a:xfrm>
          <a:prstGeom prst="rect">
            <a:avLst/>
          </a:prstGeom>
          <a:noFill/>
          <a:ln>
            <a:noFill/>
          </a:ln>
        </p:spPr>
      </p:pic>
      <p:pic>
        <p:nvPicPr>
          <p:cNvPr id="915" name="Google Shape;915;p118" descr="SouvisejÃ­cÃ­ obrÃ¡zek"/>
          <p:cNvPicPr preferRelativeResize="0"/>
          <p:nvPr/>
        </p:nvPicPr>
        <p:blipFill rotWithShape="1">
          <a:blip r:embed="rId4">
            <a:alphaModFix/>
          </a:blip>
          <a:srcRect/>
          <a:stretch/>
        </p:blipFill>
        <p:spPr>
          <a:xfrm>
            <a:off x="4375254" y="1777099"/>
            <a:ext cx="2119075" cy="1589300"/>
          </a:xfrm>
          <a:prstGeom prst="rect">
            <a:avLst/>
          </a:prstGeom>
          <a:noFill/>
          <a:ln>
            <a:noFill/>
          </a:ln>
        </p:spPr>
      </p:pic>
      <p:pic>
        <p:nvPicPr>
          <p:cNvPr id="916" name="Google Shape;916;p118" descr="VÃ½sledek obrÃ¡zku pro posÃ­lenÃ­ musculus gluteus maximus"/>
          <p:cNvPicPr preferRelativeResize="0"/>
          <p:nvPr/>
        </p:nvPicPr>
        <p:blipFill rotWithShape="1">
          <a:blip r:embed="rId5">
            <a:alphaModFix/>
          </a:blip>
          <a:srcRect l="26720" r="16858"/>
          <a:stretch/>
        </p:blipFill>
        <p:spPr>
          <a:xfrm flipH="1">
            <a:off x="6726122" y="474825"/>
            <a:ext cx="2105251" cy="2487574"/>
          </a:xfrm>
          <a:prstGeom prst="rect">
            <a:avLst/>
          </a:prstGeom>
          <a:noFill/>
          <a:ln>
            <a:noFill/>
          </a:ln>
        </p:spPr>
      </p:pic>
      <p:pic>
        <p:nvPicPr>
          <p:cNvPr id="917" name="Google Shape;917;p118" descr="VÃ½sledek obrÃ¡zku pro posÃ­lenÃ­ musculus gluteus maximus"/>
          <p:cNvPicPr preferRelativeResize="0"/>
          <p:nvPr/>
        </p:nvPicPr>
        <p:blipFill rotWithShape="1">
          <a:blip r:embed="rId6">
            <a:alphaModFix/>
          </a:blip>
          <a:srcRect l="28922" r="27703"/>
          <a:stretch/>
        </p:blipFill>
        <p:spPr>
          <a:xfrm>
            <a:off x="1748638" y="3148775"/>
            <a:ext cx="1485278" cy="1927350"/>
          </a:xfrm>
          <a:prstGeom prst="rect">
            <a:avLst/>
          </a:prstGeom>
          <a:noFill/>
          <a:ln>
            <a:noFill/>
          </a:ln>
        </p:spPr>
      </p:pic>
      <p:pic>
        <p:nvPicPr>
          <p:cNvPr id="918" name="Google Shape;918;p118" descr="VÃ½sledek obrÃ¡zku pro cviÄenÃ­ s pilates kruhem"/>
          <p:cNvPicPr preferRelativeResize="0"/>
          <p:nvPr/>
        </p:nvPicPr>
        <p:blipFill rotWithShape="1">
          <a:blip r:embed="rId7">
            <a:alphaModFix/>
          </a:blip>
          <a:srcRect/>
          <a:stretch/>
        </p:blipFill>
        <p:spPr>
          <a:xfrm>
            <a:off x="5574052" y="3433777"/>
            <a:ext cx="2281815" cy="1709726"/>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11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Zdroje:</a:t>
            </a:r>
            <a:endParaRPr/>
          </a:p>
        </p:txBody>
      </p:sp>
      <p:sp>
        <p:nvSpPr>
          <p:cNvPr id="924" name="Google Shape;924;p119"/>
          <p:cNvSpPr txBox="1">
            <a:spLocks noGrp="1"/>
          </p:cNvSpPr>
          <p:nvPr>
            <p:ph type="body" idx="1"/>
          </p:nvPr>
        </p:nvSpPr>
        <p:spPr>
          <a:xfrm>
            <a:off x="540000" y="1113252"/>
            <a:ext cx="8064900" cy="3105000"/>
          </a:xfrm>
          <a:prstGeom prst="rect">
            <a:avLst/>
          </a:prstGeom>
        </p:spPr>
        <p:txBody>
          <a:bodyPr spcFirstLastPara="1" wrap="square" lIns="0" tIns="0" rIns="0" bIns="0" anchor="t" anchorCtr="0">
            <a:noAutofit/>
          </a:bodyPr>
          <a:lstStyle/>
          <a:p>
            <a:pPr marL="342900" lvl="0" indent="-342900" algn="l" rtl="0">
              <a:lnSpc>
                <a:spcPct val="90000"/>
              </a:lnSpc>
              <a:spcBef>
                <a:spcPts val="0"/>
              </a:spcBef>
              <a:spcAft>
                <a:spcPts val="0"/>
              </a:spcAft>
              <a:buSzPts val="1800"/>
              <a:buFont typeface="Arial"/>
              <a:buChar char="•"/>
            </a:pPr>
            <a:r>
              <a:rPr lang="sk" sz="1800" u="sng">
                <a:hlinkClick r:id="rId3"/>
              </a:rPr>
              <a:t>http://old.lf.upol.cz/fileadmin/user_upload/LF-kliniky/hippokrat/Obory/Neurologie/Prechod_bederni_a_krizove_patere.pdf</a:t>
            </a:r>
            <a:r>
              <a:rPr lang="sk" sz="1800"/>
              <a:t> </a:t>
            </a:r>
            <a:endParaRPr sz="1800"/>
          </a:p>
          <a:p>
            <a:pPr marL="342900" lvl="0" indent="-342900" algn="l" rtl="0">
              <a:lnSpc>
                <a:spcPct val="90000"/>
              </a:lnSpc>
              <a:spcBef>
                <a:spcPts val="1000"/>
              </a:spcBef>
              <a:spcAft>
                <a:spcPts val="0"/>
              </a:spcAft>
              <a:buSzPts val="1800"/>
              <a:buFont typeface="Arial"/>
              <a:buChar char="•"/>
            </a:pPr>
            <a:r>
              <a:rPr lang="sk" sz="1800" u="sng">
                <a:hlinkClick r:id="rId4"/>
              </a:rPr>
              <a:t>https://www.neurologiepropraxi.cz/pdfs/neu/2008/03/05.pdf</a:t>
            </a:r>
            <a:r>
              <a:rPr lang="sk" sz="1800"/>
              <a:t> </a:t>
            </a:r>
            <a:endParaRPr sz="1800"/>
          </a:p>
          <a:p>
            <a:pPr marL="342900" lvl="0" indent="-342900" algn="l" rtl="0">
              <a:lnSpc>
                <a:spcPct val="90000"/>
              </a:lnSpc>
              <a:spcBef>
                <a:spcPts val="1000"/>
              </a:spcBef>
              <a:spcAft>
                <a:spcPts val="0"/>
              </a:spcAft>
              <a:buSzPts val="1800"/>
              <a:buFont typeface="Noto Sans Symbols"/>
              <a:buChar char="•"/>
            </a:pPr>
            <a:r>
              <a:rPr lang="sk" sz="1800" u="sng">
                <a:solidFill>
                  <a:schemeClr val="hlink"/>
                </a:solidFill>
                <a:hlinkClick r:id="rId5"/>
              </a:rPr>
              <a:t>https://www.physio-pedia.com/Adductor_Magnus</a:t>
            </a:r>
            <a:r>
              <a:rPr lang="sk" sz="1800"/>
              <a:t> </a:t>
            </a:r>
            <a:endParaRPr sz="1800"/>
          </a:p>
          <a:p>
            <a:pPr marL="342900" lvl="0" indent="-342900" algn="l" rtl="0">
              <a:lnSpc>
                <a:spcPct val="90000"/>
              </a:lnSpc>
              <a:spcBef>
                <a:spcPts val="1000"/>
              </a:spcBef>
              <a:spcAft>
                <a:spcPts val="0"/>
              </a:spcAft>
              <a:buSzPts val="1800"/>
              <a:buFont typeface="Arial"/>
              <a:buChar char="•"/>
            </a:pPr>
            <a:r>
              <a:rPr lang="sk" sz="1800" u="sng">
                <a:solidFill>
                  <a:schemeClr val="hlink"/>
                </a:solidFill>
                <a:hlinkClick r:id="rId6"/>
              </a:rPr>
              <a:t>https://www.serola.net/</a:t>
            </a:r>
            <a:r>
              <a:rPr lang="sk" sz="1800"/>
              <a:t> </a:t>
            </a:r>
            <a:endParaRPr sz="1800"/>
          </a:p>
          <a:p>
            <a:pPr marL="342900" lvl="0" indent="-342900" algn="l" rtl="0">
              <a:lnSpc>
                <a:spcPct val="90000"/>
              </a:lnSpc>
              <a:spcBef>
                <a:spcPts val="1000"/>
              </a:spcBef>
              <a:spcAft>
                <a:spcPts val="0"/>
              </a:spcAft>
              <a:buSzPts val="1800"/>
              <a:buFont typeface="Arial"/>
              <a:buChar char="•"/>
            </a:pPr>
            <a:r>
              <a:rPr lang="sk" sz="1800" u="sng">
                <a:solidFill>
                  <a:schemeClr val="hlink"/>
                </a:solidFill>
                <a:hlinkClick r:id="rId7"/>
              </a:rPr>
              <a:t>https://www.physio-pedia.com/Sacroiliac_joint</a:t>
            </a:r>
            <a:r>
              <a:rPr lang="sk" sz="1800"/>
              <a:t> </a:t>
            </a:r>
            <a:endParaRPr sz="1800"/>
          </a:p>
          <a:p>
            <a:pPr marL="342900" lvl="0" indent="-342900" algn="l" rtl="0">
              <a:lnSpc>
                <a:spcPct val="90000"/>
              </a:lnSpc>
              <a:spcBef>
                <a:spcPts val="1000"/>
              </a:spcBef>
              <a:spcAft>
                <a:spcPts val="0"/>
              </a:spcAft>
              <a:buSzPts val="1800"/>
              <a:buFont typeface="Arial"/>
              <a:buChar char="•"/>
            </a:pPr>
            <a:r>
              <a:rPr lang="sk" sz="1800"/>
              <a:t>Kapandji, Vol 2</a:t>
            </a:r>
            <a:endParaRPr sz="1800"/>
          </a:p>
          <a:p>
            <a:pPr marL="342900" lvl="0" indent="-342900" algn="l" rtl="0">
              <a:lnSpc>
                <a:spcPct val="90000"/>
              </a:lnSpc>
              <a:spcBef>
                <a:spcPts val="1000"/>
              </a:spcBef>
              <a:spcAft>
                <a:spcPts val="0"/>
              </a:spcAft>
              <a:buSzPts val="1800"/>
              <a:buFont typeface="Arial"/>
              <a:buChar char="•"/>
            </a:pPr>
            <a:r>
              <a:rPr lang="sk" sz="1800"/>
              <a:t>Véle, Kineziologie</a:t>
            </a:r>
            <a:endParaRPr sz="1800"/>
          </a:p>
          <a:p>
            <a:pPr marL="342900" lvl="0" indent="-342900" algn="l" rtl="0">
              <a:lnSpc>
                <a:spcPct val="90000"/>
              </a:lnSpc>
              <a:spcBef>
                <a:spcPts val="1000"/>
              </a:spcBef>
              <a:spcAft>
                <a:spcPts val="0"/>
              </a:spcAft>
              <a:buSzPts val="1800"/>
              <a:buFont typeface="Arial"/>
              <a:buChar char="•"/>
            </a:pPr>
            <a:r>
              <a:rPr lang="sk" sz="1800"/>
              <a:t>Hoppenfeld</a:t>
            </a:r>
            <a:endParaRPr sz="1800"/>
          </a:p>
          <a:p>
            <a:pPr marL="342900" lvl="0" indent="-342900" algn="l" rtl="0">
              <a:lnSpc>
                <a:spcPct val="90000"/>
              </a:lnSpc>
              <a:spcBef>
                <a:spcPts val="1000"/>
              </a:spcBef>
              <a:spcAft>
                <a:spcPts val="0"/>
              </a:spcAft>
              <a:buSzPts val="1800"/>
              <a:buFont typeface="Arial"/>
              <a:buChar char="•"/>
            </a:pPr>
            <a:r>
              <a:rPr lang="sk" sz="1800"/>
              <a:t>Lewit, Manipulační léčba</a:t>
            </a:r>
            <a:endParaRPr sz="1800"/>
          </a:p>
          <a:p>
            <a:pPr marL="342900" lvl="0" indent="-342900" algn="l" rtl="0">
              <a:lnSpc>
                <a:spcPct val="90000"/>
              </a:lnSpc>
              <a:spcBef>
                <a:spcPts val="1000"/>
              </a:spcBef>
              <a:spcAft>
                <a:spcPts val="0"/>
              </a:spcAft>
              <a:buSzPts val="1800"/>
              <a:buFont typeface="Arial"/>
              <a:buChar char="•"/>
            </a:pPr>
            <a:r>
              <a:rPr lang="sk" sz="1800"/>
              <a:t>Přednášky Klinická kineziologie III., Mgr. Petr Pospíšil, Ph.D.</a:t>
            </a:r>
            <a:endParaRPr sz="1800"/>
          </a:p>
          <a:p>
            <a:pPr marL="0" lvl="0" indent="0" algn="l" rtl="0">
              <a:spcBef>
                <a:spcPts val="0"/>
              </a:spcBef>
              <a:spcAft>
                <a:spcPts val="0"/>
              </a:spcAft>
              <a:buNone/>
            </a:pP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12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Děkuji za pozornost!</a:t>
            </a:r>
            <a:endParaRPr/>
          </a:p>
        </p:txBody>
      </p:sp>
      <p:pic>
        <p:nvPicPr>
          <p:cNvPr id="930" name="Google Shape;930;p120"/>
          <p:cNvPicPr preferRelativeResize="0"/>
          <p:nvPr/>
        </p:nvPicPr>
        <p:blipFill>
          <a:blip r:embed="rId3">
            <a:alphaModFix/>
          </a:blip>
          <a:stretch>
            <a:fillRect/>
          </a:stretch>
        </p:blipFill>
        <p:spPr>
          <a:xfrm>
            <a:off x="1334350" y="1167700"/>
            <a:ext cx="6666625" cy="3333300"/>
          </a:xfrm>
          <a:prstGeom prst="rect">
            <a:avLst/>
          </a:prstGeom>
          <a:noFill/>
          <a:ln>
            <a:noFill/>
          </a:ln>
        </p:spPr>
      </p:pic>
      <p:sp>
        <p:nvSpPr>
          <p:cNvPr id="931" name="Google Shape;931;p120"/>
          <p:cNvSpPr txBox="1"/>
          <p:nvPr/>
        </p:nvSpPr>
        <p:spPr>
          <a:xfrm>
            <a:off x="3167663" y="4451150"/>
            <a:ext cx="3000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rPr>
              <a:t>https://methodshop.com/happy-easter-my-butt-hurts-meme/</a:t>
            </a:r>
            <a:endParaRPr sz="800">
              <a:solidFill>
                <a:srgbClr val="B7B7B7"/>
              </a:solidFill>
            </a:endParaRPr>
          </a:p>
        </p:txBody>
      </p:sp>
    </p:spTree>
  </p:cSld>
  <p:clrMapOvr>
    <a:masterClrMapping/>
  </p:clrMapOvr>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297</TotalTime>
  <Words>11013</Words>
  <Application>Microsoft Office PowerPoint</Application>
  <PresentationFormat>Předvádění na obrazovce (16:9)</PresentationFormat>
  <Paragraphs>969</Paragraphs>
  <Slides>96</Slides>
  <Notes>96</Notes>
  <HiddenSlides>0</HiddenSlides>
  <MMClips>0</MMClips>
  <ScaleCrop>false</ScaleCrop>
  <HeadingPairs>
    <vt:vector size="6" baseType="variant">
      <vt:variant>
        <vt:lpstr>Použitá písma</vt:lpstr>
      </vt:variant>
      <vt:variant>
        <vt:i4>10</vt:i4>
      </vt:variant>
      <vt:variant>
        <vt:lpstr>Motiv</vt:lpstr>
      </vt:variant>
      <vt:variant>
        <vt:i4>1</vt:i4>
      </vt:variant>
      <vt:variant>
        <vt:lpstr>Nadpisy snímků</vt:lpstr>
      </vt:variant>
      <vt:variant>
        <vt:i4>96</vt:i4>
      </vt:variant>
    </vt:vector>
  </HeadingPairs>
  <TitlesOfParts>
    <vt:vector size="107" baseType="lpstr">
      <vt:lpstr>Times New Roman</vt:lpstr>
      <vt:lpstr>Tahoma</vt:lpstr>
      <vt:lpstr>Calibri</vt:lpstr>
      <vt:lpstr>Verdana</vt:lpstr>
      <vt:lpstr>Noto Sans Symbols</vt:lpstr>
      <vt:lpstr>Open Sans</vt:lpstr>
      <vt:lpstr>Courier New</vt:lpstr>
      <vt:lpstr>Arial</vt:lpstr>
      <vt:lpstr>Roboto</vt:lpstr>
      <vt:lpstr>Century Gothic</vt:lpstr>
      <vt:lpstr>Prezentace_MU_CZ</vt:lpstr>
      <vt:lpstr>bp4839 Kineziologie, Algeziologie a odvozené techniky diagnostiky a terapie 4 - Kyčelní kloub  </vt:lpstr>
      <vt:lpstr>Funkční anatomie a kineziologie pánve </vt:lpstr>
      <vt:lpstr>Funkční anatomie a kineziologie kyčle</vt:lpstr>
      <vt:lpstr>Articulatio coxae</vt:lpstr>
      <vt:lpstr>Articulatio coxae</vt:lpstr>
      <vt:lpstr>Caput femoris vs. acetabulum</vt:lpstr>
      <vt:lpstr>Stabilita vs. ROM</vt:lpstr>
      <vt:lpstr>Důležité úhly</vt:lpstr>
      <vt:lpstr>Torzní úhel krčku femuru</vt:lpstr>
      <vt:lpstr>Kyčelní kloub u osob s DMO</vt:lpstr>
      <vt:lpstr>Evoluce?</vt:lpstr>
      <vt:lpstr>KIoubní pouzdro</vt:lpstr>
      <vt:lpstr>Kloubní pouzdro</vt:lpstr>
      <vt:lpstr>lig. iliofemorale</vt:lpstr>
      <vt:lpstr>lig. pubofemorale</vt:lpstr>
      <vt:lpstr>lig. ischiofemorale</vt:lpstr>
      <vt:lpstr>Zona orbicularis </vt:lpstr>
      <vt:lpstr>lig. capitis femoris</vt:lpstr>
      <vt:lpstr>Abdukce-Addukce</vt:lpstr>
      <vt:lpstr>Rotace - vnitřní x zevní</vt:lpstr>
      <vt:lpstr>Rotace - vnitřní x zevní </vt:lpstr>
      <vt:lpstr>Bursa iliopectinea</vt:lpstr>
      <vt:lpstr>Kineziologie KYK</vt:lpstr>
      <vt:lpstr>Flexe v KYK</vt:lpstr>
      <vt:lpstr>Flexory KYK</vt:lpstr>
      <vt:lpstr>Extenze v KYK</vt:lpstr>
      <vt:lpstr>Sportovci (gymnasté)</vt:lpstr>
      <vt:lpstr>Extenzory KYK</vt:lpstr>
      <vt:lpstr>A-P stabilita pánve</vt:lpstr>
      <vt:lpstr>Abdukce KYK</vt:lpstr>
      <vt:lpstr>Abdukce KYK</vt:lpstr>
      <vt:lpstr>Sportovci</vt:lpstr>
      <vt:lpstr>Abduktory KYK - “m. deltoideus coxae”</vt:lpstr>
      <vt:lpstr>Addukce KYK</vt:lpstr>
      <vt:lpstr>Adduktory KYK</vt:lpstr>
      <vt:lpstr>Rotace KYK</vt:lpstr>
      <vt:lpstr>Zevní rotátory KYK</vt:lpstr>
      <vt:lpstr>Vnitřní rotátory KYK        Inverze funkce</vt:lpstr>
      <vt:lpstr>Transverzální stabilita pánve ve stoji</vt:lpstr>
      <vt:lpstr>Transverzální stabilita pánve - chůze</vt:lpstr>
      <vt:lpstr>Tilt pánve ve vztahu k:</vt:lpstr>
      <vt:lpstr>KYK při zátěži</vt:lpstr>
      <vt:lpstr>Dif. Dg. - Psychosomatika</vt:lpstr>
      <vt:lpstr>Inverze funkce svalů KYK</vt:lpstr>
      <vt:lpstr>Inverze svalů KYK</vt:lpstr>
      <vt:lpstr>Inverze svalů KYK</vt:lpstr>
      <vt:lpstr>Inverze svalů KYK</vt:lpstr>
      <vt:lpstr>m. Adductor magnus - dvojitý sval</vt:lpstr>
      <vt:lpstr>m. Adductor magnus - dvojitý sval</vt:lpstr>
      <vt:lpstr>Svaly KYK - Dif. Dg. </vt:lpstr>
      <vt:lpstr>Svaly KYK - Dif. Dg.</vt:lpstr>
      <vt:lpstr>Svaly KYK - Dif. Dg. </vt:lpstr>
      <vt:lpstr>Svaly KYK - Dif. Dg. </vt:lpstr>
      <vt:lpstr>Svaly KYK - Dif. Dg. </vt:lpstr>
      <vt:lpstr>Svaly KYK - Dif. Dg. </vt:lpstr>
      <vt:lpstr>Svaly KYK - Dif. Dg.</vt:lpstr>
      <vt:lpstr>M. Iliopsoas - “protahovat či posílit”?</vt:lpstr>
      <vt:lpstr>Svaly KYK - Dif. Dg. </vt:lpstr>
      <vt:lpstr>Svaly KYK - Dif. Dg. </vt:lpstr>
      <vt:lpstr>Svaly KYK - Dif. Dg. </vt:lpstr>
      <vt:lpstr>Svaly KYK - Dif. Dg. </vt:lpstr>
      <vt:lpstr>Svaly KYK - Dif. Dg.</vt:lpstr>
      <vt:lpstr>Svaly KYK - Dif. Dg. </vt:lpstr>
      <vt:lpstr>Svaly KYK - Dif. Dg. </vt:lpstr>
      <vt:lpstr>Svaly KYK - Dif. Dg. </vt:lpstr>
      <vt:lpstr>Svaly KYK - Dif. Dg. </vt:lpstr>
      <vt:lpstr>Sy m. piriformis/Hluboký gluteální syndrom?</vt:lpstr>
      <vt:lpstr>Svaly KYK - Dif. Dg. </vt:lpstr>
      <vt:lpstr>Svaly KYK - Dif. Dg. </vt:lpstr>
      <vt:lpstr>Svaly KYK - Dif. Dg.</vt:lpstr>
      <vt:lpstr>Svaly KYK - Dif. Dg. </vt:lpstr>
      <vt:lpstr>Svaly KYK - Dif. Dg.</vt:lpstr>
      <vt:lpstr>Svaly KYK - Dif. Dg.</vt:lpstr>
      <vt:lpstr>Svaly KYK - Dif. Dg.</vt:lpstr>
      <vt:lpstr>Svaly KYK - Dif. Dg.</vt:lpstr>
      <vt:lpstr>Svaly KYK - Dif. Dg.</vt:lpstr>
      <vt:lpstr>Svaly KYK - Dif. Dg.</vt:lpstr>
      <vt:lpstr>Svaly KYK - Dif. Dg. </vt:lpstr>
      <vt:lpstr>Svaly KYK - Dif. Dg. </vt:lpstr>
      <vt:lpstr>Svaly KYK - Dif. Dg. </vt:lpstr>
      <vt:lpstr>Svaly KYK - Dif. Dg. </vt:lpstr>
      <vt:lpstr>Svaly KYK - Dif. Dg.</vt:lpstr>
      <vt:lpstr>Svaly KYK - Dif. Dg. </vt:lpstr>
      <vt:lpstr>Svaly KYK - Dif. Dg. </vt:lpstr>
      <vt:lpstr>Svaly KYK - Dif. Dg. </vt:lpstr>
      <vt:lpstr>Svaly KYK - Dif. Dg. </vt:lpstr>
      <vt:lpstr>Svaly KYK - Dif. Dg. </vt:lpstr>
      <vt:lpstr>Svaly KYK - Dif. Dg. </vt:lpstr>
      <vt:lpstr>Svaly KYK - Dif. Dg.</vt:lpstr>
      <vt:lpstr>Svaly KYK - Dif. Dg.</vt:lpstr>
      <vt:lpstr>Svaly KYK - Dif. Dg. </vt:lpstr>
      <vt:lpstr>Svaly KYK - Dif. Dg.</vt:lpstr>
      <vt:lpstr>Svaly KYK - Dif. Dg. </vt:lpstr>
      <vt:lpstr>Svaly KYK - Dif. Dg. </vt:lpstr>
      <vt:lpstr>Zdroje:</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bp4839 Kineziologie, Algeziologie a odvozené techniky diagnostiky a terapie 4 - Kyčelní kloub  </dc:title>
  <dc:creator>HP</dc:creator>
  <cp:lastModifiedBy>Sabina Bartošová</cp:lastModifiedBy>
  <cp:revision>4</cp:revision>
  <dcterms:modified xsi:type="dcterms:W3CDTF">2024-03-01T06:39:49Z</dcterms:modified>
</cp:coreProperties>
</file>