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38" r:id="rId3"/>
    <p:sldId id="293" r:id="rId4"/>
    <p:sldId id="291" r:id="rId5"/>
    <p:sldId id="294" r:id="rId6"/>
    <p:sldId id="295" r:id="rId7"/>
    <p:sldId id="336" r:id="rId8"/>
    <p:sldId id="257" r:id="rId9"/>
    <p:sldId id="258" r:id="rId10"/>
    <p:sldId id="259" r:id="rId11"/>
    <p:sldId id="262" r:id="rId12"/>
    <p:sldId id="263" r:id="rId13"/>
    <p:sldId id="260" r:id="rId14"/>
    <p:sldId id="261" r:id="rId15"/>
    <p:sldId id="339" r:id="rId16"/>
    <p:sldId id="296" r:id="rId17"/>
    <p:sldId id="302" r:id="rId18"/>
    <p:sldId id="303" r:id="rId19"/>
    <p:sldId id="329" r:id="rId20"/>
    <p:sldId id="299" r:id="rId21"/>
    <p:sldId id="328" r:id="rId22"/>
    <p:sldId id="337" r:id="rId23"/>
    <p:sldId id="331" r:id="rId24"/>
    <p:sldId id="333" r:id="rId25"/>
    <p:sldId id="334" r:id="rId26"/>
    <p:sldId id="332" r:id="rId27"/>
    <p:sldId id="335" r:id="rId28"/>
    <p:sldId id="330" r:id="rId29"/>
    <p:sldId id="326" r:id="rId30"/>
    <p:sldId id="327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4"/>
    <p:restoredTop sz="94972"/>
  </p:normalViewPr>
  <p:slideViewPr>
    <p:cSldViewPr snapToGrid="0" snapToObjects="1">
      <p:cViewPr varScale="1">
        <p:scale>
          <a:sx n="129" d="100"/>
          <a:sy n="129" d="100"/>
        </p:scale>
        <p:origin x="4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4/19/23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4/19/23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4/19/23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4/19/23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4/19/23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4/19/23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4/19/23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4/19/23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4/19/23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4/19/23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4/19/23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4/19/23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4/19/23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4/19/23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4/19/23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4/19/23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4/19/23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4/19/23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CFC8D8-4844-414D-BDB1-C0A49E1C03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Ergoterapie u dětí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67056DD-9195-3145-AF3A-84897D2888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Mgr. et Ing. Vladimíra Soporská</a:t>
            </a:r>
          </a:p>
        </p:txBody>
      </p:sp>
    </p:spTree>
    <p:extLst>
      <p:ext uri="{BB962C8B-B14F-4D97-AF65-F5344CB8AC3E}">
        <p14:creationId xmlns:p14="http://schemas.microsoft.com/office/powerpoint/2010/main" val="1277773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A595FE-CF32-014A-8CFD-643125AC0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Využití testů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0F7970-99FB-A543-94BA-F6B84DC9CB9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Vývoj hry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Test hravosti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Předškolní škála hry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Ergoterapeut často používá neformální hodnocení s využitím nestrukturovaného pozorování dětské hry</a:t>
            </a:r>
          </a:p>
        </p:txBody>
      </p:sp>
    </p:spTree>
    <p:extLst>
      <p:ext uri="{BB962C8B-B14F-4D97-AF65-F5344CB8AC3E}">
        <p14:creationId xmlns:p14="http://schemas.microsoft.com/office/powerpoint/2010/main" val="3911547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4A155EF-C25F-8140-AB9D-7EA002F4A7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27" b="3"/>
          <a:stretch/>
        </p:blipFill>
        <p:spPr>
          <a:xfrm>
            <a:off x="6897757" y="234347"/>
            <a:ext cx="4576452" cy="5249671"/>
          </a:xfrm>
          <a:prstGeom prst="rect">
            <a:avLst/>
          </a:prstGeom>
          <a:ln>
            <a:noFill/>
          </a:ln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B165839-6EC0-4649-AE58-C36A533C3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Vývoj hry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49EC6F-C0C7-754A-BAC5-EE05E472873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1" y="2063396"/>
            <a:ext cx="5486400" cy="3311189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okruhy otázek</a:t>
            </a:r>
          </a:p>
          <a:p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pomocí 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semistrukturovaného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rozhovoru s rodičem dítěte terapeut získá informace o předchozích herních zkušenostech dítěte</a:t>
            </a:r>
          </a:p>
          <a:p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O prostředí, ve kterém hra probíhá</a:t>
            </a:r>
          </a:p>
          <a:p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O herních interakcích dítěte</a:t>
            </a:r>
          </a:p>
          <a:p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Zaměřuje se na minulou a současnou zkušenost dítěte se zapojením do hry</a:t>
            </a:r>
          </a:p>
        </p:txBody>
      </p:sp>
    </p:spTree>
    <p:extLst>
      <p:ext uri="{BB962C8B-B14F-4D97-AF65-F5344CB8AC3E}">
        <p14:creationId xmlns:p14="http://schemas.microsoft.com/office/powerpoint/2010/main" val="1399399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5FB008-2D34-B046-A2BA-91DDEF6C2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 Hravosti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80A3C5-F709-F849-85CE-D0F20176FB6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Neformální hodnocení hry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 děti od 3 měsíců do 15 let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Založené na 3 prvcích hravosti dítěte ve hře: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Vnímání kontroly (vnitřní – vnější)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Zdroj motivace (vnitřní – vnější)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Oproštění se od reality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Obsahuje 24 položek, které hodnotí dítě během 15minutového pozorování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Každá položka se boduje na čtyřbodové škále (0-3), která hodnotí rozsah, intenzitu nebo zručnost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Administrace, bodování a interpretace testu je přibližně 40 minut při volní hře</a:t>
            </a:r>
          </a:p>
          <a:p>
            <a:pPr marL="457200" lvl="1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14D3943-F705-5349-B9DB-52585FEDE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8621" y="0"/>
            <a:ext cx="4314256" cy="391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524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3CE769-5F37-CB4B-9A1E-52584585E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Předškolní škála hry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1BE6CC-39DA-BA4C-BFE8-3DBDA905C03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Nestandardizované hodnocení hry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Zohledňuje vývojová hlediska v herních dovednostech dítěte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Poskytuje popis vývoje, který je typický pro herní chování u dětí ve věku od narození do 6 let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Herní chování je popsáno podle věku (9 kategorií), ve kterých se hodnotí 4 oblasti: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Zvládnutí prostoru (zvládnutí HM – hry, které zapojují celé tělo a zájem o prostor)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Práce s materiálem (zvládnutí JM – manipulace, výtvor, účel – cíl aktivity, pozornost – délka samotné hry)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Symbolika (pochopení okolního světa, imitace, dramatizace – hraní si na něco, rolové hry)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Zapojení do hry (množství a typ sociálních interakcí, spolupráce, použití humoru a jazyka při hře)</a:t>
            </a:r>
          </a:p>
        </p:txBody>
      </p:sp>
    </p:spTree>
    <p:extLst>
      <p:ext uri="{BB962C8B-B14F-4D97-AF65-F5344CB8AC3E}">
        <p14:creationId xmlns:p14="http://schemas.microsoft.com/office/powerpoint/2010/main" val="1140265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5CF11B-DF24-A540-83B8-AB648A17D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Předškolní škála hry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85E47C-10E7-DB4B-95C0-11CD3CB5105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1" y="2063396"/>
            <a:ext cx="4820478" cy="3311189"/>
          </a:xfrm>
        </p:spPr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Manuál hodnocení obsahuje popis jednotlivých  dimenzí podle věku, administraci a bodování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Terapeut pozoruje dítě při hře uvnitř i venku a při hře s ostatními dětmi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Minimální délka pozorování je 30 minut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074D3E9D-C0F6-8844-84E8-78B398DBF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6280" y="1689810"/>
            <a:ext cx="6187016" cy="344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04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46E1C8-9B95-284B-AA02-10AC61854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Hodnocení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9A177DF-E3E4-0F41-A619-0C69D8DECCA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mohou být použity různé diagnostické a vyšetřovací nástroje: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Hodnocení motorických a koordinačních schopností: Využití testů a posuzovacích škál k hodnocení motorických a koordinačních schopností dětí. 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Hodnocení vizuálních a prostorových schopností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Hodnocení kognitivních schopností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Hodnocení emocionálního stavu: použití různých nástrojů, jako jsou dotazníky nebo rozhovory s dětmi a rodiči, k hodnocení emočního stavu dítěte a jeho schopností zvládat různé situace.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Hodnocení školních výkonů: Ergoterapeuti mohou spolupracovat s učiteli a dalšími odborníky, aby získali informace o školních výkonech dítěte a identifikovali oblasti, které vyžadují podporu a intervenci.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ergoterapeuti se snaží získat celkový obraz o dítěti, jeho schopnostech a potřebách, a proto mohou používat různé nástroje k získání co nejkomplexnějšího pohledu.</a:t>
            </a:r>
          </a:p>
        </p:txBody>
      </p:sp>
    </p:spTree>
    <p:extLst>
      <p:ext uri="{BB962C8B-B14F-4D97-AF65-F5344CB8AC3E}">
        <p14:creationId xmlns:p14="http://schemas.microsoft.com/office/powerpoint/2010/main" val="1530871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474E3A-028B-4B4F-9396-A156D97AA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Přístupy a postupy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47C1FAA-842E-F44F-AA72-8292316D24E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 dětem by ergoterapeut měl přistupovat 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nanejvýš citlivě a empaticky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Velký důraz se klade na psychomotorický vývoj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při terapiích se využívá řada metod a technik nebo jejich kombinací.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například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Bobath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koncept, synergická reflexní terapie, prvky spirální dynamiky,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orofaciální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stimulace a senzorické integrace, relaxační techniky,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kinesiotaping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senzomotorická stimulace a mnoho dalších</a:t>
            </a:r>
          </a:p>
        </p:txBody>
      </p:sp>
    </p:spTree>
    <p:extLst>
      <p:ext uri="{BB962C8B-B14F-4D97-AF65-F5344CB8AC3E}">
        <p14:creationId xmlns:p14="http://schemas.microsoft.com/office/powerpoint/2010/main" val="4227133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AE6183-25C9-8648-B225-DEEA86B25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Senzorická integrace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7AA2DB1-856F-1240-BDE9-C503BFB4E58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je důležitou schopností pro proces učení.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Znamená schopnost mozku zpracovat přicházející smyslové informace za účelem jejich použití.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Proces, při kterém náš mozek zpracovává, třídí a organizuje všechny smyslové podněty z vnějšího i vnitřního prostředí.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Pokud tento proces funguje a podněty jsou zpracované správně a přiměřeně, náš organizmus na dané podněty správně reaguje (např. akceptujeme dotek druhé osoby, kontakt s různými předměty, tolerujeme zvuky, naše pohyby jsou plynulé a koordinované, dokážeme se orientovat ve svém prostředí, soustředíme se na činnost, atd. ...).</a:t>
            </a:r>
          </a:p>
        </p:txBody>
      </p:sp>
    </p:spTree>
    <p:extLst>
      <p:ext uri="{BB962C8B-B14F-4D97-AF65-F5344CB8AC3E}">
        <p14:creationId xmlns:p14="http://schemas.microsoft.com/office/powerpoint/2010/main" val="274127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BE7A5C-6FB0-0743-BDFD-3B431E55C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Poruchy senzorické integrace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304DAEA-2207-924D-AF8A-279222CC125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Pokud nefunguje správně, dítě je nepřiměřeně aktivní, nedokáže sedět za stolem, nebo je naopak ,,zasněné“.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Má problémy s jemnou motorikou, obratností, vyhýbá se pohybovým aktivitám.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Má těžkosti s artikulací, nebo je jeho vývoj řeči opožděný.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Reaguje na některé situace příliš impulzivně.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Nesoustředí se, má problémy se čtením, psaním nebo počítáním.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Děti s poruchou senzorického zpracování nedokážou převést přicházející smyslové informace do přiměřených reakcí</a:t>
            </a:r>
          </a:p>
        </p:txBody>
      </p:sp>
    </p:spTree>
    <p:extLst>
      <p:ext uri="{BB962C8B-B14F-4D97-AF65-F5344CB8AC3E}">
        <p14:creationId xmlns:p14="http://schemas.microsoft.com/office/powerpoint/2010/main" val="1244108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CE125B-7D2D-5F4B-9FC1-C63A34097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TERAPIE SI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B5EB65-DE7F-2D4A-BFC7-9AFD97A28F2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1" y="1729410"/>
            <a:ext cx="5885800" cy="3645176"/>
          </a:xfrm>
        </p:spPr>
        <p:txBody>
          <a:bodyPr>
            <a:normAutofit fontScale="77500" lnSpcReduction="2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Probíhá prostřednictvím hry a senzomotorických aktivit, kde se dítě setkává s ,,těmi správnými“ výzvami a zažívá pocit úspěchu při aktivitách.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Důležitý je akceptující přístup terapeuta a to, aby dítě bylo motivované a samo bylo aktivní.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Je dobré, když iniciativa vychází ze strany dítěte.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Při terapii nejde o to, naučit dítě konkrétní dovednost nebo nacvičit s ním nějakou motorickou dovednost, ale pomoci mu, aby lépe fungovalo v každodenních aktivitách.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Dítě má dostatek příležitostí k aktivitě a ke hře a prostředí ho k tomu motivuje.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923F0BB-B44F-6D42-9F54-86E75A9E5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601" y="1261782"/>
            <a:ext cx="5054599" cy="393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7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118310-9A4E-EE42-A0E6-0F9382050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Ergoterapie u dětí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32A7F4D-4B2B-8648-82F2-F786EB0324E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soustředí se na pomoc dětem s rozvojem jejich motorických, kognitivních a sociálních dovedností.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může pomoci dětem, které mají poruchy motoriky, poruchy učení, poruchy pozornosti, hyperaktivitu a další problémy.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Ergoterapie také může pomoci dětem s emocionálními a sociálními problémy, aby zlepšily své schopnosti řešit konflikty a komunikovat s ostatními.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Ergoterapeuti používají různé terapeutické techniky a aktivity, aby pomohli dětem zlepšit své dovednosti a získat nezávislost v každodenním životě.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Tyto aktivity mohou zahrnovat hry, sporty, práci s modelovací hmotou, malování, práci s dřevem nebo využití různých nástrojů a pomůcek.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Ergoterapeuti pracují s dětmi a jejich rodinami, aby vyvinuli individuální plán terapie, který je přizpůsoben potřebám a schopnostem každého jednotlivého dítěte.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Cílem ergoterapie je pomoci dětem získat dovednosti, které potřebují k úspěšnému plnění každodenních úkolů, jako je oblékání, stravování, školní práce a komunikace s ostatními. </a:t>
            </a:r>
          </a:p>
        </p:txBody>
      </p:sp>
    </p:spTree>
    <p:extLst>
      <p:ext uri="{BB962C8B-B14F-4D97-AF65-F5344CB8AC3E}">
        <p14:creationId xmlns:p14="http://schemas.microsoft.com/office/powerpoint/2010/main" val="1978403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065614-3DEC-AA44-BF7C-77B66C675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85800"/>
            <a:ext cx="4951408" cy="258417"/>
          </a:xfrm>
        </p:spPr>
        <p:txBody>
          <a:bodyPr>
            <a:normAutofit fontScale="90000"/>
          </a:bodyPr>
          <a:lstStyle/>
          <a:p>
            <a:r>
              <a:rPr lang="cs-CZ" dirty="0"/>
              <a:t>SNOEZELEN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F318A2-13C5-E944-9DE1-BEE3183E8C5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1" y="1222512"/>
            <a:ext cx="4951410" cy="433346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multifunkční metoda, která se realizuje v příjemném a upraveném prostředí pomocí světelných a zvukových prvků, vůní a hudby.</a:t>
            </a:r>
          </a:p>
          <a:p>
            <a:pPr>
              <a:lnSpc>
                <a:spcPct val="110000"/>
              </a:lnSpc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cílem je vyvolání smyslových pocitů. </a:t>
            </a:r>
          </a:p>
          <a:p>
            <a:pPr>
              <a:lnSpc>
                <a:spcPct val="110000"/>
              </a:lnSpc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určena zejména pro děti s vývojovými poruchami, s mentálním, tělesným nebo vícenásobným postižením, s poruchou autistického spektra, poruchami chování a učení, atd.</a:t>
            </a:r>
          </a:p>
          <a:p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je využíván v mnoha zařízeních - speciální mateřské a základní školy, integrační centra, rehabilitační centra, denní stacionáře, hospice a jiné.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F7C2809-B8CA-7742-976C-8B31B7BF76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53" r="23939" b="1"/>
          <a:stretch/>
        </p:blipFill>
        <p:spPr>
          <a:xfrm>
            <a:off x="6094410" y="10"/>
            <a:ext cx="5310189" cy="5301586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324895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2ACD43-F635-624D-9D6D-D23E0C91B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SnoEzelen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6D76A69-C9FB-8341-93C8-66188E50790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Cíle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Snoezelenu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se stanoví na základě předchozí diagnostiky a problémů konkrétního dítěte. 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Obecně cílem není jen uvolnění, pohoda a spokojenost, ale i stimulace smyslového vnímání a podpora rozvoje osobnosti. 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Podpora se vztahuje na více oblastí vývoje: vnímání, emocionalitu, kognitivní procesy, komunikaci nebo motoriku. 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Dalšími cíli může být například redukce stereotypního chování, zvýšení motivace, iniciativy a zlepšení vztahu mezi Dítětem a terapeutem/rodičem. </a:t>
            </a:r>
          </a:p>
        </p:txBody>
      </p:sp>
    </p:spTree>
    <p:extLst>
      <p:ext uri="{BB962C8B-B14F-4D97-AF65-F5344CB8AC3E}">
        <p14:creationId xmlns:p14="http://schemas.microsoft.com/office/powerpoint/2010/main" val="988247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F472F40-57CF-0B46-B54E-5A9F1305D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500809"/>
            <a:ext cx="10396882" cy="3110948"/>
          </a:xfrm>
        </p:spPr>
        <p:txBody>
          <a:bodyPr/>
          <a:lstStyle/>
          <a:p>
            <a:pPr algn="ctr"/>
            <a:r>
              <a:rPr lang="cs-CZ" dirty="0"/>
              <a:t>Další příklady terapií</a:t>
            </a:r>
          </a:p>
        </p:txBody>
      </p:sp>
    </p:spTree>
    <p:extLst>
      <p:ext uri="{BB962C8B-B14F-4D97-AF65-F5344CB8AC3E}">
        <p14:creationId xmlns:p14="http://schemas.microsoft.com/office/powerpoint/2010/main" val="31571615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6285C9-73BE-924B-94D3-B88EBB05A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Využívané pomůcky v rámci terapie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4265835-DB25-5041-A1AF-4CD31F84512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837766"/>
            <a:ext cx="10394707" cy="3748026"/>
          </a:xfrm>
        </p:spPr>
        <p:txBody>
          <a:bodyPr>
            <a:normAutofit fontScale="92500" lnSpcReduction="2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Pastelky, nůžky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Plastelína,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terap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 Hmota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Pěna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Voda, Led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Prostěradla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Válce, Míče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Houpačky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Kroužky, Balónky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Aj.</a:t>
            </a:r>
          </a:p>
        </p:txBody>
      </p:sp>
    </p:spTree>
    <p:extLst>
      <p:ext uri="{BB962C8B-B14F-4D97-AF65-F5344CB8AC3E}">
        <p14:creationId xmlns:p14="http://schemas.microsoft.com/office/powerpoint/2010/main" val="7105723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2F2857-E683-A749-8456-6314B7F97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Nácvik stříhání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E3826E7-5105-4440-B7B6-D9E93FF4CB0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1" y="2063396"/>
            <a:ext cx="4780722" cy="3311189"/>
          </a:xfrm>
        </p:spPr>
        <p:txBody>
          <a:bodyPr>
            <a:norm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Trénovat na jiném materiálu než je papír – brčka, hmota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Ukázat dva typy stříhání 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Krokodýl - střih celými nůžkami - pro rovné a dlouhé střihy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Myška - malé střihy zadními částmi nůžek pro detaily a záhyby.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378BBE3-7DA9-904B-8BDA-5B273EA2E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5742" y="437882"/>
            <a:ext cx="3512777" cy="513639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28AC653-515F-164C-8127-CB0E1A9CB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519" y="0"/>
            <a:ext cx="2571691" cy="394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50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EDF9DD-5262-E54A-AAC7-28CEEA5ED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Práce s kolíčky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73E4A0-6C6D-BE4F-AB4C-3E4B6F19141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Příprava na psaní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Trénink Pravolevé spolupráce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Koordinace rukou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Koordinace oko-ruka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Přesnost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Koncentrace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05F5BC7-62BD-C040-B1BF-0E1C92C39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9783" y="0"/>
            <a:ext cx="3432917" cy="555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34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9695BC-9712-D546-83C0-8B297D2C0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Vnímání těla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C3232F0-2C65-9649-B51B-7D6C25703CE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7225747" cy="3311189"/>
          </a:xfrm>
        </p:spPr>
        <p:txBody>
          <a:bodyPr/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Lycrový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vak díky svému materiálu poskytuje tělu množství smyslových podnětů.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Používáme v rámci terapie u dětí, které vyhledávají proprioceptivní a vestibulární vjemy.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Zlepšuje vnímání těla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CBFB8CB-ABBC-BB48-836E-13D092472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0452" y="43857"/>
            <a:ext cx="3419062" cy="552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93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3B3AC4-75BE-2140-9F5D-05F039A75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Hra s kroužky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240BE87-EF83-1D4C-A105-A6C2C9B49F7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1" y="2063396"/>
            <a:ext cx="5168348" cy="3311189"/>
          </a:xfrm>
        </p:spPr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nenápadné cvičení koordinace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trupové stability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rovnováhy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pravolevé spolupráce.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07A6C40-6EEE-3140-BF90-E39D3ADE1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9220" y="1926796"/>
            <a:ext cx="3616391" cy="358438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64A5A1B-B65C-BF4B-AA72-ACCA61C0C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016" y="302015"/>
            <a:ext cx="3515655" cy="324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6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83C9DD-BEA2-8E41-9939-673C674C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Ergoterapie-ARMANDI THERAPY CLINIC-JanÄa-aktivity po dÄti.mp4">
            <a:hlinkClick r:id="" action="ppaction://media"/>
            <a:extLst>
              <a:ext uri="{FF2B5EF4-FFF2-40B4-BE49-F238E27FC236}">
                <a16:creationId xmlns:a16="http://schemas.microsoft.com/office/drawing/2014/main" id="{931A6311-610A-2244-8759-6EBCC104010D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0539" cy="6858000"/>
          </a:xfrm>
        </p:spPr>
      </p:pic>
    </p:spTree>
    <p:extLst>
      <p:ext uri="{BB962C8B-B14F-4D97-AF65-F5344CB8AC3E}">
        <p14:creationId xmlns:p14="http://schemas.microsoft.com/office/powerpoint/2010/main" val="113634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F05599-33F4-2842-B6FA-7CDC5F932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603601-5D4A-4545-9C56-45ADBDBC491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Co si z prezentace pamatuji ?</a:t>
            </a:r>
          </a:p>
        </p:txBody>
      </p:sp>
    </p:spTree>
    <p:extLst>
      <p:ext uri="{BB962C8B-B14F-4D97-AF65-F5344CB8AC3E}">
        <p14:creationId xmlns:p14="http://schemas.microsoft.com/office/powerpoint/2010/main" val="260644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80D7F5-E816-8F48-96AB-B8F6A9C00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Ergoterapie u dětí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D552DFE-0814-7541-B4CB-67938905655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Ergoterapeut 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aktivně spolupracuje nejen s dítětem, ale i s jeho rodinou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respektuje jejich potřeby i přání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Snaží se vytvářet příležitosti k rozvoji jeho dovedností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Každé dítě by přitom mělo mít dostatečný čas a prostor na to, aby ukázalo, co všechno zvládá samo a kde jsou jeho hranice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Cílem ergoterapie je naučit děti správně vnímat a zpracovávat smyslové vjemy, pracovat s vlastním tělem a být samostatnější</a:t>
            </a:r>
          </a:p>
        </p:txBody>
      </p:sp>
    </p:spTree>
    <p:extLst>
      <p:ext uri="{BB962C8B-B14F-4D97-AF65-F5344CB8AC3E}">
        <p14:creationId xmlns:p14="http://schemas.microsoft.com/office/powerpoint/2010/main" val="3616597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CDAAD7-C0BD-C544-88A3-87532EA7E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8D5056-8438-3442-8117-BBED7D41B8F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790210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DD6DB8-10E5-9748-BBD6-6B2B01216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Cíle ergoterapie u dětí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D5E8911-1AA4-0149-97AD-F2AFC791640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snaha o vytvoření potřebných funkcí a dovedností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rozvíjí všechny oblasti osobnosti dítěte.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Cíle jsou zaměřeny převážně na prevenci, zabránění negativním důsledkům nemoci a tím zamezení nerovnoměrného vývoje dítěte.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nejdůležitější cíl - dosažení co možná největší soběstačnosti ve všech oblastech života </a:t>
            </a:r>
          </a:p>
        </p:txBody>
      </p:sp>
    </p:spTree>
    <p:extLst>
      <p:ext uri="{BB962C8B-B14F-4D97-AF65-F5344CB8AC3E}">
        <p14:creationId xmlns:p14="http://schemas.microsoft.com/office/powerpoint/2010/main" val="14565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5208B6-14B9-3A41-833B-56008240B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Cílová skupina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52C1C6D-0880-4745-B53E-10A2E3689F2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vývojová porucha pohybové koordinace,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dětská mozková obrna (DMO),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poruchy senzorického zpracování,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Poruchy autistického spektra,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Downův syndrom,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svalová dystrofie,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dyspraxie,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poúrazový či pooperační stav,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problémy s 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grafomotorikou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nebo sebeobsluhou</a:t>
            </a:r>
          </a:p>
        </p:txBody>
      </p:sp>
    </p:spTree>
    <p:extLst>
      <p:ext uri="{BB962C8B-B14F-4D97-AF65-F5344CB8AC3E}">
        <p14:creationId xmlns:p14="http://schemas.microsoft.com/office/powerpoint/2010/main" val="154048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52377A-5314-F040-A121-226FFC758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Zaměření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5DFD0EC-436C-9343-9132-8AE98DAB8C4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729410"/>
            <a:ext cx="10394707" cy="3816626"/>
          </a:xfrm>
        </p:spPr>
        <p:txBody>
          <a:bodyPr>
            <a:normAutofit fontScale="92500" lnSpcReduction="10000"/>
          </a:bodyPr>
          <a:lstStyle/>
          <a:p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hrubá motorika – koordinace pohybů, překonávání nerovností a překážek, rovnováha,</a:t>
            </a:r>
          </a:p>
          <a:p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jemná motorika – koordinace ruka-ruka a oko-ruka, trénink úchopu, manipulační dovednosti,</a:t>
            </a:r>
          </a:p>
          <a:p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vnímání vlastního těla – schopnost zpracovávat vjemy z okolního prostředí a reagovat na ně,</a:t>
            </a:r>
          </a:p>
          <a:p>
            <a:r>
              <a:rPr lang="cs-CZ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grafomotorika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 – nastavení pracovní plochy, podpora správného sezení, úprava psacích potřeb a dalších pomůcek, optimální úchop,</a:t>
            </a:r>
          </a:p>
          <a:p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běžné denní činnosti (ADL) – oblékání, jídlo a pití, použití toalety, hygiena, lokomoce, odemykání a zamykání, manipulace s předměty denní potřeby</a:t>
            </a:r>
          </a:p>
          <a:p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rozvoj percepčně-kognitivních funkcí – pozornost, paměť, orientace v prostoru a času,</a:t>
            </a:r>
          </a:p>
          <a:p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adaptace domácího a školního prostředí podle potřeb dítěte – snaha o co největší soběstačnost a samostatnost,</a:t>
            </a:r>
          </a:p>
          <a:p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pomoc s výběrem kompenzačních pomůcek a nácvik jejich používání – chodítka, vozíky, polohovací židličky, pomůcky pro sebeobsluhu,</a:t>
            </a:r>
          </a:p>
          <a:p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směřování ke komplexním dovednostem – plánování, organizace, seberegulace, soběstačnost, čtení, psaní.</a:t>
            </a:r>
          </a:p>
        </p:txBody>
      </p:sp>
    </p:spTree>
    <p:extLst>
      <p:ext uri="{BB962C8B-B14F-4D97-AF65-F5344CB8AC3E}">
        <p14:creationId xmlns:p14="http://schemas.microsoft.com/office/powerpoint/2010/main" val="141351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72CEC5-3CD7-3E48-9DB6-CEA42322B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Prostředek v Ergoterapii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3C5A9CF-0A9E-FA44-AF0F-E7B5E7E9FB5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 dosažení cílů Ergoterapeut 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využívá především hru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která dítěti přináší potěšení, radost i motivaci.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Během hry pak dochází u dětí k rozvoji 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motorických, mentálních i smyslových dovedností a schopností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88734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14C101-7D85-354D-871C-28663D33C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329BF4-829D-4544-8EF4-A93AA26A52F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jakákoli spontánní nebo organizovaná činnost, která poskytuje potěšení, zábavu, rozptýlení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 pohledu ergoterapie je také hlavní činností u dětí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Má důležitou roli ve vývoji dítěte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Dítě z ní získává zkušenosti, experimentuje, opakuje si nové dovednosti a orientuje samo sebe v okolí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Učí se navazovat vztahy s vrstevníky, rozvíjet Hm a JM</a:t>
            </a:r>
          </a:p>
        </p:txBody>
      </p:sp>
    </p:spTree>
    <p:extLst>
      <p:ext uri="{BB962C8B-B14F-4D97-AF65-F5344CB8AC3E}">
        <p14:creationId xmlns:p14="http://schemas.microsoft.com/office/powerpoint/2010/main" val="2380178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2FFD0C-EE16-434B-9DD4-F792AAFD4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Hodnocení hry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A7C24D-2FDF-D84A-8513-46688D0CEF0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 potřeby hodnocení hry se rozlišuje 5 faktorů, na které se může ETT v hodnocení hry zaměřit a podle nich vybrat vhodné hodnocení: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Herní aktivita (co dítě dělá)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Preference (proč se mu líbí vybraná herní aktivita)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Jakým způsobem ke hře (nebo aktivitě s ní spojené) přistupuje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Schopnost dítěte hrát si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Vliv prostředí, ve kterém si dítě hraje</a:t>
            </a:r>
          </a:p>
        </p:txBody>
      </p:sp>
    </p:spTree>
    <p:extLst>
      <p:ext uri="{BB962C8B-B14F-4D97-AF65-F5344CB8AC3E}">
        <p14:creationId xmlns:p14="http://schemas.microsoft.com/office/powerpoint/2010/main" val="5155812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lavní událos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1749</Words>
  <Application>Microsoft Macintosh PowerPoint</Application>
  <PresentationFormat>Širokoúhlá obrazovka</PresentationFormat>
  <Paragraphs>166</Paragraphs>
  <Slides>30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4" baseType="lpstr">
      <vt:lpstr>Arial</vt:lpstr>
      <vt:lpstr>Calibri</vt:lpstr>
      <vt:lpstr>Impact</vt:lpstr>
      <vt:lpstr>Hlavní událost</vt:lpstr>
      <vt:lpstr>Ergoterapie u dětí</vt:lpstr>
      <vt:lpstr>Ergoterapie u dětí</vt:lpstr>
      <vt:lpstr>Ergoterapie u dětí</vt:lpstr>
      <vt:lpstr>Cíle ergoterapie u dětí</vt:lpstr>
      <vt:lpstr>Cílová skupina</vt:lpstr>
      <vt:lpstr>Zaměření</vt:lpstr>
      <vt:lpstr>Prostředek v Ergoterapii</vt:lpstr>
      <vt:lpstr>Hra</vt:lpstr>
      <vt:lpstr>Hodnocení hry</vt:lpstr>
      <vt:lpstr>Využití testů</vt:lpstr>
      <vt:lpstr>Vývoj hry</vt:lpstr>
      <vt:lpstr>Test Hravosti</vt:lpstr>
      <vt:lpstr>Předškolní škála hry</vt:lpstr>
      <vt:lpstr>Předškolní škála hry</vt:lpstr>
      <vt:lpstr>Hodnocení</vt:lpstr>
      <vt:lpstr>Přístupy a postupy</vt:lpstr>
      <vt:lpstr>Senzorická integrace</vt:lpstr>
      <vt:lpstr>Poruchy senzorické integrace</vt:lpstr>
      <vt:lpstr>TERAPIE SI</vt:lpstr>
      <vt:lpstr>SNOEZELEN</vt:lpstr>
      <vt:lpstr>SnoEzelen</vt:lpstr>
      <vt:lpstr>Další příklady terapií</vt:lpstr>
      <vt:lpstr>Využívané pomůcky v rámci terapie</vt:lpstr>
      <vt:lpstr>Nácvik stříhání</vt:lpstr>
      <vt:lpstr>Práce s kolíčky</vt:lpstr>
      <vt:lpstr>Vnímání těla</vt:lpstr>
      <vt:lpstr>Hra s kroužky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Hodnocení a testování, ergodiagnostika</dc:title>
  <dc:creator>Pavel Soporský</dc:creator>
  <cp:lastModifiedBy>Vlaďka Soporská</cp:lastModifiedBy>
  <cp:revision>21</cp:revision>
  <dcterms:created xsi:type="dcterms:W3CDTF">2022-03-14T21:30:53Z</dcterms:created>
  <dcterms:modified xsi:type="dcterms:W3CDTF">2023-04-19T20:39:34Z</dcterms:modified>
</cp:coreProperties>
</file>