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332" r:id="rId17"/>
    <p:sldId id="280" r:id="rId18"/>
    <p:sldId id="281" r:id="rId19"/>
    <p:sldId id="271" r:id="rId20"/>
    <p:sldId id="272" r:id="rId21"/>
    <p:sldId id="273" r:id="rId22"/>
    <p:sldId id="333" r:id="rId23"/>
    <p:sldId id="279" r:id="rId24"/>
    <p:sldId id="327" r:id="rId25"/>
    <p:sldId id="277" r:id="rId26"/>
    <p:sldId id="274" r:id="rId27"/>
    <p:sldId id="328" r:id="rId28"/>
    <p:sldId id="275" r:id="rId29"/>
    <p:sldId id="276" r:id="rId30"/>
    <p:sldId id="329" r:id="rId31"/>
    <p:sldId id="331" r:id="rId32"/>
    <p:sldId id="278" r:id="rId33"/>
    <p:sldId id="326" r:id="rId34"/>
    <p:sldId id="297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/>
    <p:restoredTop sz="95781"/>
  </p:normalViewPr>
  <p:slideViewPr>
    <p:cSldViewPr snapToGrid="0" snapToObjects="1">
      <p:cViewPr varScale="1">
        <p:scale>
          <a:sx n="129" d="100"/>
          <a:sy n="129" d="100"/>
        </p:scale>
        <p:origin x="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3/8/23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FEBE43-0597-E84C-BEB7-1CE205E605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6500" dirty="0"/>
              <a:t>Jemná motorika – úchopy, </a:t>
            </a:r>
            <a:r>
              <a:rPr lang="cs-CZ" sz="6500" dirty="0" err="1"/>
              <a:t>grafomotorika</a:t>
            </a:r>
            <a:r>
              <a:rPr lang="cs-CZ" sz="6500" dirty="0"/>
              <a:t>, Hodnocení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4EA4DAE-3063-444A-8619-B103028B6F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Vyučující: Vladimíra </a:t>
            </a:r>
            <a:r>
              <a:rPr lang="cs-CZ" dirty="0" err="1"/>
              <a:t>Soporská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4490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8BA7D0B-0A38-C94E-ADA4-B6F0AC51C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Silové úchopové formy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479F8DF-8CD3-A24C-A91A-E78120A2419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Uplatňuje se opozice palce oproti ostatním prstům 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Pro pevné uchopení předmětů, kdy na ně potřebujeme působit velkou silou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Např. úchop dlaňový, háčkový, válcový, popř. </a:t>
            </a:r>
            <a:r>
              <a:rPr lang="cs-CZ" dirty="0" err="1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interdigitální</a:t>
            </a:r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, kónický a elipsovitý</a:t>
            </a:r>
          </a:p>
        </p:txBody>
      </p:sp>
    </p:spTree>
    <p:extLst>
      <p:ext uri="{BB962C8B-B14F-4D97-AF65-F5344CB8AC3E}">
        <p14:creationId xmlns:p14="http://schemas.microsoft.com/office/powerpoint/2010/main" val="3571276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86508F-9603-034F-BE05-CF3563D6C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Úchop dlaňový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F48A281-FB79-3E44-A4C3-6AB7F098904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764C1FE-637C-9C45-BC3E-A50EF491E39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= kulový, široký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Intenzivní sevření všech prstů ve flexi směrem do dlaně, jako při sevření koule v dlani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Ruka je v zápěstí v dorzální flexi, palec je v opozici a všechny prsty jsou mírně ohnuté ve všech svých kloubech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F85AB89-C278-9A4E-B057-DA82CD6BA2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82" r="-3" b="13621"/>
          <a:stretch/>
        </p:blipFill>
        <p:spPr>
          <a:xfrm>
            <a:off x="685801" y="2063396"/>
            <a:ext cx="5122504" cy="2430783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52034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01EB5A-F2DB-1249-B586-B21E0BF62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Úchop háčkový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62C2B19-5030-624E-AAD1-29CFE7E186F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AFDBB55-93F3-CF49-A219-00DF1E9C81E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Úchop, kdy 2. – 5. prst jsou flektovány ve všech kloubech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Palec se úchopu neúčastní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Užíváme k nošení břemen, např. taška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06E31E3-EBFB-7E44-94C2-4CEDA7BC90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04" r="1" b="26888"/>
          <a:stretch/>
        </p:blipFill>
        <p:spPr>
          <a:xfrm>
            <a:off x="685800" y="2063396"/>
            <a:ext cx="5081503" cy="2411327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40701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28055B-1B49-5B49-9470-7731B7291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Úchop válcový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6EEB23-B07A-A549-B80C-1C26D183B8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4262764-46B8-B64A-8F56-0E11FC50992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Podobá se háčkovému úchopu, ale palec se účastní, stojí oproti ostatním prstům v opozici a tím uchopený předmět zajišťuje</a:t>
            </a:r>
          </a:p>
          <a:p>
            <a:pPr>
              <a:lnSpc>
                <a:spcPct val="110000"/>
              </a:lnSpc>
            </a:pPr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Používáme tehdy, když nám více záleží na pevnosti úchopu než na jemnosti vedení uchopeného předmětu (např. držení láhve, nebo?)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BB6AC38-B291-C243-BDEF-275CC5129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64527"/>
            <a:ext cx="2540468" cy="3310057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06847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A9D9A010-BF13-BC4C-A8B8-F35C28013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Ostatní úchopy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BBA16BB-41ED-B640-BC79-28061584799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Úchop </a:t>
            </a:r>
            <a:r>
              <a:rPr lang="cs-CZ" b="1" dirty="0" err="1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interdigitální</a:t>
            </a:r>
            <a:endParaRPr lang="cs-CZ" b="1" dirty="0">
              <a:latin typeface="Calibri" panose="020F0502020204030204" pitchFamily="34" charset="0"/>
              <a:ea typeface="Ayuthaya" pitchFamily="2" charset="-34"/>
              <a:cs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Úchop drobných předmětů mezi prsty (držení cigarety)</a:t>
            </a:r>
          </a:p>
          <a:p>
            <a:pPr marL="0" indent="0">
              <a:buNone/>
            </a:pPr>
            <a:r>
              <a:rPr lang="cs-CZ" b="1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Úchop kónický (kužel)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dvě varianty – uchopený předmět se může rozšiřovat buď směrem k palci nebo k malíku</a:t>
            </a:r>
          </a:p>
          <a:p>
            <a:pPr marL="0" indent="0">
              <a:buNone/>
            </a:pPr>
            <a:r>
              <a:rPr lang="cs-CZ" b="1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Úchop elipsovitý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Podobá se válcovitému, spojuje výhody s výhodami kulovitého úchopu</a:t>
            </a:r>
          </a:p>
        </p:txBody>
      </p:sp>
    </p:spTree>
    <p:extLst>
      <p:ext uri="{BB962C8B-B14F-4D97-AF65-F5344CB8AC3E}">
        <p14:creationId xmlns:p14="http://schemas.microsoft.com/office/powerpoint/2010/main" val="1291447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FEFF3C-1404-7643-83EF-43A57634F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Dynamické úchopy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E934A8-A5F7-D048-8535-4A2479934F5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Lusknutí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střelit pecku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Zapalovač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Rozprašovač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Nůžky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Modelování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146538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86F32A-E49A-4549-B6C2-51B33A0F5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Fáze úchopu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378C358-0674-7A4B-B868-25C3DECA428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b="1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Přípravná fáze</a:t>
            </a:r>
            <a:r>
              <a:rPr lang="cs-CZ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 – analýza a odhad situace, vlastnosti předmětu, </a:t>
            </a:r>
            <a:r>
              <a:rPr lang="cs-CZ" dirty="0" err="1">
                <a:latin typeface="Ayuthaya" pitchFamily="2" charset="-34"/>
                <a:ea typeface="Ayuthaya" pitchFamily="2" charset="-34"/>
                <a:cs typeface="Ayuthaya" pitchFamily="2" charset="-34"/>
              </a:rPr>
              <a:t>zaujmutí</a:t>
            </a:r>
            <a:r>
              <a:rPr lang="cs-CZ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 nejvhodnější pozice</a:t>
            </a:r>
          </a:p>
          <a:p>
            <a:r>
              <a:rPr lang="cs-CZ" b="1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Fáze úchopu a manipulace</a:t>
            </a:r>
            <a:r>
              <a:rPr lang="cs-CZ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 -  začíná uchopením předmětu s fixací a pokračuje manipulací</a:t>
            </a:r>
          </a:p>
          <a:p>
            <a:r>
              <a:rPr lang="cs-CZ" b="1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Fáze uvolnění</a:t>
            </a:r>
            <a:r>
              <a:rPr lang="cs-CZ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 – pohyby spojené s odložením předmětu (uvolnění a oddálení)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0348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5DAC52-CFC2-9541-8239-44CE56B64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postavení ruky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30895C0-82DC-5549-A8DB-D9E8364B149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Vyvážené 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postavení ruky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 před úchopem je také nazýváno jako základní 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funkční postavení ruky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Optimální nastavení ruky pro JM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 této pozici je ruka nejlépe přizpůsobena své funkci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Zápěstí je v mírné extenzi a ulnární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dukci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prsty v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semiflexi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 palec ve střední opozici.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AE3CBDE-97D6-EB46-8C04-DD75441F6C2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F6C7EAF-2179-744A-9F16-5D4466216A72}"/>
              </a:ext>
            </a:extLst>
          </p:cNvPr>
          <p:cNvPicPr/>
          <p:nvPr/>
        </p:nvPicPr>
        <p:blipFill rotWithShape="1">
          <a:blip r:embed="rId2"/>
          <a:srcRect l="3504" t="10526" r="3368" b="9406"/>
          <a:stretch/>
        </p:blipFill>
        <p:spPr bwMode="auto">
          <a:xfrm>
            <a:off x="5993971" y="2063396"/>
            <a:ext cx="5086538" cy="303389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5620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A548D6-7B0A-1644-835B-922427EEC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Tenodesis</a:t>
            </a:r>
            <a:r>
              <a:rPr lang="cs-CZ" dirty="0"/>
              <a:t> efekt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8F3E794-8324-B94B-9607-6D65B2A5355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U míšních lézí C6 a níže (Zachovalé svaly zápěstí)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Také při RHB po operacích šlach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lze dosáhnout polohováním ruky do funkčního postavení a cíleným pasivním procvičováním kloubů zápěstí a prstů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flexe prstů se děje při DF zápěstí a extenze prstů při PF zápěstí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72C69B3-3CA7-C24A-AA73-2AD8F4B44DF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1253C5-BB0F-3749-92D8-8835E1CD5F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422" y="2063395"/>
            <a:ext cx="5842344" cy="229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56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12FDFF-EA7C-0548-A89E-55693FAEA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úchopů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11EE79-C0C7-9D48-A54B-5F4E44E29F5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Hodnotící formuláře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Rychlé zachycení zjevných poruch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Funkční test ruky dle masného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Vyšetření funkčních schopností ruky dle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kapandjiho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891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C28EA9-33E9-5244-B8C0-DD45C36EA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Jemná motorika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E9DB200-5F32-344C-AF85-3675DE5E4DE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Obratnostní, dovednostní motorika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Schopnost obratně a kontrolovaně manipulovat malými předměty v malém prostoru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Pohybové aktivity prováděné drobnými svaly, zejm. na rukou, ale i v oblasti úst nebo na nohou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Jde o činnosti, které vyžadují velkou přesnost – kresba, hra na hudební nástroj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Patří sem také manipulační aktivity,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grafomotorika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logomotorika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oromotorika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mimika a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vizuomotorika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291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7DD9B2C-3402-3945-83AF-16C74E98BAC8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3161298" y="0"/>
            <a:ext cx="4745572" cy="6394873"/>
          </a:xfrm>
        </p:spPr>
      </p:pic>
    </p:spTree>
    <p:extLst>
      <p:ext uri="{BB962C8B-B14F-4D97-AF65-F5344CB8AC3E}">
        <p14:creationId xmlns:p14="http://schemas.microsoft.com/office/powerpoint/2010/main" val="4284519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7B1C721-76E7-5941-84D2-D76539F5E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824" y="-1"/>
            <a:ext cx="4231888" cy="636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30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AB834F-624D-314E-B884-73D2F87A6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42" y="2478741"/>
            <a:ext cx="10396882" cy="1151965"/>
          </a:xfrm>
        </p:spPr>
        <p:txBody>
          <a:bodyPr/>
          <a:lstStyle/>
          <a:p>
            <a:pPr algn="ctr"/>
            <a:r>
              <a:rPr lang="cs-CZ" dirty="0"/>
              <a:t>Hodnotící testy</a:t>
            </a:r>
          </a:p>
        </p:txBody>
      </p:sp>
    </p:spTree>
    <p:extLst>
      <p:ext uri="{BB962C8B-B14F-4D97-AF65-F5344CB8AC3E}">
        <p14:creationId xmlns:p14="http://schemas.microsoft.com/office/powerpoint/2010/main" val="1466282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D216E4-A0E6-714F-A0E3-D184EF7AE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Purdue</a:t>
            </a:r>
            <a:r>
              <a:rPr lang="cs-CZ" dirty="0"/>
              <a:t> </a:t>
            </a:r>
            <a:r>
              <a:rPr lang="cs-CZ" dirty="0" err="1"/>
              <a:t>pegboard</a:t>
            </a:r>
            <a:r>
              <a:rPr lang="cs-CZ" dirty="0"/>
              <a:t> test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9A9616-88A9-6F4A-BEA8-E4F89A8525E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hodnotí jemnou motoriku a zručnost.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Hodnotí se úchop, manipulace a zasunutí kolíku do připravené podložky.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Hodnotí se pravá a levá končetina zvlášť nebo obě končetiny při kompletování.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Na každý úkol je limit 30 sekund (pro kompletování 1 minuta).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Ergoterapeut sleduje rychlost a přesnost provádění úkolu.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D310F300-96A8-9E44-8C55-DFBF8D07A42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708774" y="2063395"/>
            <a:ext cx="4414919" cy="3311189"/>
          </a:xfrm>
        </p:spPr>
      </p:pic>
    </p:spTree>
    <p:extLst>
      <p:ext uri="{BB962C8B-B14F-4D97-AF65-F5344CB8AC3E}">
        <p14:creationId xmlns:p14="http://schemas.microsoft.com/office/powerpoint/2010/main" val="1218792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urdue Pegboard Test.mp4">
            <a:hlinkClick r:id="" action="ppaction://media"/>
            <a:extLst>
              <a:ext uri="{FF2B5EF4-FFF2-40B4-BE49-F238E27FC236}">
                <a16:creationId xmlns:a16="http://schemas.microsoft.com/office/drawing/2014/main" id="{1AED5A70-E562-104B-B97A-EE99EAD4C5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1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F561EA-513A-8443-8CD7-38A452B0B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 manipulačních funkcí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69E956-A30A-BD4A-95DB-781DA92739D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Standardizovaný test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17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subtestů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(jehla, kostka, dům, jehlan, mumie)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Hodnocení schopnosti používat ruce při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uni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- i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bimanuálních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činnostech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Hodnotí se 3 pokusy a čas se zaznamenává do formuláře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B9F574A-BCD0-464F-99A6-4849CAFA741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917886" y="2063750"/>
            <a:ext cx="3239378" cy="3311525"/>
          </a:xfrm>
        </p:spPr>
      </p:pic>
    </p:spTree>
    <p:extLst>
      <p:ext uri="{BB962C8B-B14F-4D97-AF65-F5344CB8AC3E}">
        <p14:creationId xmlns:p14="http://schemas.microsoft.com/office/powerpoint/2010/main" val="4263511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5567E-1E0D-1A48-8793-66B5DB922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Nine</a:t>
            </a:r>
            <a:r>
              <a:rPr lang="cs-CZ" dirty="0"/>
              <a:t>-hole </a:t>
            </a:r>
            <a:r>
              <a:rPr lang="cs-CZ" dirty="0" err="1"/>
              <a:t>peg</a:t>
            </a:r>
            <a:r>
              <a:rPr lang="cs-CZ" dirty="0"/>
              <a:t> test (</a:t>
            </a:r>
            <a:r>
              <a:rPr lang="cs-CZ" dirty="0" err="1"/>
              <a:t>devítikolíkový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6199FFA-9D94-9D4E-94A7-A57B9D4B911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Jednoduchý, přesný a rychlý test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Měří obratnost HK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Úkolem je vložit kolíky do jamek a zpět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Hodnotím kritériem je čas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Zdravý jedinec je schopen test splnit za 30 sekund</a:t>
            </a:r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96E91688-207C-F24E-A4F9-CE2206E6100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24575" y="2081212"/>
            <a:ext cx="4826000" cy="3276600"/>
          </a:xfrm>
        </p:spPr>
      </p:pic>
    </p:spTree>
    <p:extLst>
      <p:ext uri="{BB962C8B-B14F-4D97-AF65-F5344CB8AC3E}">
        <p14:creationId xmlns:p14="http://schemas.microsoft.com/office/powerpoint/2010/main" val="1919395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nd Therapy - Nine Hole Peg Test.mp4">
            <a:hlinkClick r:id="" action="ppaction://media"/>
            <a:extLst>
              <a:ext uri="{FF2B5EF4-FFF2-40B4-BE49-F238E27FC236}">
                <a16:creationId xmlns:a16="http://schemas.microsoft.com/office/drawing/2014/main" id="{1EC603D2-5098-DA4F-A09B-8C5413EAB1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264887" cy="689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7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2F9774-92FE-484C-8493-51030687F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Jebsen-Taylor</a:t>
            </a:r>
            <a:r>
              <a:rPr lang="cs-CZ" dirty="0"/>
              <a:t> test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E2B59C-2E19-044D-9E03-C55D7E457BD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Standardizovaný test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Hodnocení funkce ruky při běžných činnostech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Sedm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subtestů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Psaní vět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Otáčení pěti karet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Sbírání malých předmětů a jejich umísťování do nádoby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Přemisťování fazolí pomocí čajové lžičky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Vrstvení kamenů 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Pohybování prázdnými a plnými plechovkami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Měří se čas v každém ze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subtestů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 hodnoty se sčítají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AC0E5B7-502A-B24A-AC10-92BB14E643F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994400" y="2475369"/>
            <a:ext cx="5086350" cy="2488286"/>
          </a:xfrm>
        </p:spPr>
      </p:pic>
    </p:spTree>
    <p:extLst>
      <p:ext uri="{BB962C8B-B14F-4D97-AF65-F5344CB8AC3E}">
        <p14:creationId xmlns:p14="http://schemas.microsoft.com/office/powerpoint/2010/main" val="669416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A679FE-9CCB-E34E-B990-D2106443A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Box and </a:t>
            </a:r>
            <a:r>
              <a:rPr lang="cs-CZ" dirty="0" err="1"/>
              <a:t>block</a:t>
            </a:r>
            <a:r>
              <a:rPr lang="cs-CZ" dirty="0"/>
              <a:t> Test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7860C9-1B5D-3649-B067-31C676B319E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Měření manipulační obratnosti prstů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Cílem je za 1 minutu přepravit dominantní rukou co největší množství ze 150 kostek z jedné do druhé přihrádky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Následuje nedominantní ruka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Výsledkem je množství přepravených kostek za minutu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3855D3CB-67FE-6B40-922D-8759BE7779F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208590" y="2063750"/>
            <a:ext cx="4657969" cy="3311525"/>
          </a:xfrm>
        </p:spPr>
      </p:pic>
    </p:spTree>
    <p:extLst>
      <p:ext uri="{BB962C8B-B14F-4D97-AF65-F5344CB8AC3E}">
        <p14:creationId xmlns:p14="http://schemas.microsoft.com/office/powerpoint/2010/main" val="2917454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1FD769-4FD5-E44B-AD51-57FC34BE3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Manipulace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36A04F-29A5-1A45-B1E1-FF21AFCA8AE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Záměrný cílený pohyb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Člověk je díky ní schopen se najíst, obléknout, pečovat o sebe nebo o druhé nebo se dorozumívat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Manipulační aktivity se dělí na:</a:t>
            </a:r>
          </a:p>
          <a:p>
            <a:pPr lvl="1"/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Monomanuální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(s využitím jedné ruky) – čištění zubů, míchání vařečkou, utírání prachu</a:t>
            </a:r>
          </a:p>
          <a:p>
            <a:pPr lvl="1"/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Bimanutální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(s využitím obou rukou) – oblékání, zapínání knoflíků, karetní hry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Kombinované (souhra horních a dolních končetin) – u složitějších činností – řízení vozidla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6758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ox And Block Test ACCSIM.mp4">
            <a:hlinkClick r:id="" action="ppaction://media"/>
            <a:extLst>
              <a:ext uri="{FF2B5EF4-FFF2-40B4-BE49-F238E27FC236}">
                <a16:creationId xmlns:a16="http://schemas.microsoft.com/office/drawing/2014/main" id="{FB24326A-E0D9-7F4E-8262-33B2D32F8F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C4E9F89C-F078-2D4B-8EBD-86CCCC21D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testy</a:t>
            </a:r>
          </a:p>
        </p:txBody>
      </p:sp>
      <p:sp>
        <p:nvSpPr>
          <p:cNvPr id="15" name="Zástupný symbol pro obsah 14">
            <a:extLst>
              <a:ext uri="{FF2B5EF4-FFF2-40B4-BE49-F238E27FC236}">
                <a16:creationId xmlns:a16="http://schemas.microsoft.com/office/drawing/2014/main" id="{572D3CA3-4E3C-A446-8CCE-BD35E46F3F3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Functional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dexterity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test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Minnesota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Manual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dexterity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test</a:t>
            </a:r>
          </a:p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Frenchay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arm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test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Skládá se z pěti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subtestů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- rýsování pomocí pravítka, přemístění válce, pití ze sklenice, přemístění kolíčku, česání vlasů</a:t>
            </a:r>
          </a:p>
          <a:p>
            <a:pPr marL="457200" lvl="1" indent="0">
              <a:buNone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17" name="Zástupný symbol pro obsah 16">
            <a:extLst>
              <a:ext uri="{FF2B5EF4-FFF2-40B4-BE49-F238E27FC236}">
                <a16:creationId xmlns:a16="http://schemas.microsoft.com/office/drawing/2014/main" id="{73D3215D-1E1D-4D43-8D4A-B90F1B02469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786741" y="1927663"/>
            <a:ext cx="2709169" cy="2027916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BFF79232-0FD5-654A-89C1-6399AB1E9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137" y="2441206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67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E00366-7817-2A47-AF08-4AEF6AB25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svalové síly ruky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9CAA26E-18F6-484B-ABF6-BAF874644A4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Pomocí svalového testu dle Jandy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Měření síly stisku – siloměr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dynamometr</a:t>
            </a:r>
          </a:p>
          <a:p>
            <a:pPr lvl="1"/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Svalová síla v 5 roztečích</a:t>
            </a:r>
          </a:p>
          <a:p>
            <a:pPr lvl="1"/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Měření začíná od 2. nejmenší polohy</a:t>
            </a:r>
          </a:p>
          <a:p>
            <a:pPr lvl="1"/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terapeut zaznamenává výsledek tří úspěšných pokusů v každé rozteči na obou horních končetinách a následně se vypočítá průměr.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B11498EA-5D6C-8A47-9147-EA71DFA14CD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166587" y="2063750"/>
            <a:ext cx="2741975" cy="3311525"/>
          </a:xfrm>
        </p:spPr>
      </p:pic>
    </p:spTree>
    <p:extLst>
      <p:ext uri="{BB962C8B-B14F-4D97-AF65-F5344CB8AC3E}">
        <p14:creationId xmlns:p14="http://schemas.microsoft.com/office/powerpoint/2010/main" val="1755755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F05599-33F4-2842-B6FA-7CDC5F932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603601-5D4A-4545-9C56-45ADBDBC491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Co si z prezentace pamatuji ?</a:t>
            </a:r>
          </a:p>
        </p:txBody>
      </p:sp>
    </p:spTree>
    <p:extLst>
      <p:ext uri="{BB962C8B-B14F-4D97-AF65-F5344CB8AC3E}">
        <p14:creationId xmlns:p14="http://schemas.microsoft.com/office/powerpoint/2010/main" val="35601340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CDAAD7-C0BD-C544-88A3-87532EA7E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8D5056-8438-3442-8117-BBED7D41B8F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988660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C6FE2A-67DC-6942-91A7-183E6D461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grafomotorika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641A0FC-EC33-584E-94C0-16C32E33608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Pohybové aktivity spojené s grafickou činností (psaní, kreslení, rýsování)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 věkem se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grafomotorika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vyvíjí v souvislosti se zdokonalováním koordinace mezi očima a rukama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Při psaní se volí tzv. tužkový úchop – náčiní se drží bříšky palce a prostředníku</a:t>
            </a:r>
          </a:p>
        </p:txBody>
      </p:sp>
    </p:spTree>
    <p:extLst>
      <p:ext uri="{BB962C8B-B14F-4D97-AF65-F5344CB8AC3E}">
        <p14:creationId xmlns:p14="http://schemas.microsoft.com/office/powerpoint/2010/main" val="3348084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91BC77-B782-7B4F-8BF8-BFA9A81E9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Úchopy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8463129-1EE7-3A4B-BAF7-80485234A49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Aktivní dotyk předmětu rukou s cílem udržet ho nebo s ním vykonávat nějakou činnost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Zohlednění anatomických a neurofyziologických aspektů pohybující se ruky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Také charakteristika uchopovaného předmětu – velikost, hmotnost, tvar, materiál, poloha v prostoru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Účel úchopového manévru – manipulace, stabilizace, přesnost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Nároky na výkon – cíl, směr, rychlost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Úchop silový, úchop precizní</a:t>
            </a:r>
          </a:p>
        </p:txBody>
      </p:sp>
    </p:spTree>
    <p:extLst>
      <p:ext uri="{BB962C8B-B14F-4D97-AF65-F5344CB8AC3E}">
        <p14:creationId xmlns:p14="http://schemas.microsoft.com/office/powerpoint/2010/main" val="3738494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F6CDAE-0F83-F04C-B2AF-8585C9114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Úchopy precizní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44D32ED-ED26-A246-8CB5-84C2FF5BEDB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= Malé, špičkové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Jedná se koordinovanější a přesnější úchopové formy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Snadno podléhají změnám, brzy ztrácejí schopnost vytvářet sílu a koordinovaný pohyb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Patří sem úchop </a:t>
            </a:r>
            <a:r>
              <a:rPr lang="cs-CZ" dirty="0" err="1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pinzetový</a:t>
            </a:r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, špetkový, klíčový, popř. písařský (tužkový)</a:t>
            </a:r>
          </a:p>
        </p:txBody>
      </p:sp>
    </p:spTree>
    <p:extLst>
      <p:ext uri="{BB962C8B-B14F-4D97-AF65-F5344CB8AC3E}">
        <p14:creationId xmlns:p14="http://schemas.microsoft.com/office/powerpoint/2010/main" val="61878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6228873-2652-8E40-AA7C-D8572A9B4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Úchop </a:t>
            </a:r>
            <a:r>
              <a:rPr lang="cs-CZ" dirty="0" err="1"/>
              <a:t>pinzetový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0C13740-AA1E-774B-8C6A-64E6ECC1759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C00422A-E27F-D241-A0F6-391D588C212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b="1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= dvoubodový, špičkový</a:t>
            </a:r>
          </a:p>
          <a:p>
            <a:pPr>
              <a:lnSpc>
                <a:spcPct val="110000"/>
              </a:lnSpc>
            </a:pPr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Úchop dvěma prsty – stisk distální části bříška posledního článku 2., 3., 4. a nebo 5. prstu proti distální části bříška druhého článku palce</a:t>
            </a:r>
          </a:p>
          <a:p>
            <a:pPr>
              <a:lnSpc>
                <a:spcPct val="110000"/>
              </a:lnSpc>
            </a:pPr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Pro udržení malých nástrojů a k jemné diferenciované manipulaci</a:t>
            </a:r>
          </a:p>
          <a:p>
            <a:pPr>
              <a:lnSpc>
                <a:spcPct val="110000"/>
              </a:lnSpc>
            </a:pPr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Může být nehtový (štipec) nebo </a:t>
            </a:r>
            <a:r>
              <a:rPr lang="cs-CZ" dirty="0" err="1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bříškový</a:t>
            </a:r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 (pinzeta)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DB9434-AE3E-C842-A529-8CA1517DF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43" r="-3" b="12473"/>
          <a:stretch/>
        </p:blipFill>
        <p:spPr>
          <a:xfrm>
            <a:off x="685800" y="2063396"/>
            <a:ext cx="5081503" cy="2411327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61902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674DEB-2E12-864F-8AB4-0E339FC79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Úchop klíčový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2AF458-437D-9B42-8BE2-DD734432102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430D706-B560-9B4D-AD55-41AC7C2A755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= laterální, klepeto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Prováděn stiskem druhého článku palce proti radiální straně ukazováku, tak, jako když svíráme mezi prsty klíč (nebo?)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Je nutné vyvinout značnou sílu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79BD7CF-3161-A94B-9C68-70D03BDC1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00" r="-3" b="11316"/>
          <a:stretch/>
        </p:blipFill>
        <p:spPr>
          <a:xfrm>
            <a:off x="641638" y="2063396"/>
            <a:ext cx="5122504" cy="2430783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12862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09BB81-00EA-504E-95A1-68E978BD4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Úchop špetkový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38CE40-BE9E-F347-A9B2-12E39FCBAD8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169E33C-C66B-E04E-BD3D-83F22A389E3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Pro člověka nejpřirozenější úchop 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Hlavní roli hrají první tři prsty 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Vzniká stiskem bříška palce, který je v opozici, s bříšky II. a III. prstu. 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IV. a V. prst jsou flektované a přitisknuté ke třetímu, dlaň je volná</a:t>
            </a:r>
          </a:p>
          <a:p>
            <a:r>
              <a:rPr lang="cs-CZ" dirty="0">
                <a:latin typeface="Calibri" panose="020F0502020204030204" pitchFamily="34" charset="0"/>
                <a:ea typeface="Ayuthaya" pitchFamily="2" charset="-34"/>
                <a:cs typeface="Calibri" panose="020F0502020204030204" pitchFamily="34" charset="0"/>
              </a:rPr>
              <a:t>Také zvaný jako tužkový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BC81449-21DD-9940-8B95-70BA49FE72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53" r="-3" b="12785"/>
          <a:stretch/>
        </p:blipFill>
        <p:spPr>
          <a:xfrm>
            <a:off x="685801" y="2063396"/>
            <a:ext cx="5122504" cy="2430783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94745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lavní událos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Hlavní událost</Template>
  <TotalTime>689</TotalTime>
  <Words>1112</Words>
  <Application>Microsoft Macintosh PowerPoint</Application>
  <PresentationFormat>Širokoúhlá obrazovka</PresentationFormat>
  <Paragraphs>144</Paragraphs>
  <Slides>34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9" baseType="lpstr">
      <vt:lpstr>Arial</vt:lpstr>
      <vt:lpstr>Ayuthaya</vt:lpstr>
      <vt:lpstr>Calibri</vt:lpstr>
      <vt:lpstr>Impact</vt:lpstr>
      <vt:lpstr>Hlavní událost</vt:lpstr>
      <vt:lpstr>Jemná motorika – úchopy, grafomotorika, Hodnocení</vt:lpstr>
      <vt:lpstr>Jemná motorika</vt:lpstr>
      <vt:lpstr>Manipulace</vt:lpstr>
      <vt:lpstr>grafomotorika</vt:lpstr>
      <vt:lpstr>Úchopy</vt:lpstr>
      <vt:lpstr>Úchopy precizní</vt:lpstr>
      <vt:lpstr>Úchop pinzetový</vt:lpstr>
      <vt:lpstr>Úchop klíčový</vt:lpstr>
      <vt:lpstr>Úchop špetkový</vt:lpstr>
      <vt:lpstr>Silové úchopové formy</vt:lpstr>
      <vt:lpstr>Úchop dlaňový</vt:lpstr>
      <vt:lpstr>Úchop háčkový</vt:lpstr>
      <vt:lpstr>Úchop válcový</vt:lpstr>
      <vt:lpstr>Ostatní úchopy</vt:lpstr>
      <vt:lpstr>Dynamické úchopy</vt:lpstr>
      <vt:lpstr>Fáze úchopu</vt:lpstr>
      <vt:lpstr>Funkční postavení ruky</vt:lpstr>
      <vt:lpstr>Tenodesis efekt</vt:lpstr>
      <vt:lpstr>Testování úchopů</vt:lpstr>
      <vt:lpstr>Prezentace aplikace PowerPoint</vt:lpstr>
      <vt:lpstr>Prezentace aplikace PowerPoint</vt:lpstr>
      <vt:lpstr>Hodnotící testy</vt:lpstr>
      <vt:lpstr>Purdue pegboard test</vt:lpstr>
      <vt:lpstr>Prezentace aplikace PowerPoint</vt:lpstr>
      <vt:lpstr>Test manipulačních funkcí</vt:lpstr>
      <vt:lpstr>Nine-hole peg test (devítikolíkový)</vt:lpstr>
      <vt:lpstr>Prezentace aplikace PowerPoint</vt:lpstr>
      <vt:lpstr>Jebsen-Taylor test</vt:lpstr>
      <vt:lpstr>Box and block Test</vt:lpstr>
      <vt:lpstr>Prezentace aplikace PowerPoint</vt:lpstr>
      <vt:lpstr>Další testy</vt:lpstr>
      <vt:lpstr>Hodnocení svalové síly ruky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Jemná motorika – úchopy, grafomotorika</dc:title>
  <dc:creator>Vlaďka Soporská</dc:creator>
  <cp:lastModifiedBy>Vlaďka Soporská</cp:lastModifiedBy>
  <cp:revision>22</cp:revision>
  <dcterms:created xsi:type="dcterms:W3CDTF">2023-03-05T20:01:20Z</dcterms:created>
  <dcterms:modified xsi:type="dcterms:W3CDTF">2023-03-08T22:05:33Z</dcterms:modified>
</cp:coreProperties>
</file>