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_rels/theme1.xml.rels" ContentType="application/vnd.openxmlformats-package.relationships+xml"/>
  <Override PartName="/ppt/theme/_rels/theme2.xml.rels" ContentType="application/vnd.openxmlformats-package.relationships+xml"/>
  <Override PartName="/ppt/theme/_rels/theme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png" ContentType="image/png"/>
  <Override PartName="/ppt/media/image4.jpeg" ContentType="image/jpeg"/>
  <Override PartName="/ppt/media/image5.ti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A74FC1-38DF-41DE-8B17-EF2E4183A2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C5EA43-74FC-43C2-9079-99DC826B39A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E5E994-51DD-4DBE-988C-0E97CA17370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B9DFD4-6EF4-497D-A3BE-70160B9808B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0D596A4-D272-4680-A0A2-2060A87437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A55E5C-A949-4C7B-8643-F2D7428ADB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5949A1-D65B-4AF8-8321-E2E400474B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258BD4A-EB7A-4E90-9E87-0EC6743B99F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3A513A-9006-4D8E-A3D4-586FBBFE72B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85800" y="685800"/>
            <a:ext cx="10396440" cy="533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38F4B7-F46F-4859-9940-7AAD655759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66A182-482E-48F2-A511-7A116EC98B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6F57E9-7B88-4117-BCFE-5123ECDEE5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BD4CA0F-9B28-4281-A9B7-6C9F36A2F3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D17B093-9CD9-483F-8DCC-AA5BCC322C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AA7EFD-AFB5-447D-A3B2-8FABEFE9BA0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4D0D2D-E025-4A64-904A-04DF82F371F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A0C86B-0ABA-4F16-8D0B-1710AF99A29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D66BF20-0C45-4376-9BE5-84EE2C3763E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8AD263C-F568-4ED0-AA62-92AFDC62FE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4AD44CF-FB2B-494F-8DAA-2573166CC4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354585C-A3DF-4972-AA59-2DD27848C4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FF067EF-5D42-4D17-A475-DECCB2BA85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112E22-F81E-4F28-939C-E595FED5F0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685800" y="685800"/>
            <a:ext cx="10396440" cy="533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AB5F55C-A0F7-4790-96C4-0C142B5937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9425A81-AD98-434A-8935-B053D23C0A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3839DB4-93FA-4324-836C-08D95ED8BC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D0561FC-05CF-4A1C-8B29-45598CED7D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CD3AF00-A3E5-4869-B3B3-2CDFF72D09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2CEFB54-2896-4F0C-8324-51F57F5910D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D33AA42-BD1D-4A6A-933C-A547A241F6F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42B8C5-5DF9-47F3-AAD5-8FF54DEB51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98DD80-6686-4A35-B575-F9C15D5DA1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85800" y="685800"/>
            <a:ext cx="10396440" cy="533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24C47B-133C-4703-96EC-79C613CA30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A86018-E1FF-4794-89DE-44B6FCF96C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942CA5-FAC4-4C07-A8C2-867CE67F98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1B7131-F769-447C-8C28-7BDDD255A3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" name="Group 9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 useBgFill="1">
          <p:nvSpPr>
            <p:cNvPr id="2" name="Rectangle 10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ln>
              <a:noFill/>
            </a:ln>
            <a:effectLst>
              <a:outerShdw algn="tl" blurRad="98280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Freeform 11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>
                <a:gd name="textAreaLeft" fmla="*/ 0 w 11773080"/>
                <a:gd name="textAreaRight" fmla="*/ 11773440 w 11773080"/>
                <a:gd name="textAreaTop" fmla="*/ 0 h 6419160"/>
                <a:gd name="textAreaBottom" fmla="*/ 6419520 h 6419160"/>
              </a:gdLst>
              <a:ahLst/>
              <a:rect l="textAreaLeft" t="textAreaTop" r="textAreaRight" b="textAreaBottom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rgbClr val="000000">
                  <a:lumMod val="50000"/>
                  <a:lumOff val="50000"/>
                </a:srgb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12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3400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5" name="Picture 6" descr="Brickwork-HD-R1a.jpg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 useBgFill="1">
        <p:nvSpPr>
          <p:cNvPr id="6" name="Freeform 11"/>
          <p:cNvSpPr/>
          <p:nvPr/>
        </p:nvSpPr>
        <p:spPr>
          <a:xfrm>
            <a:off x="-15840" y="0"/>
            <a:ext cx="11683440" cy="6587640"/>
          </a:xfrm>
          <a:custGeom>
            <a:avLst/>
            <a:gdLst>
              <a:gd name="textAreaLeft" fmla="*/ 0 w 11683440"/>
              <a:gd name="textAreaRight" fmla="*/ 11683800 w 11683440"/>
              <a:gd name="textAreaTop" fmla="*/ 0 h 6587640"/>
              <a:gd name="textAreaBottom" fmla="*/ 6588000 h 6587640"/>
            </a:gdLst>
            <a:ahLst/>
            <a:rect l="textAreaLeft" t="textAreaTop" r="textAreaRight" b="textAreaBottom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algn="tl" blurRad="101520" dir="4384010" dist="152031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reeform 13"/>
          <p:cNvSpPr/>
          <p:nvPr/>
        </p:nvSpPr>
        <p:spPr>
          <a:xfrm>
            <a:off x="0" y="4282200"/>
            <a:ext cx="11328840" cy="2028600"/>
          </a:xfrm>
          <a:custGeom>
            <a:avLst/>
            <a:gdLst>
              <a:gd name="textAreaLeft" fmla="*/ 0 w 11328840"/>
              <a:gd name="textAreaRight" fmla="*/ 11329200 w 11328840"/>
              <a:gd name="textAreaTop" fmla="*/ 0 h 2028600"/>
              <a:gd name="textAreaBottom" fmla="*/ 2028960 h 2028600"/>
            </a:gdLst>
            <a:ahLst/>
            <a:rect l="textAreaLeft" t="textAreaTop" r="textAreaRight" b="textAreaBottom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reeform 25"/>
          <p:cNvSpPr/>
          <p:nvPr/>
        </p:nvSpPr>
        <p:spPr>
          <a:xfrm>
            <a:off x="0" y="0"/>
            <a:ext cx="8719200" cy="456480"/>
          </a:xfrm>
          <a:custGeom>
            <a:avLst/>
            <a:gdLst>
              <a:gd name="textAreaLeft" fmla="*/ 0 w 8719200"/>
              <a:gd name="textAreaRight" fmla="*/ 8719560 w 871920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eeform 14"/>
          <p:cNvSpPr/>
          <p:nvPr/>
        </p:nvSpPr>
        <p:spPr>
          <a:xfrm rot="21420000">
            <a:off x="-161640" y="293040"/>
            <a:ext cx="11366640" cy="5751360"/>
          </a:xfrm>
          <a:custGeom>
            <a:avLst/>
            <a:gdLst>
              <a:gd name="textAreaLeft" fmla="*/ 0 w 11366640"/>
              <a:gd name="textAreaRight" fmla="*/ 11367000 w 11366640"/>
              <a:gd name="textAreaTop" fmla="*/ 0 h 5751360"/>
              <a:gd name="textAreaBottom" fmla="*/ 5751720 h 5751360"/>
            </a:gdLst>
            <a:ahLst/>
            <a:rect l="textAreaLeft" t="textAreaTop" r="textAreaRight" b="textAreaBottom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>
            <a:solidFill>
              <a:srgbClr val="000000">
                <a:lumMod val="50000"/>
                <a:lumOff val="50000"/>
              </a:srgbClr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 rot="21420000">
            <a:off x="891000" y="662400"/>
            <a:ext cx="9754920" cy="276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cs-CZ" sz="8000" spc="-1" strike="noStrike" cap="all">
                <a:solidFill>
                  <a:schemeClr val="accent1"/>
                </a:solidFill>
                <a:latin typeface="Impact"/>
              </a:rPr>
              <a:t>Kliknutím lze upravit styl.</a:t>
            </a:r>
            <a:endParaRPr b="0" lang="en-US" sz="80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1"/>
          </p:nvPr>
        </p:nvSpPr>
        <p:spPr>
          <a:xfrm rot="21420000">
            <a:off x="4948200" y="4578480"/>
            <a:ext cx="6143400" cy="116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54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54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rPr>
              <a:t>&lt;datum/čas&gt;</a:t>
            </a:r>
            <a:endParaRPr b="0" lang="cs-CZ" sz="5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 idx="2"/>
          </p:nvPr>
        </p:nvSpPr>
        <p:spPr>
          <a:xfrm rot="21420000">
            <a:off x="-5400" y="4882680"/>
            <a:ext cx="4046760" cy="119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 idx="3"/>
          </p:nvPr>
        </p:nvSpPr>
        <p:spPr>
          <a:xfrm rot="21420000">
            <a:off x="9851400" y="3832560"/>
            <a:ext cx="9068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2400" spc="-1" strike="noStrike" cap="all">
                <a:solidFill>
                  <a:schemeClr val="dk1">
                    <a:lumMod val="50000"/>
                    <a:lumOff val="25000"/>
                  </a:schemeClr>
                </a:solidFill>
                <a:latin typeface="Impac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B6796242-A0F9-4BA5-9B7F-BF0BED766CA2}" type="slidenum">
              <a:rPr b="0" lang="en-US" sz="2400" spc="-1" strike="noStrike" cap="all">
                <a:solidFill>
                  <a:schemeClr val="dk1">
                    <a:lumMod val="50000"/>
                    <a:lumOff val="25000"/>
                  </a:schemeClr>
                </a:solidFill>
                <a:latin typeface="Impact"/>
              </a:rPr>
              <a:t>&lt;číslo&gt;</a:t>
            </a:fld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5-Point Star 24"/>
          <p:cNvSpPr/>
          <p:nvPr/>
        </p:nvSpPr>
        <p:spPr>
          <a:xfrm rot="21420000">
            <a:off x="4221360" y="5111280"/>
            <a:ext cx="515160" cy="51516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chemeClr val="dk1"/>
                </a:solidFill>
                <a:latin typeface="Impact"/>
              </a:rPr>
              <a:t>Klikněte pro úpravu formátu textu osnovy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864000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chemeClr val="dk1"/>
                </a:solidFill>
                <a:latin typeface="Impact"/>
              </a:rPr>
              <a:t>Druhá úroveň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2" marL="1296000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chemeClr val="dk1"/>
                </a:solidFill>
                <a:latin typeface="Impact"/>
              </a:rPr>
              <a:t>Třetí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  <a:p>
            <a:pPr lvl="3" marL="1728000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chemeClr val="dk1"/>
                </a:solidFill>
                <a:latin typeface="Impact"/>
              </a:rPr>
              <a:t>Čtvrtá úroveň osnovy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  <a:p>
            <a:pPr lvl="4" marL="2160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chemeClr val="dk1"/>
                </a:solidFill>
                <a:latin typeface="Impact"/>
              </a:rPr>
              <a:t>Pátá úroveň osnovy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5" marL="2592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chemeClr val="dk1"/>
                </a:solidFill>
                <a:latin typeface="Impact"/>
              </a:rPr>
              <a:t>Šestá úroveň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6" marL="3024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chemeClr val="dk1"/>
                </a:solidFill>
                <a:latin typeface="Impact"/>
              </a:rPr>
              <a:t>Sedmá úroveň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53" name="Group 9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 useBgFill="1">
          <p:nvSpPr>
            <p:cNvPr id="54" name="Rectangle 10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ln>
              <a:noFill/>
            </a:ln>
            <a:effectLst>
              <a:outerShdw algn="tl" blurRad="98280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>
                <a:gd name="textAreaLeft" fmla="*/ 0 w 11773080"/>
                <a:gd name="textAreaRight" fmla="*/ 11773440 w 11773080"/>
                <a:gd name="textAreaTop" fmla="*/ 0 h 6419160"/>
                <a:gd name="textAreaBottom" fmla="*/ 6419520 h 6419160"/>
              </a:gdLst>
              <a:ahLst/>
              <a:rect l="textAreaLeft" t="textAreaTop" r="textAreaRight" b="textAreaBottom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rgbClr val="000000">
                  <a:lumMod val="50000"/>
                  <a:lumOff val="50000"/>
                </a:srgb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Rectangle 12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3400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Kliknutím lze upravit styl.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Impact"/>
              </a:rPr>
              <a:t>Po kliknutí můžete upravovat styly textu v předloze.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Impact"/>
              </a:rPr>
              <a:t>Druhá úroveň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2" marL="11430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Impact"/>
              </a:rPr>
              <a:t>Třetí úroveň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3" marL="16002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400" spc="-1" strike="noStrike" cap="all">
                <a:solidFill>
                  <a:schemeClr val="dk1"/>
                </a:solidFill>
                <a:latin typeface="Impact"/>
              </a:rPr>
              <a:t>Čtvrtá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  <a:p>
            <a:pPr lvl="4" marL="20574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400" spc="-1" strike="noStrike" cap="all">
                <a:solidFill>
                  <a:schemeClr val="dk1"/>
                </a:solidFill>
                <a:latin typeface="Impact"/>
              </a:rPr>
              <a:t>Pátá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4"/>
          </p:nvPr>
        </p:nvSpPr>
        <p:spPr>
          <a:xfrm>
            <a:off x="7297920" y="5757480"/>
            <a:ext cx="378432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rPr>
              <a:t>&lt;datum/čas&gt;</a:t>
            </a:r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 idx="5"/>
          </p:nvPr>
        </p:nvSpPr>
        <p:spPr>
          <a:xfrm>
            <a:off x="685800" y="5757480"/>
            <a:ext cx="549936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 idx="6"/>
          </p:nvPr>
        </p:nvSpPr>
        <p:spPr>
          <a:xfrm>
            <a:off x="6287040" y="5757480"/>
            <a:ext cx="9068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52EF28B9-7A87-4C7C-A230-AE308E65776B}" type="slidenum">
              <a: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rPr>
              <a:t>&lt;číslo&gt;</a:t>
            </a:fld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99" name="Group 9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 useBgFill="1">
          <p:nvSpPr>
            <p:cNvPr id="100" name="Rectangle 10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ln>
              <a:noFill/>
            </a:ln>
            <a:effectLst>
              <a:outerShdw algn="tl" blurRad="98280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reeform 11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>
                <a:gd name="textAreaLeft" fmla="*/ 0 w 11773080"/>
                <a:gd name="textAreaRight" fmla="*/ 11773440 w 11773080"/>
                <a:gd name="textAreaTop" fmla="*/ 0 h 6419160"/>
                <a:gd name="textAreaBottom" fmla="*/ 6419520 h 6419160"/>
              </a:gdLst>
              <a:ahLst/>
              <a:rect l="textAreaLeft" t="textAreaTop" r="textAreaRight" b="textAreaBottom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rgbClr val="000000">
                  <a:lumMod val="50000"/>
                  <a:lumOff val="50000"/>
                </a:srgb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Rectangle 12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3400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7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Kliknutím lze upravit styl.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508824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Impact"/>
              </a:rPr>
              <a:t>Po kliknutí můžete upravovat styly textu v předloze.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Impact"/>
              </a:rPr>
              <a:t>Druhá úroveň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2" marL="11430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Impact"/>
              </a:rPr>
              <a:t>Třetí úroveň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3" marL="16002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400" spc="-1" strike="noStrike" cap="all">
                <a:solidFill>
                  <a:schemeClr val="dk1"/>
                </a:solidFill>
                <a:latin typeface="Impact"/>
              </a:rPr>
              <a:t>Čtvrtá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  <a:p>
            <a:pPr lvl="4" marL="20574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400" spc="-1" strike="noStrike" cap="all">
                <a:solidFill>
                  <a:schemeClr val="dk1"/>
                </a:solidFill>
                <a:latin typeface="Impact"/>
              </a:rPr>
              <a:t>Pátá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994000" y="2063520"/>
            <a:ext cx="50860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Impact"/>
              </a:rPr>
              <a:t>Po kliknutí můžete upravovat styly textu v předloze.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Impact"/>
              </a:rPr>
              <a:t>Druhá úroveň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2" marL="11430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Impact"/>
              </a:rPr>
              <a:t>Třetí úroveň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3" marL="16002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400" spc="-1" strike="noStrike" cap="all">
                <a:solidFill>
                  <a:schemeClr val="dk1"/>
                </a:solidFill>
                <a:latin typeface="Impact"/>
              </a:rPr>
              <a:t>Čtvrtá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  <a:p>
            <a:pPr lvl="4" marL="20574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400" spc="-1" strike="noStrike" cap="all">
                <a:solidFill>
                  <a:schemeClr val="dk1"/>
                </a:solidFill>
                <a:latin typeface="Impact"/>
              </a:rPr>
              <a:t>Pátá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dt" idx="7"/>
          </p:nvPr>
        </p:nvSpPr>
        <p:spPr>
          <a:xfrm>
            <a:off x="7297920" y="5757480"/>
            <a:ext cx="378432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rPr>
              <a:t>&lt;datum/čas&gt;</a:t>
            </a:r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ftr" idx="8"/>
          </p:nvPr>
        </p:nvSpPr>
        <p:spPr>
          <a:xfrm>
            <a:off x="685800" y="5757480"/>
            <a:ext cx="549936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sldNum" idx="9"/>
          </p:nvPr>
        </p:nvSpPr>
        <p:spPr>
          <a:xfrm>
            <a:off x="6287040" y="5757480"/>
            <a:ext cx="9068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14DDF1CE-15D2-4A9E-B31B-7CFA7CA8A2E5}" type="slidenum">
              <a: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rPr>
              <a:t>&lt;číslo&gt;</a:t>
            </a:fld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Wb5Gth1SFNg" TargetMode="External"/><Relationship Id="rId2" Type="http://schemas.openxmlformats.org/officeDocument/2006/relationships/hyperlink" Target="https://www.youtube.com/watch?v=F-Uow5dLBak&amp;t=25s" TargetMode="External"/><Relationship Id="rId3" Type="http://schemas.openxmlformats.org/officeDocument/2006/relationships/hyperlink" Target="https://www.youtube.com/watch?v=h7OEQGPLRQQ" TargetMode="External"/><Relationship Id="rId4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ti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 rot="21420000">
            <a:off x="891000" y="662400"/>
            <a:ext cx="9754920" cy="276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cs-CZ" sz="8000" spc="-1" strike="noStrike" cap="all">
                <a:solidFill>
                  <a:schemeClr val="accent1"/>
                </a:solidFill>
                <a:latin typeface="Impact"/>
              </a:rPr>
              <a:t>Ergoterapie</a:t>
            </a:r>
            <a:endParaRPr b="0" lang="en-US" sz="80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 rot="21420000">
            <a:off x="982800" y="3504960"/>
            <a:ext cx="9754920" cy="55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800" spc="-1" strike="noStrike" cap="all">
                <a:solidFill>
                  <a:schemeClr val="lt1">
                    <a:lumMod val="50000"/>
                  </a:schemeClr>
                </a:solidFill>
                <a:latin typeface="Impact"/>
              </a:rPr>
              <a:t>Vyučující: Mgr. Barbora  ševčíková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Podporuje maximálně možnou participaci jedince v běžném životě, respektuje plně jeho osobnost a možnosti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Pro podporu participace jedince využívá specifické metody a techniky, nácvik konkrétních dovedností, poradenství nebo přizpůsobení prostředí.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Dělení 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700" spc="-1" strike="noStrike" cap="all">
                <a:solidFill>
                  <a:schemeClr val="dk1"/>
                </a:solidFill>
                <a:latin typeface="Calibri"/>
              </a:rPr>
              <a:t>V ergoterapii se všechna tato zaměstnávání (činnosti) nazývají odborným termínem „</a:t>
            </a:r>
            <a:r>
              <a:rPr b="1" lang="cs-CZ" sz="1700" spc="-1" strike="noStrike" cap="all">
                <a:solidFill>
                  <a:schemeClr val="dk1"/>
                </a:solidFill>
                <a:latin typeface="Calibri"/>
              </a:rPr>
              <a:t>oblasti výkonu zaměstnávání“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700" spc="-1" strike="noStrike" u="sng" cap="all">
                <a:solidFill>
                  <a:schemeClr val="dk1"/>
                </a:solidFill>
                <a:uFillTx/>
                <a:latin typeface="Calibri"/>
              </a:rPr>
              <a:t>Dělí se do 3 skupin: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1700" spc="-1" strike="noStrike" cap="all">
                <a:solidFill>
                  <a:schemeClr val="dk1"/>
                </a:solidFill>
                <a:latin typeface="Calibri"/>
              </a:rPr>
              <a:t>Všední denní činnosti (ADL)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1900" spc="-1" strike="noStrike" cap="all">
                <a:solidFill>
                  <a:schemeClr val="dk1"/>
                </a:solidFill>
                <a:latin typeface="Calibri"/>
              </a:rPr>
              <a:t>Práce a produktivní činnosti</a:t>
            </a:r>
            <a:endParaRPr b="0" lang="en-US" sz="19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1900" spc="-1" strike="noStrike" cap="all">
                <a:solidFill>
                  <a:schemeClr val="dk1"/>
                </a:solidFill>
                <a:latin typeface="Calibri"/>
              </a:rPr>
              <a:t>Hra a volný čas</a:t>
            </a:r>
            <a:endParaRPr b="0" lang="en-US" sz="19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Cíle 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7938" lnSpcReduction="10000"/>
          </a:bodyPr>
          <a:p>
            <a:pPr marL="228600" indent="-228600" algn="just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ET pomáhá lidem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vykonávat každodenní činnosti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tím, že je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do těchto činností zapojí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, (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navzdory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jejich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postižení nebo poruše)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algn="just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Tyto činnosti by měly být pro ně smysluplné nebo by jejich provádění měli považovat za důležité.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algn="just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Hlavním cílem ET je umožnit jedinci účastnit se zaměstnávání, které jsou pro jeho život smysluplné a nepostradatelné.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algn="just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Podporuje začlenění člověka do společnosti a respektuje jeho osobnost a možnosti.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Obecný záměr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68456" lnSpcReduction="10000"/>
          </a:bodyPr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Umožnit jedinci dosáhnout optimální funkce a adaptace v oblastech adl, práce a produktivní činnosti, hry a volného času.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Podporovat provádění činnosti.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Zhodnotit chování a působení jedince v oblastech výkonu zaměstnávání a v jeho jednotlivých složkách, NApř. Senzomotorické, kognitivní či psychosociální.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Maximálně rozvíjet a podporovat zdraví každého jedince a vycházet přitom jednak z jeho vlastních potřeb a dále z požadavků jeho nejbližšího okolí.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Rozvíjet, zlepšovat, podporovat nebo udržet normální funkční výkon jedince.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5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Zabránit vzniku dysfunkce, napravovat nebo minimalizovat jeho dysfunkční výkon 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Výsledek ET působení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0949"/>
          </a:bodyPr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Naučit se novou či dříve zapomenutou činnost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Pomoc při plánování, organizování a udržování rovnováhy v provádění činností a aktivit v běžném životě, v různých obdobích života jedince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Doporučit alternativní způsoby provádění činností u osob s dočasným nebo chronickým onemocněním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Poskytovat metody a zdroje pro nácvik různých způsobů provádění činnosti či aktivity u osob s postižením nebo u rizikových skupin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Pomocí vlastních vyšetření specifikovat oblasti problémů u jedince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en-US" sz="2000" spc="-1" strike="noStrike" cap="all">
                <a:solidFill>
                  <a:schemeClr val="dk1"/>
                </a:solidFill>
                <a:latin typeface="Calibri"/>
              </a:rPr>
              <a:t>Doporučit technické nebo kompenzační pomůcky, které umožní zvýšit soběstačnost v adl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Prostředky ET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Diagnostické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– odhalit na základě postižení, nemoci a klienta případnou disabilitu nebo riziko vzniku handicapu pomocí analýzy zbylých funkčních schopností v oblasti mobility, ADL, vyšetření HK, smyslových fcí apod.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Terapeutické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– na základě eT hodnocení společně s klientem stanovit cíle eT plánu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Preventivní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– pomocí cíleného terapeutického plánu a výběrem správných metod a technik přispět k prevenci vzniku disability a handicapu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Diagnostické prostředky Et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ET vyšetřovací metody jsou specifické v tom, že se zaměřují především na výkon činností každodenního života a zjišťování příčin problémů v jejich provádění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podle modelu výkonu zaměstnávání Et vyšetření zahrnuje posouzení oblasti: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Výkonu zaměstnávání (ADL, pracovní a volnočasové činnosti)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Posouzení všech složek výkonu zaměstnávání (senzomotorických, kognitivních, psychosociálních)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A kontextu výkonu (čas, věk, faktory fyzického a sociálního prostředí)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Historie 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18. století byla pracovní terapie využívána především v péči o duševně nemocné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1793 psychiatr Phillipe PineL uplatňoval při léčbě osob s duševním onemocněním tzv. morální léčbu a zaměstnávání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Prosazoval empatii a zachování lidské důstojnosti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Používal při léčbě četbu, poslech hudby, tělesná cvičení a práci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Historie 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85800" y="1739520"/>
            <a:ext cx="10394280" cy="363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444" lnSpcReduction="20000"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Po 2. světové válce </a:t>
            </a: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se ET více zaměřuje na léčbu poúrazových stavů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 (např. amputací, poranění periferních nervů).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1800" spc="-1" strike="noStrike" u="sng" cap="all">
                <a:solidFill>
                  <a:schemeClr val="dk1"/>
                </a:solidFill>
                <a:uFillTx/>
                <a:latin typeface="Calibri"/>
              </a:rPr>
              <a:t>Klinická praxe zahrnovala: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Trénink soběstačnosti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Funkční trénink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 (nácvik úchopů a chůze)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Trénink používání protéz a úpravu pracovních činností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1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ET se v tomto období rozděluje na </a:t>
            </a: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2 oblasti působení: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u="sng" cap="all">
                <a:solidFill>
                  <a:schemeClr val="dk1"/>
                </a:solidFill>
                <a:uFillTx/>
                <a:latin typeface="Calibri"/>
              </a:rPr>
              <a:t>Obecnou = činnostní: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 především u pacientů upoutaných na lůžko, měla funkci odpoutání pacientovy pozornosti od nemoci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u="sng" cap="all">
                <a:solidFill>
                  <a:schemeClr val="dk1"/>
                </a:solidFill>
                <a:uFillTx/>
                <a:latin typeface="Calibri"/>
              </a:rPr>
              <a:t>Specifickou = cílenou: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 na nápravu nebo znovuzískání ztracených dovedností (nácvik chůze, soběstačnosti, úchopů...)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800" spc="-1" strike="noStrike" cap="all">
                <a:solidFill>
                  <a:schemeClr val="accent1"/>
                </a:solidFill>
                <a:latin typeface="Impact"/>
              </a:rPr>
              <a:t>Historie Ergoterapie</a:t>
            </a:r>
            <a:endParaRPr b="0" lang="en-US" sz="4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ET byla ve svých počátcích aplikována jako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terapeutická metoda u pacientů s psychickým onemocněním v psychiatrických léčebnách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Položeny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základy tzv. cílené terapie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Trénink soběstačnosti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Funkční trénink (nácvik úchopů a chůze)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Trénink používání protéz a úpravu pracovních činností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Co od předmětu očekávám?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Co Je Ergoterapie ???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Kdo je ergoterapeut ???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721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Historie 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60. léta 20. století: "univerzální" nástavbové kvalifikační studium v oboru rhb pracovník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Od r. 1968 pořádá katedra ET NCONZO postgraduální kurzy a pomáhá s organizací pomaturitního specializačního studia s atestací v léčbě prací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roce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1978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vzniká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komise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, později sekce ET při České rehabilitační společnosti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Historie 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Dochází k obnovení kontaktů se zahraničními ETT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r. 1994 byla založena 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Česká asociace ergoterapeutů (ČAE)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To vše způsobilo rychlý rozvoj ergoterapie jak co do počtu ergoterapeutů, tak co do oblastí jejich uplatnění. 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roce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1992 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vzniká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v Ostravě 1. škola pro ergoterapeuty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roce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1994 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vzniklo na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1. Lékařské fakultě UK 1. bakalářské studium ET v ČR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roce 2004 byl přijat zákon č. 96/2004 Sb., kterým byla ET definována jako nelékařská profese.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Historie 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41" lnSpcReduction="10000"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000" spc="-1" strike="noStrike" u="sng" cap="all">
                <a:solidFill>
                  <a:schemeClr val="dk1"/>
                </a:solidFill>
                <a:uFillTx/>
                <a:latin typeface="Calibri"/>
              </a:rPr>
              <a:t>Začátek 21. století: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Dílny se mění v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místnosti pro individuální ET a nácvik soběstačnosti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Orientuje se převážně na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účinnější vyšetřovací metody (ADL, senzomotorických a kognitivních funkcí)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posledních letech se terapeutická praxe soustředí také na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určování dovedností a pracovních možností,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na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vyhledávání vhodného pracovního zařazení osob s postižením.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Uplatňuje se mnohem výrazněji i v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sociální oblasti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Ergoterapie - Vzdělání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41" lnSpcReduction="10000"/>
          </a:bodyPr>
          <a:p>
            <a:pPr marL="228600" indent="-228600" algn="just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ČR bylo možno získat ergoterapeutickou odbornost v letech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1970 - 2000 nástavbovou atestací pro absolventy dvouletého pomaturitního vzdělání „rehabilitační pracovník”. 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Od r. 1992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první tříleté samostatné studium ergoterapie studium na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VOŠ v Ostravě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Od r. 1994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první vysokoškolské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 bakalářské studium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na 1. LF UK v Praze. 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Další školy (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Ostrava, Ústí nad Labem, Plzeň) přešly po r. 2000 na studium vysokoškolské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Nově od roku 2019 také BC. studium v Olomouci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-&gt; obor ergoterapie se rozšiřuje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Uplatnění ergoterapeuta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41"/>
          </a:bodyPr>
          <a:p>
            <a:pPr indent="0" algn="just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000" spc="-1" strike="noStrike" u="sng" cap="all">
                <a:solidFill>
                  <a:schemeClr val="dk1"/>
                </a:solidFill>
                <a:uFillTx/>
                <a:latin typeface="Calibri"/>
              </a:rPr>
              <a:t>1.) zdravotnická pracoviště jako součást rehabilitačního týmu: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lůžková rehabilitační oddělení 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- pro doléčování akutních poruch pohybového ústrojí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rehabilitační ústavy 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-</a:t>
            </a: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 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větší podíl osob s trvalým zdravotním postižením, např. po poranění míchy. 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lázeňské léčebny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 - zaměřené na léčení neurologických onemocnění s trvalými následky.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rehabilitační centra - 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program propojení léčebné rehabilitace s ostatními složkami ucelené rehabilitace, především v rámci </a:t>
            </a:r>
            <a:r>
              <a:rPr b="0" lang="cs-CZ" sz="1800" spc="-1" strike="noStrike" u="sng" cap="all">
                <a:solidFill>
                  <a:schemeClr val="dk1"/>
                </a:solidFill>
                <a:uFillTx/>
                <a:latin typeface="Calibri"/>
              </a:rPr>
              <a:t>ergodiagnostického hodnocení</a:t>
            </a:r>
            <a:r>
              <a:rPr b="1" lang="cs-CZ" sz="1800" spc="-1" strike="noStrike" u="sng" cap="all">
                <a:solidFill>
                  <a:schemeClr val="dk1"/>
                </a:solidFill>
                <a:uFillTx/>
                <a:latin typeface="Calibri"/>
              </a:rPr>
              <a:t>. 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denní stacionáře - 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jsou určeny pro pozdní rehabilitaci např. po poranění mozku či CMP. 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psychiatrické léčebny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, případně jiná psychiatrická pracoviště 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Uplatnění ergoterapeuta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41" lnSpcReduction="10000"/>
          </a:bodyPr>
          <a:p>
            <a:pPr indent="0" algn="just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1700" spc="-1" strike="noStrike" u="sng" cap="all">
                <a:solidFill>
                  <a:schemeClr val="dk1"/>
                </a:solidFill>
                <a:uFillTx/>
                <a:latin typeface="Calibri"/>
              </a:rPr>
              <a:t>2.) rezort práce a sociální péče: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700" spc="-1" strike="noStrike" cap="all">
                <a:solidFill>
                  <a:schemeClr val="dk1"/>
                </a:solidFill>
                <a:latin typeface="Calibri"/>
              </a:rPr>
              <a:t>neziskové organizace osob se zdravotním postižením </a:t>
            </a:r>
            <a:r>
              <a:rPr b="0" lang="cs-CZ" sz="1700" spc="-1" strike="noStrike" cap="all">
                <a:solidFill>
                  <a:schemeClr val="dk1"/>
                </a:solidFill>
                <a:latin typeface="Calibri"/>
              </a:rPr>
              <a:t>(Paraple) - podíl na programu rekondičních pobytů. 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700" spc="-1" strike="noStrike" cap="all">
                <a:solidFill>
                  <a:schemeClr val="dk1"/>
                </a:solidFill>
                <a:latin typeface="Calibri"/>
              </a:rPr>
              <a:t>Ústavy sociální péče: </a:t>
            </a:r>
            <a:r>
              <a:rPr b="0" lang="cs-CZ" sz="1700" spc="-1" strike="noStrike" cap="all">
                <a:solidFill>
                  <a:schemeClr val="dk1"/>
                </a:solidFill>
                <a:latin typeface="Calibri"/>
              </a:rPr>
              <a:t>dlouhodobá péče o klienty s různým typem zdravotního postižení, kde se ergoterapeuti zaměřují na nácvik maximální soběstačnosti, zájmové volnočasové aktivity, na které volně navazuje pracovní uplatnění.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700" spc="-1" strike="noStrike" cap="all">
                <a:solidFill>
                  <a:schemeClr val="dk1"/>
                </a:solidFill>
                <a:latin typeface="Calibri"/>
              </a:rPr>
              <a:t>domovy důchodců </a:t>
            </a:r>
            <a:r>
              <a:rPr b="0" lang="cs-CZ" sz="1700" spc="-1" strike="noStrike" cap="all">
                <a:solidFill>
                  <a:schemeClr val="dk1"/>
                </a:solidFill>
                <a:latin typeface="Calibri"/>
              </a:rPr>
              <a:t>různého typu a na druhé straně některé programy, zajišťující soběstačnost seniorů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700" spc="-1" strike="noStrike" cap="all">
                <a:solidFill>
                  <a:schemeClr val="dk1"/>
                </a:solidFill>
                <a:latin typeface="Calibri"/>
              </a:rPr>
              <a:t>Úřady práce</a:t>
            </a:r>
            <a:r>
              <a:rPr b="0" lang="cs-CZ" sz="1700" spc="-1" strike="noStrike" cap="all">
                <a:solidFill>
                  <a:schemeClr val="dk1"/>
                </a:solidFill>
                <a:latin typeface="Calibri"/>
              </a:rPr>
              <a:t> - zajištění pracovní rehabilitace. 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700" spc="-1" strike="noStrike" cap="all">
                <a:solidFill>
                  <a:schemeClr val="dk1"/>
                </a:solidFill>
                <a:latin typeface="Calibri"/>
              </a:rPr>
              <a:t>chráněná  pracoviště 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1700" spc="-1" strike="noStrike" cap="all">
                <a:solidFill>
                  <a:schemeClr val="dk1"/>
                </a:solidFill>
                <a:latin typeface="Calibri"/>
              </a:rPr>
              <a:t>zařízení zajišťující </a:t>
            </a:r>
            <a:r>
              <a:rPr b="1" lang="cs-CZ" sz="1700" spc="-1" strike="noStrike" cap="all">
                <a:solidFill>
                  <a:schemeClr val="dk1"/>
                </a:solidFill>
                <a:latin typeface="Calibri"/>
              </a:rPr>
              <a:t>chráněné bydlení. 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algn="just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700" spc="-1" strike="noStrike" cap="all">
                <a:solidFill>
                  <a:schemeClr val="dk1"/>
                </a:solidFill>
                <a:latin typeface="Calibri"/>
              </a:rPr>
              <a:t>Instituce pro podporované zaměstnávání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Uplatnění ergoterapeuta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just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1700" spc="-1" strike="noStrike" u="sng" cap="all">
                <a:solidFill>
                  <a:schemeClr val="dk1"/>
                </a:solidFill>
                <a:uFillTx/>
                <a:latin typeface="Calibri"/>
              </a:rPr>
              <a:t>3.) školství a vzdělávání: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700" spc="-1" strike="noStrike" cap="all">
                <a:solidFill>
                  <a:schemeClr val="dk1"/>
                </a:solidFill>
                <a:latin typeface="Calibri"/>
              </a:rPr>
              <a:t>ve školách </a:t>
            </a:r>
            <a:r>
              <a:rPr b="0" lang="cs-CZ" sz="1700" spc="-1" strike="noStrike" cap="all">
                <a:solidFill>
                  <a:schemeClr val="dk1"/>
                </a:solidFill>
                <a:latin typeface="Calibri"/>
              </a:rPr>
              <a:t>a dalších zařízeních pro děti, ať už jde o speciální instituce pro děti se zdravotním postižením, ale také běžné školy. 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1700" spc="-1" strike="noStrike" cap="all">
                <a:solidFill>
                  <a:schemeClr val="dk1"/>
                </a:solidFill>
                <a:latin typeface="Calibri"/>
              </a:rPr>
              <a:t>primární podpora a zachování zdraví, zdravého životního stylu, prevenci onemocnění</a:t>
            </a:r>
            <a:endParaRPr b="0" lang="en-US" sz="17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Ergoterapeut jako člen RHB týmu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41" lnSpcReduction="10000"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Ergoterapeut je významným členem týmu a používá vlastní diagnostické a terapeutické metody.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Především se zaměřuje na problematiku nácviku soběstačnosti a předpracovní rhb.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Podílí se i na celkové aktivaci pacienta v nemocničním prostředí a zlepšení jeho funkcí smysluplnými aktivitami.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Jeho práce se zčásti překrývá, ale především doplňuje, s činností ostatních členů týmu.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ETT zajišťuje především </a:t>
            </a:r>
            <a:r>
              <a:rPr b="0" lang="cs-CZ" sz="2000" spc="-1" strike="noStrike" u="sng" cap="all">
                <a:solidFill>
                  <a:schemeClr val="dk1"/>
                </a:solidFill>
                <a:uFillTx/>
                <a:latin typeface="Calibri"/>
              </a:rPr>
              <a:t>návaznost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v týmu léčebné rehabilitace. 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Rehabilitační lékař činnost ergoterapeuta indikuje, předepisuje také technické pomůcky, které ergoterapeut vyzkoušel. 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Spolupráce s odborníky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444"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fyzioterapeut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 -&gt;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cílená rehabilitace ruky, nácvik soběstačnosti a aplikace technických pomůcek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. Všechny tyto oblasti spadají především do programu ergoterapie.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psycholog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 -&gt; spolupráce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 při zvládání kognitivních poruch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, např. po poranění mozku. Psycholog provádí podrobné vyšetření jednotlivých funkcí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 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(paměti, orientace apod.) a ET jejich rehabilitační léčbu. 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sociální pracovník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 -&gt; 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realizace bezbariérových úprav bydliště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, které ETT navrhne a SP informuje, zda je na ně možno získat finanční příspěvek.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Jinou oblastí je </a:t>
            </a: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předpracovní rehabilitace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, zajišťovaná ET, na níž pak navazuje vlastní výběr a realizace pracovního uplatnění s pomocí SP. Oba se podílí i na řešení vztahů s rodinou a její účasti na rhb.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cs-CZ" sz="5400" spc="-1" strike="noStrike" cap="all">
                <a:solidFill>
                  <a:schemeClr val="accent1"/>
                </a:solidFill>
                <a:latin typeface="Impact"/>
              </a:rPr>
              <a:t>Aktuální problémy ET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Neznalost oboru (Laici i lékaři / Zdrav. pracovníci)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Nerovnoměrná dostupnost ergoterapeutických pracovišť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Nedostatek praktikujících ergoterapeutů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15 – 20 ergoterapeutů na 100 000 obyvatel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Malý počet Registrových ergoterapeutů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Ergoterapeuti často chybí v soc. službách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Cíle předmětu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Porozumět základním oblastem a pojmům v ergoterapii: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Úvod do ergoterapie + Historie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Ergoterapeutické intervence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Jemná motorika v Ergoterapii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ADL + kompenzační pomůcky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ergoterapeutické testy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použití získaných vědomostí k aplikaci ergoterapie u pacientů s různými typy diagnóz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Profesní skupiny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ČAE – Česká asociace ergoterapeutů (1994)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AOTa – Americká asociace ergoterapeutů (1923)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Cotec – Rada ergoterapeutů v evropských zemích (1986)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WFOT – Světová federace ergoterapeutů (1952)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Enothe - Evropská síť ergoterapie ve vyšším vzdělávání (1995)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Cíle Čae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444"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propagovat a prosazovat rozšíření 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sítě pracovišť poskytujících ergoterapeutickou péči,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vyzvednout důležitost a nezastupitelnost ergoterapie v rehabilitaci osob se zdravotním postižením a jiným znevýhodněním každého věku, včetně domácí péče,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aktivně vystupovat v oblasti prevence a zdravotní osvěty 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rámci ergoterapie,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prosazovat ergoterapeutické postupy v péči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o osoby se zdravotním postižením a jiným znevýhodněním tak, aby kvalita jejich života byla v maximálně možné míře povznesena,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vymezit úlohu ergoterapeuta v péči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 o osoby se zdravotním postižením a jiným znevýhodněním, včetně stanovení odpovědnosti ergoterapeuta v systému péče o tyto osoby,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garantovat a podporovat odbornou způsobilost svých členů.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cs-CZ" sz="5400" spc="-1" strike="noStrike" cap="all">
                <a:solidFill>
                  <a:schemeClr val="accent1"/>
                </a:solidFill>
                <a:latin typeface="Impact"/>
              </a:rPr>
              <a:t>Videa o ergoterapii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u="sng" cap="all">
                <a:solidFill>
                  <a:schemeClr val="dk1"/>
                </a:solidFill>
                <a:uFillTx/>
                <a:latin typeface="Calibri"/>
                <a:hlinkClick r:id="rId1"/>
              </a:rPr>
              <a:t>https://www.youtube.com/watch?v=Wb5Gth1SFNg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u="sng" cap="all">
                <a:solidFill>
                  <a:schemeClr val="dk1"/>
                </a:solidFill>
                <a:uFillTx/>
                <a:latin typeface="Calibri"/>
                <a:hlinkClick r:id="rId2"/>
              </a:rPr>
              <a:t>https://www.youtube.com/watch?v=F-Uow5dLBak&amp;t=25s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u="sng" cap="all">
                <a:solidFill>
                  <a:schemeClr val="dk1"/>
                </a:solidFill>
                <a:uFillTx/>
                <a:latin typeface="Calibri"/>
                <a:hlinkClick r:id="rId3"/>
              </a:rPr>
              <a:t>https://www.youtube.com/watch?v=h7OEQGPLRQQ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499"/>
              </a:spcBef>
              <a:buNone/>
            </a:pP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cs-CZ" sz="5400" spc="-1" strike="noStrike" cap="all">
                <a:solidFill>
                  <a:schemeClr val="accent1"/>
                </a:solidFill>
                <a:latin typeface="Impact"/>
              </a:rPr>
              <a:t>Na závěr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Ergoterapie není alternativou k tradičnímu medicínskému modelu ani „třešničkou na dortu rehabilitace“.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Dnešním světě chce být rovnocennou součástí rehabilitace.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Nejde jí o doktrínu, ale o pohled.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Pohled na člověka spíše než na nemoc.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Pohled na člověka, pro kterého může být smysluplná činnost jistou nadějí..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5400" spc="-1" strike="noStrike" cap="all">
              <a:solidFill>
                <a:schemeClr val="accent1"/>
              </a:solidFill>
              <a:latin typeface="Impac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Co si z prezentace odnáším ?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5400" spc="-1" strike="noStrike" cap="all">
              <a:solidFill>
                <a:schemeClr val="accent1"/>
              </a:solidFill>
              <a:latin typeface="Impact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 cap="all">
                <a:solidFill>
                  <a:schemeClr val="dk1"/>
                </a:solidFill>
                <a:latin typeface="Calibri"/>
              </a:rPr>
              <a:t>Děkuji za pozornost</a:t>
            </a:r>
            <a:endParaRPr b="0" lang="en-US" sz="32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Literatura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4952" lnSpcReduction="20000"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povinná literatura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KRIVOŠÍKOVÁ, M. Úvod do ergoterapie. Praha: Grada a.s. 2011. ISBN 978-80-247-2699-1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doporučená literatura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JELÍNKOVÁ, J.; KRIVOŠÍKOVÁ, M.; ŠAJTAROVÁ, L. Ergoterapie. Praha: Portál, s.r.o. 2009. ISBN 978-80-7367-583-7.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KLUSOŇOVÁ, E. Ergoterapie v praxi. Brno: NCONZO. 2011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VOTAVA, J. Ergoterapie a technické pomůcky v rehabilitaci. Liberec: Technická univerzita v Liberci. 2009. ISBN 970-80-7372-449-8.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VODÁKOVÁ, J.; DYTRTOVÁ, R.; CETTLOVÁ, M.; BERÁNEK, V. Speciální pracovní výchova a ergoterapie. Praha: UK. 2003. ISBN 80-7290-113-3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LAW, M. C. Canadian occupational performance measure. Kanadské hodnocení výkonu zaměstnávání. Praha: ČAE. 2008. ISBN 978-80-254-2744-6.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 vs. Fyzio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čem je hlavní rozdíl a kde se práce prolíná ?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 vs. Fyzio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41"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Přístup k pacientovi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Obsah práce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Zaměření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Spolupráce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Komplexní přístup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7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 vs. fyzio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8824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20000"/>
              </a:lnSpc>
              <a:buNone/>
              <a:tabLst>
                <a:tab algn="l" pos="0"/>
              </a:tabLst>
            </a:pPr>
            <a:r>
              <a:rPr b="1" lang="cs-CZ" sz="2200" spc="-1" strike="noStrike" u="sng" cap="all">
                <a:solidFill>
                  <a:schemeClr val="dk1"/>
                </a:solidFill>
                <a:uFillTx/>
                <a:latin typeface="Calibri"/>
              </a:rPr>
              <a:t>Ergoterapie</a:t>
            </a:r>
            <a:r>
              <a:rPr b="1" lang="cs-CZ" sz="2200" spc="-1" strike="noStrike" cap="all">
                <a:solidFill>
                  <a:schemeClr val="dk1"/>
                </a:solidFill>
                <a:latin typeface="Calibri"/>
              </a:rPr>
              <a:t>	</a:t>
            </a:r>
            <a:r>
              <a:rPr b="1" lang="cs-CZ" sz="2200" spc="-1" strike="noStrike" cap="all">
                <a:solidFill>
                  <a:schemeClr val="dk1"/>
                </a:solidFill>
                <a:latin typeface="Calibri"/>
              </a:rPr>
              <a:t>	</a:t>
            </a:r>
            <a:r>
              <a:rPr b="1" lang="cs-CZ" sz="2200" spc="-1" strike="noStrike" cap="all">
                <a:solidFill>
                  <a:schemeClr val="dk1"/>
                </a:solidFill>
                <a:latin typeface="Calibri"/>
              </a:rPr>
              <a:t>	</a:t>
            </a:r>
            <a:r>
              <a:rPr b="1" lang="cs-CZ" sz="2200" spc="-1" strike="noStrike" cap="all">
                <a:solidFill>
                  <a:schemeClr val="dk1"/>
                </a:solidFill>
                <a:latin typeface="Calibri"/>
              </a:rPr>
              <a:t>	</a:t>
            </a:r>
            <a:endParaRPr b="0" lang="en-US" sz="22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Funkce ruky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Úchopové a manipulační fce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Jemná motorika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	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	</a:t>
            </a: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	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Provádění ADL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Propojení do běžného života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Samostatnost a nezávislost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5994000" y="2063520"/>
            <a:ext cx="50860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200" spc="-1" strike="noStrike" u="sng" cap="all">
                <a:solidFill>
                  <a:schemeClr val="dk1"/>
                </a:solidFill>
                <a:uFillTx/>
                <a:latin typeface="Calibri"/>
              </a:rPr>
              <a:t>Fyzioterapie</a:t>
            </a:r>
            <a:endParaRPr b="0" lang="en-US" sz="22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Fyzická stránka</a:t>
            </a:r>
            <a:br>
              <a:rPr sz="2000"/>
            </a:b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Kondice</a:t>
            </a:r>
            <a:br>
              <a:rPr sz="2000"/>
            </a:b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Rozsahy kloubů</a:t>
            </a:r>
            <a:br>
              <a:rPr sz="2000"/>
            </a:b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Svalová síla</a:t>
            </a:r>
            <a:br>
              <a:rPr sz="2000"/>
            </a:b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Aktivní a pasivní pohyb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Ergoterapie - Význam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Složení řeckých slov: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ERGON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 = práce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THERAPIA 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= léčení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V českém jazyce ustálen pojem ergoterapie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nevztahuje se pouze na zaměstnání nebo práci, ale vztahuje se ke všem činnostem, které vyplňují čas a prostor člověka a dávají jeho životu smysl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400" y="457200"/>
            <a:ext cx="5589000" cy="4685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ff">
                <a:lumMod val="50000"/>
              </a:srgbClr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Impact"/>
            </a:endParaRPr>
          </a:p>
        </p:txBody>
      </p:sp>
      <p:pic>
        <p:nvPicPr>
          <p:cNvPr id="163" name="Obrázek 3" descr=""/>
          <p:cNvPicPr/>
          <p:nvPr/>
        </p:nvPicPr>
        <p:blipFill>
          <a:blip r:embed="rId2"/>
          <a:stretch/>
        </p:blipFill>
        <p:spPr>
          <a:xfrm>
            <a:off x="750600" y="1422360"/>
            <a:ext cx="5099400" cy="275364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6551640" y="576360"/>
            <a:ext cx="4530600" cy="456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čerpá jak z lékařských, tak sociálních věd.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zaměřuje se na podporu zdraví a celkové pohody jedince </a:t>
            </a:r>
            <a:r>
              <a:rPr b="1" lang="cs-CZ" sz="1600" spc="-1" strike="noStrike" cap="all">
                <a:solidFill>
                  <a:schemeClr val="dk1"/>
                </a:solidFill>
                <a:latin typeface="Calibri"/>
              </a:rPr>
              <a:t>prostřednictvím zaměstnávání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prostřednictvím </a:t>
            </a:r>
            <a:r>
              <a:rPr b="0" lang="cs-CZ" sz="1600" spc="-1" strike="noStrike" u="sng" cap="all">
                <a:solidFill>
                  <a:schemeClr val="dk1"/>
                </a:solidFill>
                <a:uFillTx/>
                <a:latin typeface="Calibri"/>
              </a:rPr>
              <a:t>smysluplného zaměstnávání</a:t>
            </a: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 usiluje o zachování a využívání schopností jedince potřebných pro zvládání běžných denních, pracovních, zájmových a rekreačních činností u osob jakéhokoliv věku s různým typem postižení.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theme1.xml><?xml version="1.0" encoding="utf-8"?>
<a:theme xmlns:a="http://schemas.openxmlformats.org/drawingml/2006/main" xmlns:r="http://schemas.openxmlformats.org/officeDocument/2006/relationships" name="Hlavní událos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 pitchFamily="0" charset="1"/>
        <a:ea typeface=""/>
        <a:cs typeface=""/>
      </a:majorFont>
      <a:minorFont>
        <a:latin typeface="Impact" panose="020B08060309020502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9000"/>
            <a:lumMod val="110000"/>
          </a:schemeClr>
        </a:soli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lavní událos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 pitchFamily="0" charset="1"/>
        <a:ea typeface=""/>
        <a:cs typeface=""/>
      </a:majorFont>
      <a:minorFont>
        <a:latin typeface="Impact" panose="020B08060309020502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9000"/>
            <a:lumMod val="110000"/>
          </a:schemeClr>
        </a:soli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lavní událos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 pitchFamily="0" charset="1"/>
        <a:ea typeface=""/>
        <a:cs typeface=""/>
      </a:majorFont>
      <a:minorFont>
        <a:latin typeface="Impact" panose="020B08060309020502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9000"/>
            <a:lumMod val="110000"/>
          </a:schemeClr>
        </a:soli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Application>LibreOffice/7.6.1.2$Windows_X86_64 LibreOffice_project/f5defcebd022c5bc36bbb79be232cb6926d8f674</Application>
  <AppVersion>15.0000</AppVersion>
  <Words>2124</Words>
  <Paragraphs>206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2022-02-12T17:53:57Z</dcterms:created>
  <dc:creator>Pavel Soporský</dc:creator>
  <dc:description/>
  <dc:language>cs-CZ</dc:language>
  <cp:lastModifiedBy/>
  <dcterms:modified xsi:type="dcterms:W3CDTF">2024-02-19T10:54:48Z</dcterms:modified>
  <cp:revision>26</cp:revision>
  <dc:subject/>
  <dc:title>Ergoterpie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35</vt:i4>
  </property>
</Properties>
</file>