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9" r:id="rId6"/>
    <p:sldId id="263" r:id="rId7"/>
    <p:sldId id="257" r:id="rId8"/>
    <p:sldId id="258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11F0D-8143-F7CB-B931-C11A0FD2D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56F53B-A13F-C1D9-19A7-74298C1EC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F4A7AE-5B43-8F2A-F142-59655969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CDA5BE-2F17-C7E5-8C12-B7FF690F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848EEF-C85C-E7E0-8590-0C76713D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53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188E1-4D16-6293-5DEB-432639C47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ABBD88-0A9D-5E75-B839-4631492BB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B6A640-C8DF-1D56-4015-22E9EAA3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BAF574-B1E1-EA16-E320-9480B66B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ED82A8-77E9-7446-7BC4-B9DA9D38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19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E7A17B-753B-FE6E-24F5-310720D1F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DD72AC-4EA4-C7C8-5C3C-161B9ADD6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DD818C-3553-60AC-6376-F36337C23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18F194-BC1A-3D61-7351-5E8762DD7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FDBB79-9DE5-136E-D735-5D2E5F43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08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3A54F-3B2E-94E6-2251-D3BCDE5E4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F4833C-87E9-2DE0-0B98-10E573709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265B3F-B513-186B-8E1D-DD80917C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164263-6D67-94F7-601C-8B566EA9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266A67-064D-8729-D7D2-C4E8F789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6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79987-236D-8C5A-D342-22E57BE31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1C7E6E-90BB-5BDB-6D84-C6377C4D4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00140F-F424-C36A-1060-FCE6C612A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2D6A9-DABC-EAA3-7716-E5626E36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96C65F-9C2D-A142-4EF4-46A46A7F5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91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2F7CC-414A-F521-F666-1140AEC2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45A375-3368-3FF3-7D02-CBD9D7CF7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459373-181D-DC19-B330-8D946FBA4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424E2F-F9CD-97C7-6F3D-1E46309B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E79E30-6A7B-8051-DB95-DF7DD27E6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AA7882-8D3D-C407-FEEA-FD28418B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7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D2B62-B205-FC62-B458-9BE01536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962FA3-E4B6-1AE6-ED04-8D2F3B96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18B5F4-467F-CAC3-038F-1A265BFF3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BE76710-1760-D0C7-9307-A88B8C8D6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EE04D4D-3733-504D-19BA-765B46B10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9CD74A-A022-E007-0788-15A13149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D92F4D9-9325-A7DE-331E-17E577102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4531F5C-8A89-8B76-04BE-B4722F125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70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25D08-F9C9-F803-D7F6-8904F12E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2C7A56E-C57A-F123-123A-F8366B4C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B04539-3BDC-BA63-5CC2-BE619646E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BADFC1-D9CA-4F72-68F7-669D0D44C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11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6D8E1E-10AE-4B6B-ECB5-70AF6C107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B5167F6-6A08-86B9-D32F-87506700C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05ECF9-786C-135F-FC2E-949BB108C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36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E07A1-A053-B77E-A926-ECD1465C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DAB37B-87E2-1C3D-FC54-0640BC79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BBFC789-7A00-5FE7-CC37-31395B5C5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6D8EDD-BEE8-46E6-092C-2712EDF1D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02C562-E83F-7B36-6C2F-096006073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2DF414-E31D-5356-99EB-E612EB8A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12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AD6F3-F142-ED88-96FE-52A3270AC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399026D-1D64-2BA0-27E8-8803A4F16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B4A7E2-CAE7-81EF-7464-385D825B5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36D541-19E8-26DC-55A9-913F26318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A6B337-B868-4732-D50F-36FB05465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1FA5FD-5872-F141-1682-6538764E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95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21802F-FE02-59E7-25C2-7327519A9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1A2F98-CA15-C630-B35D-EB4BFACBA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F16088-BCB0-0C6B-67BD-CAEF2C2FF3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F54B64-D2DD-49B9-844B-80EB1E31A92E}" type="datetimeFigureOut">
              <a:rPr lang="cs-CZ" smtClean="0"/>
              <a:t>6. 4. 2024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CB6C3F-AB64-1EF9-5DD0-6EBEEB042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2CD3CC-2DDF-9B21-A427-8441A227D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7BE8CD-81F6-451E-9758-88D43EEC28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86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29D22-96B5-0A1E-582B-48EC2E3425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Aortální stenóza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401E20-9A9C-ED59-DAB1-F98CEC061C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Iva Tomášková</a:t>
            </a:r>
          </a:p>
        </p:txBody>
      </p:sp>
    </p:spTree>
    <p:extLst>
      <p:ext uri="{BB962C8B-B14F-4D97-AF65-F5344CB8AC3E}">
        <p14:creationId xmlns:p14="http://schemas.microsoft.com/office/powerpoint/2010/main" val="305002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AF157-B372-4E1B-388C-3D2F5B96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aortální stenóza?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52A81D-E3AF-823D-152F-1141E00CE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chlopenní vada charakterizovaná zúžením plochy aortálního ústí. Dle lokalizace a etiologie rozlišujeme </a:t>
            </a:r>
            <a:r>
              <a:rPr lang="cs-CZ" b="1" dirty="0"/>
              <a:t>valvulární</a:t>
            </a:r>
            <a:r>
              <a:rPr lang="cs-CZ" dirty="0"/>
              <a:t> (nejčastější), </a:t>
            </a:r>
            <a:r>
              <a:rPr lang="cs-CZ" b="1" dirty="0" err="1"/>
              <a:t>supravalvulární</a:t>
            </a:r>
            <a:r>
              <a:rPr lang="cs-CZ" dirty="0"/>
              <a:t> a </a:t>
            </a:r>
            <a:r>
              <a:rPr lang="cs-CZ" b="1" dirty="0" err="1"/>
              <a:t>subvalvulární</a:t>
            </a:r>
            <a:r>
              <a:rPr lang="cs-CZ" dirty="0"/>
              <a:t> stenózu. </a:t>
            </a:r>
          </a:p>
          <a:p>
            <a:r>
              <a:rPr lang="cs-CZ" dirty="0"/>
              <a:t>Symptomatologie je u této vady individuální, dlouhou dobu může probíhat zcela asymptomaticky či se manifestovat jako angina pectoris. </a:t>
            </a:r>
          </a:p>
          <a:p>
            <a:r>
              <a:rPr lang="cs-CZ" b="1" dirty="0"/>
              <a:t>Echokardiografické vyšetření</a:t>
            </a:r>
            <a:r>
              <a:rPr lang="cs-CZ" dirty="0"/>
              <a:t> je jako u jiných chlopenních vad stěžejním krokem diagnostiky. Základní léčbou je chirurgická nebo katetrizační náhrada aortální chlopně. </a:t>
            </a:r>
          </a:p>
        </p:txBody>
      </p:sp>
    </p:spTree>
    <p:extLst>
      <p:ext uri="{BB962C8B-B14F-4D97-AF65-F5344CB8AC3E}">
        <p14:creationId xmlns:p14="http://schemas.microsoft.com/office/powerpoint/2010/main" val="3657219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036D397-4EC2-F613-1A93-FBD372CFCB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953123"/>
              </p:ext>
            </p:extLst>
          </p:nvPr>
        </p:nvGraphicFramePr>
        <p:xfrm>
          <a:off x="1197855" y="1504610"/>
          <a:ext cx="9796290" cy="3848778"/>
        </p:xfrm>
        <a:graphic>
          <a:graphicData uri="http://schemas.openxmlformats.org/drawingml/2006/table">
            <a:tbl>
              <a:tblPr/>
              <a:tblGrid>
                <a:gridCol w="2850270">
                  <a:extLst>
                    <a:ext uri="{9D8B030D-6E8A-4147-A177-3AD203B41FA5}">
                      <a16:colId xmlns:a16="http://schemas.microsoft.com/office/drawing/2014/main" val="368355289"/>
                    </a:ext>
                  </a:extLst>
                </a:gridCol>
                <a:gridCol w="6946020">
                  <a:extLst>
                    <a:ext uri="{9D8B030D-6E8A-4147-A177-3AD203B41FA5}">
                      <a16:colId xmlns:a16="http://schemas.microsoft.com/office/drawing/2014/main" val="1025928711"/>
                    </a:ext>
                  </a:extLst>
                </a:gridCol>
              </a:tblGrid>
              <a:tr h="1282926">
                <a:tc>
                  <a:txBody>
                    <a:bodyPr/>
                    <a:lstStyle/>
                    <a:p>
                      <a:r>
                        <a:rPr lang="cs-CZ" sz="3300"/>
                        <a:t>Klinický obraz</a:t>
                      </a:r>
                    </a:p>
                  </a:txBody>
                  <a:tcPr marL="167358" marR="167358" marT="83679" marB="836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300"/>
                        <a:t>stenokardie, namáhavá dušnost, arytmie</a:t>
                      </a:r>
                    </a:p>
                  </a:txBody>
                  <a:tcPr marL="167358" marR="167358" marT="83679" marB="836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235615"/>
                  </a:ext>
                </a:extLst>
              </a:tr>
              <a:tr h="1282926">
                <a:tc>
                  <a:txBody>
                    <a:bodyPr/>
                    <a:lstStyle/>
                    <a:p>
                      <a:r>
                        <a:rPr lang="cs-CZ" sz="3300"/>
                        <a:t>Příčina</a:t>
                      </a:r>
                    </a:p>
                  </a:txBody>
                  <a:tcPr marL="167358" marR="167358" marT="83679" marB="836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300"/>
                        <a:t>vrozená vada nebo po prodělané revmatické endokarditidě</a:t>
                      </a:r>
                    </a:p>
                  </a:txBody>
                  <a:tcPr marL="167358" marR="167358" marT="83679" marB="836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31338"/>
                  </a:ext>
                </a:extLst>
              </a:tr>
              <a:tr h="1282926">
                <a:tc>
                  <a:txBody>
                    <a:bodyPr/>
                    <a:lstStyle/>
                    <a:p>
                      <a:r>
                        <a:rPr lang="cs-CZ" sz="3300"/>
                        <a:t>Diagnostika</a:t>
                      </a:r>
                    </a:p>
                  </a:txBody>
                  <a:tcPr marL="167358" marR="167358" marT="83679" marB="836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300" dirty="0"/>
                        <a:t>klinický nález, </a:t>
                      </a:r>
                      <a:r>
                        <a:rPr lang="cs-CZ" sz="3300" dirty="0" err="1"/>
                        <a:t>transthorakální</a:t>
                      </a:r>
                      <a:r>
                        <a:rPr lang="cs-CZ" sz="3300" dirty="0"/>
                        <a:t> a </a:t>
                      </a:r>
                      <a:r>
                        <a:rPr lang="cs-CZ" sz="3300" dirty="0" err="1"/>
                        <a:t>transezofageálni</a:t>
                      </a:r>
                      <a:r>
                        <a:rPr lang="cs-CZ" sz="3300" dirty="0"/>
                        <a:t> echokardiografie</a:t>
                      </a:r>
                    </a:p>
                  </a:txBody>
                  <a:tcPr marL="167358" marR="167358" marT="83679" marB="836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521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7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BF701-2FE2-B4E5-D356-14011E84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srdce, snímek obrazovky, umění&#10;&#10;Popis byl vytvořen automaticky">
            <a:extLst>
              <a:ext uri="{FF2B5EF4-FFF2-40B4-BE49-F238E27FC236}">
                <a16:creationId xmlns:a16="http://schemas.microsoft.com/office/drawing/2014/main" id="{880E02CE-9DB8-880A-132E-132E71AA18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248" y="1825625"/>
            <a:ext cx="3263503" cy="4351338"/>
          </a:xfrm>
        </p:spPr>
      </p:pic>
    </p:spTree>
    <p:extLst>
      <p:ext uri="{BB962C8B-B14F-4D97-AF65-F5344CB8AC3E}">
        <p14:creationId xmlns:p14="http://schemas.microsoft.com/office/powerpoint/2010/main" val="170298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A4BD4-CC04-FE94-B51C-B006B536F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Výskyt a 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C6BD4F-757B-B28C-5B99-D92B90CAB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Aortální stenóza (AS) se vyskytuje u 2,5 % osob nad 65 let a v rozvinutých zemích je nejčastěji korigovanou chlopenní vadou . Základní dia­gnostickou metodou je echokardiografie. Roku 2007 byla do klinické praxe uvedena trojrozměrná </a:t>
            </a:r>
            <a:r>
              <a:rPr lang="cs-CZ" dirty="0" err="1"/>
              <a:t>transezofageální</a:t>
            </a:r>
            <a:r>
              <a:rPr lang="cs-CZ" dirty="0"/>
              <a:t> echokardiografie v reálném čase (RT 3D TEE), která umožňuje zpřesnění dia­gnostiky vady a dále se uplatňuje především v rámci multimodálního přístupu k vyšetření pacientů před katetrizační implantací aortální chlopně (TAVI), během ní i po ní.</a:t>
            </a:r>
          </a:p>
        </p:txBody>
      </p:sp>
    </p:spTree>
    <p:extLst>
      <p:ext uri="{BB962C8B-B14F-4D97-AF65-F5344CB8AC3E}">
        <p14:creationId xmlns:p14="http://schemas.microsoft.com/office/powerpoint/2010/main" val="321866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1D3C5-02E1-B457-EF11-F3718BC0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aortální stenózy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F46D48-E140-ABF2-1934-8D5E9B79E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highlight>
                  <a:srgbClr val="FFC1C1"/>
                </a:highlight>
              </a:rPr>
              <a:t>Mezi základní trias příznaků patří </a:t>
            </a:r>
            <a:r>
              <a:rPr lang="cs-CZ" b="1" dirty="0">
                <a:effectLst/>
                <a:highlight>
                  <a:srgbClr val="FFC1C1"/>
                </a:highlight>
              </a:rPr>
              <a:t>stenokardie</a:t>
            </a:r>
            <a:r>
              <a:rPr lang="cs-CZ" dirty="0">
                <a:effectLst/>
                <a:highlight>
                  <a:srgbClr val="FFC1C1"/>
                </a:highlight>
              </a:rPr>
              <a:t> (zvýšené požadavky hypertrofického myokardu pracujícího proti zvýšenému </a:t>
            </a:r>
            <a:r>
              <a:rPr lang="cs-CZ" dirty="0" err="1">
                <a:effectLst/>
                <a:highlight>
                  <a:srgbClr val="FFC1C1"/>
                </a:highlight>
              </a:rPr>
              <a:t>afterloadu</a:t>
            </a:r>
            <a:r>
              <a:rPr lang="cs-CZ" dirty="0">
                <a:effectLst/>
                <a:highlight>
                  <a:srgbClr val="FFC1C1"/>
                </a:highlight>
              </a:rPr>
              <a:t> na oxygenaci)</a:t>
            </a:r>
            <a:r>
              <a:rPr lang="cs-CZ" b="1" dirty="0">
                <a:effectLst/>
                <a:highlight>
                  <a:srgbClr val="FFC1C1"/>
                </a:highlight>
              </a:rPr>
              <a:t>, námahová </a:t>
            </a:r>
            <a:r>
              <a:rPr lang="cs-CZ" b="1" dirty="0">
                <a:highlight>
                  <a:srgbClr val="FFC1C1"/>
                </a:highlight>
              </a:rPr>
              <a:t>dušnost</a:t>
            </a:r>
            <a:r>
              <a:rPr lang="cs-CZ" b="1" dirty="0">
                <a:effectLst/>
                <a:highlight>
                  <a:srgbClr val="FFC1C1"/>
                </a:highlight>
              </a:rPr>
              <a:t> a synkopy</a:t>
            </a:r>
            <a:r>
              <a:rPr lang="cs-CZ" dirty="0">
                <a:effectLst/>
                <a:highlight>
                  <a:srgbClr val="FFC1C1"/>
                </a:highlight>
              </a:rPr>
              <a:t> (v důsledku snížené cévní rezistence ve snaze kompenzovat nedostatečný srdeční výdej hlavně při zátěží).</a:t>
            </a:r>
          </a:p>
          <a:p>
            <a:endParaRPr lang="cs-CZ" dirty="0">
              <a:highlight>
                <a:srgbClr val="FFC1C1"/>
              </a:highlight>
            </a:endParaRPr>
          </a:p>
          <a:p>
            <a:r>
              <a:rPr lang="cs-CZ" dirty="0"/>
              <a:t>Typickým nálezem je </a:t>
            </a:r>
            <a:r>
              <a:rPr lang="cs-CZ" b="1" dirty="0"/>
              <a:t>systolický šelest nad aortální chlopní, crescendo-</a:t>
            </a:r>
            <a:r>
              <a:rPr lang="cs-CZ" b="1" dirty="0" err="1"/>
              <a:t>decrescendový</a:t>
            </a:r>
            <a:r>
              <a:rPr lang="cs-CZ" b="1" dirty="0"/>
              <a:t>,</a:t>
            </a:r>
            <a:r>
              <a:rPr lang="cs-CZ" dirty="0"/>
              <a:t> </a:t>
            </a:r>
            <a:r>
              <a:rPr lang="cs-CZ" b="1" dirty="0"/>
              <a:t>s propagací do karotid</a:t>
            </a:r>
            <a:r>
              <a:rPr lang="cs-CZ" dirty="0"/>
              <a:t>. Intenzita šelestu do určité míry odpovídá závažnosti stenózy.</a:t>
            </a:r>
          </a:p>
        </p:txBody>
      </p:sp>
    </p:spTree>
    <p:extLst>
      <p:ext uri="{BB962C8B-B14F-4D97-AF65-F5344CB8AC3E}">
        <p14:creationId xmlns:p14="http://schemas.microsoft.com/office/powerpoint/2010/main" val="82301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CED77-C66B-A2A3-A4DB-BCE26779E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omezení pohybových aktivit na třídy I-IV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79F5A-AA29-4C89-3769-06CA3C295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I.</a:t>
            </a:r>
            <a:r>
              <a:rPr lang="cs-CZ" dirty="0"/>
              <a:t> Pohybová aktivita ve škole bez omezení, rekreační sport bez omezení, závodní sport je možný. NYHA </a:t>
            </a:r>
            <a:r>
              <a:rPr lang="cs-CZ" dirty="0" err="1"/>
              <a:t>I,hemodynamické</a:t>
            </a:r>
            <a:r>
              <a:rPr lang="cs-CZ" dirty="0"/>
              <a:t> projevy žádné, bez arytmií, bez ischemických změn.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II.</a:t>
            </a:r>
            <a:r>
              <a:rPr lang="cs-CZ" dirty="0"/>
              <a:t> Pohybová aktivita podle tolerance, tělesná výchova ve škole s úlevami, rekreační sport možný, závodní nevhodný. NYHA II, </a:t>
            </a:r>
            <a:r>
              <a:rPr lang="cs-CZ" dirty="0" err="1"/>
              <a:t>hemodynamické</a:t>
            </a:r>
            <a:r>
              <a:rPr lang="cs-CZ" dirty="0"/>
              <a:t> projevy středně významné, </a:t>
            </a:r>
            <a:r>
              <a:rPr lang="cs-CZ" dirty="0" err="1"/>
              <a:t>dysrytmie</a:t>
            </a:r>
            <a:r>
              <a:rPr lang="cs-CZ" dirty="0"/>
              <a:t> kontrolované léčbou, bez ischemických změn.</a:t>
            </a:r>
          </a:p>
        </p:txBody>
      </p:sp>
    </p:spTree>
    <p:extLst>
      <p:ext uri="{BB962C8B-B14F-4D97-AF65-F5344CB8AC3E}">
        <p14:creationId xmlns:p14="http://schemas.microsoft.com/office/powerpoint/2010/main" val="832273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23D0D-8379-2AAB-7D9C-4E409440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Třída </a:t>
            </a:r>
            <a:r>
              <a:rPr lang="cs-CZ" i="1" dirty="0"/>
              <a:t>III. a  IV.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C60DED-62E9-0AFB-6B81-D7DFD8A75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III.</a:t>
            </a:r>
            <a:r>
              <a:rPr lang="cs-CZ" dirty="0"/>
              <a:t> – podle tolerance, tělesná výchova ve škole nevhodná, rekreační sport s nízkou zátěží, závodní sport zcela nevhodný. NYHA III-IV. </a:t>
            </a:r>
            <a:r>
              <a:rPr lang="cs-CZ" dirty="0" err="1"/>
              <a:t>Hemodynamické</a:t>
            </a:r>
            <a:r>
              <a:rPr lang="cs-CZ" dirty="0"/>
              <a:t> projevy významné, </a:t>
            </a:r>
            <a:r>
              <a:rPr lang="cs-CZ" dirty="0" err="1"/>
              <a:t>dyysrytmie</a:t>
            </a:r>
            <a:r>
              <a:rPr lang="cs-CZ" dirty="0"/>
              <a:t> závažné, ischemické změny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IV.</a:t>
            </a:r>
            <a:r>
              <a:rPr lang="cs-CZ" dirty="0"/>
              <a:t>- bez větší fyzické námahy, tělesná výchova nevhodná, rekreační sport s nízkou zátěží, závodní sport zakázaný.</a:t>
            </a:r>
          </a:p>
        </p:txBody>
      </p:sp>
    </p:spTree>
    <p:extLst>
      <p:ext uri="{BB962C8B-B14F-4D97-AF65-F5344CB8AC3E}">
        <p14:creationId xmlns:p14="http://schemas.microsoft.com/office/powerpoint/2010/main" val="4149953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7273E-5EFA-FA2E-949A-A41769502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pohybových aktivit u kardiálních vad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8254F6-276C-E1C4-4F98-92477092C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případ posuzován individuálně</a:t>
            </a:r>
          </a:p>
          <a:p>
            <a:r>
              <a:rPr lang="cs-CZ" dirty="0"/>
              <a:t>Kategorizace do tříd usnadní  orientaci</a:t>
            </a:r>
          </a:p>
          <a:p>
            <a:r>
              <a:rPr lang="cs-CZ" dirty="0"/>
              <a:t>Špatná je nadměrná ochrana před pohybovou aktivitou a sportem ale i bagatelizace nálezů.</a:t>
            </a:r>
          </a:p>
          <a:p>
            <a:endParaRPr lang="cs-CZ" dirty="0"/>
          </a:p>
          <a:p>
            <a:r>
              <a:rPr lang="cs-CZ" dirty="0"/>
              <a:t>Doporučení vypracovala Česká kardiologická společnost, Česká společnost tělovýchovného lékařství a pracovní skupina pediatrické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1187758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434</Words>
  <Application>Microsoft Office PowerPoint</Application>
  <PresentationFormat>Širokoúhlá obrazovka</PresentationFormat>
  <Paragraphs>32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Motiv Office</vt:lpstr>
      <vt:lpstr>Aortální stenóza</vt:lpstr>
      <vt:lpstr>Co je aortální stenóza? </vt:lpstr>
      <vt:lpstr>Prezentace aplikace PowerPoint</vt:lpstr>
      <vt:lpstr>Prezentace aplikace PowerPoint</vt:lpstr>
      <vt:lpstr>Výskyt a diagnostika</vt:lpstr>
      <vt:lpstr>Příznaky aortální stenózy</vt:lpstr>
      <vt:lpstr>Podle omezení pohybových aktivit na třídy I-IV</vt:lpstr>
      <vt:lpstr>Třída III. a  IV.</vt:lpstr>
      <vt:lpstr>Doporučení pohybových aktivit u kardiálních vad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Aortální stenóza</dc:title>
  <dc:creator>Iva Tomášková</dc:creator>
  <cp:lastModifiedBy>Iva Tomášková</cp:lastModifiedBy>
  <cp:revision>1</cp:revision>
  <dcterms:created xsi:type="dcterms:W3CDTF">2024-04-06T18:59:54Z</dcterms:created>
  <dcterms:modified xsi:type="dcterms:W3CDTF">2024-04-06T19:43:52Z</dcterms:modified>
</cp:coreProperties>
</file>