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1.tif" ContentType="image/tiff"/>
  <Override PartName="/ppt/media/image19.png" ContentType="image/png"/>
  <Override PartName="/ppt/media/image22.tif" ContentType="image/tiff"/>
  <Override PartName="/ppt/media/image23.wmf" ContentType="image/x-wmf"/>
  <Override PartName="/ppt/media/image20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C4CCD7-CF32-44A4-A60D-0330747DC2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0D6278-B6EC-4C5A-93A1-3C41492A42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E65D0B-C491-41DA-9F68-72A939B5B8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165888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331812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165888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331812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1746BC-841F-42BB-881C-F60EAE3FCB6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802368-7B38-461F-9E29-A6F3B65A1C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165888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331812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165888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331812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AD5E4E-3460-4B0D-9F3D-296CEB3D00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165888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1812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165888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1812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1D9216-2E76-4045-A045-DD7C322D00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D0DC78-FAE3-4C37-8A6F-AFFD05D061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6ED56-2B34-4F9B-9DFF-A06F86BCDA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8BF45B-82B6-4EC7-B63D-318ADAF318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ABC4DE-0091-4888-9E5D-78395E537E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9683CE-0E1A-430F-8813-181A864217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6" hidden="1"/>
          <p:cNvSpPr/>
          <p:nvPr/>
        </p:nvSpPr>
        <p:spPr>
          <a:xfrm>
            <a:off x="0" y="0"/>
            <a:ext cx="885600" cy="6857640"/>
          </a:xfrm>
          <a:custGeom>
            <a:avLst/>
            <a:gdLst>
              <a:gd name="textAreaLeft" fmla="*/ 0 w 885600"/>
              <a:gd name="textAreaRight" fmla="*/ 885960 w 88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Rectangle 11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>
              <a:gd name="textAreaLeft" fmla="*/ 0 w 5235120"/>
              <a:gd name="textAreaRight" fmla="*/ 5235480 w 5235120"/>
              <a:gd name="textAreaTop" fmla="*/ 0 h 5229000"/>
              <a:gd name="textAreaBottom" fmla="*/ 5229360 h 5229000"/>
            </a:gdLst>
            <a:ahLst/>
            <a:rect l="textAreaLeft" t="textAreaTop" r="textAreaRight" b="textAreaBottom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10000" spc="797" strike="noStrike" cap="all">
                <a:solidFill>
                  <a:schemeClr val="dk2"/>
                </a:solidFill>
                <a:latin typeface="Impact"/>
              </a:rPr>
              <a:t>Kliknutím lze upravit styl.</a:t>
            </a:r>
            <a:endParaRPr b="0" lang="cs-CZ" sz="100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rPr>
              <a:t> 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F7BC31-1DB6-4B95-A6F3-921A0B719582}" type="slidenum">
              <a: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Klikněte pro úpravu formátu textu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Druhá úroveň</a:t>
            </a:r>
            <a:endParaRPr b="0" lang="cs-CZ" sz="16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Třetí úroveň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Čtvrtá úroveň osnovy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Pátá úroveň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Šestá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Sedmá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>
          <a:xfrm>
            <a:off x="0" y="0"/>
            <a:ext cx="885600" cy="6857640"/>
          </a:xfrm>
          <a:custGeom>
            <a:avLst/>
            <a:gdLst>
              <a:gd name="textAreaLeft" fmla="*/ 0 w 885600"/>
              <a:gd name="textAreaRight" fmla="*/ 885960 w 88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4906440" cy="6857640"/>
          </a:xfrm>
          <a:prstGeom prst="rect">
            <a:avLst/>
          </a:prstGeom>
          <a:solidFill>
            <a:schemeClr val="lt2">
              <a:lumMod val="95000"/>
            </a:schemeClr>
          </a:solidFill>
          <a:ln w="0">
            <a:noFill/>
          </a:ln>
          <a:effectLst>
            <a:outerShdw dist="0" dir="0" blurRad="635040" rotWithShape="0">
              <a:srgbClr val="a4a4a4">
                <a:alpha val="2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Klikněte pro úpravu formátu textu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Druhá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Třetí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Čtvrtá úroveň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Pátá úroveň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Šestá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Sedmá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6"/>
          <p:cNvSpPr/>
          <p:nvPr/>
        </p:nvSpPr>
        <p:spPr>
          <a:xfrm>
            <a:off x="0" y="0"/>
            <a:ext cx="885600" cy="6857640"/>
          </a:xfrm>
          <a:custGeom>
            <a:avLst/>
            <a:gdLst>
              <a:gd name="textAreaLeft" fmla="*/ 0 w 885600"/>
              <a:gd name="textAreaRight" fmla="*/ 885960 w 88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Rectangle 1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Klikněte pro úpravu formátu textu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Druhá úroveň</a:t>
            </a:r>
            <a:endParaRPr b="0" lang="cs-CZ" sz="16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Třetí úroveň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Čtvrtá úroveň osnovy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Pátá úroveň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Šestá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Sedmá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ti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cs-CZ" sz="4800" spc="797" strike="noStrike" cap="all">
                <a:solidFill>
                  <a:schemeClr val="dk2"/>
                </a:solidFill>
                <a:latin typeface="Impact"/>
              </a:rPr>
              <a:t>Základy sociální a pracovní rehabilitace</a:t>
            </a:r>
            <a:endParaRPr b="0" lang="cs-CZ" sz="4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6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Rehabilitace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5"/>
          <p:cNvSpPr/>
          <p:nvPr/>
        </p:nvSpPr>
        <p:spPr>
          <a:xfrm>
            <a:off x="6723720" y="2753280"/>
            <a:ext cx="415224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Dosažení nezávislého a plnohodnotného tělesného a duševního života osob po úrazu či nemoci.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Zmírnění trvalých následků nemoci nebo úrazu pro život a práci člověka.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Plynulé a koordinované využití léčebných, sociálních, pedagogických a pracovních prostředků k dosažení co nejvyšší funkční schopnosti člověka.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1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2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Definice OSN (1993)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Box 5"/>
          <p:cNvSpPr/>
          <p:nvPr/>
        </p:nvSpPr>
        <p:spPr>
          <a:xfrm>
            <a:off x="6723720" y="2799720"/>
            <a:ext cx="4152240" cy="30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Rehabilitace je proces, jehož cílem je umožnit osobám se zdravotním postižením (s disabilitou), aby dosáhly a zachovaly si optimální fyzickou, smyslovou, intelektovou, psychickou a sociální úroveň funkcí a poskytnout jim prostředky pro změnu jejich života k dosažení vyšší úrovně nezávislosti.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Rehabilitace může zahrnovat opatření pro zajištění a obnovu funkcí nebo opatření kompenzující ztrátu nebo absenci funkce nebo funkční omezení.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8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Definice WHO (2001)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Box 5"/>
          <p:cNvSpPr/>
          <p:nvPr/>
        </p:nvSpPr>
        <p:spPr>
          <a:xfrm>
            <a:off x="6723720" y="3347280"/>
            <a:ext cx="415224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Rehabilitace je obnova nezávislého a plnohodnotného tělesného a duševního života osob po úrazu, nemoci, nebo zmírnění trvalých následků nemoci nebo úrazu pro život a práci člověka. 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4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Legislativa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Box 5"/>
          <p:cNvSpPr/>
          <p:nvPr/>
        </p:nvSpPr>
        <p:spPr>
          <a:xfrm>
            <a:off x="6723720" y="3164400"/>
            <a:ext cx="415224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Úmluva OSN o právech osob se zdravotním postižením (v ČR platná od  10/2010)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chrání osoby s disabilitou před všemi druhy diskriminace a pokrývá občanská, politická, ekonomická, sociální a kulturní práva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článek 26 - Habilitace a rehabilitace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0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Legislativa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5"/>
          <p:cNvSpPr/>
          <p:nvPr/>
        </p:nvSpPr>
        <p:spPr>
          <a:xfrm>
            <a:off x="6723720" y="2479320"/>
            <a:ext cx="4152240" cy="36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cs-CZ" sz="1800" spc="-1" strike="noStrike" u="sng">
                <a:solidFill>
                  <a:schemeClr val="dk1"/>
                </a:solidFill>
                <a:uFillTx/>
                <a:latin typeface="Gill Sans MT"/>
              </a:rPr>
              <a:t>Článek 26 - Habilitace a rehabilitace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dosáhnout a udržet si co nejvyšší  úroveň samostatnosti, 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uplatnit v plné míře tělesné, duševní, sociální a profesní schopnosti a dosáhnout plného začlenění a zapojení do všech aspektů života společnosti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6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Rehabilitace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5"/>
          <p:cNvSpPr/>
          <p:nvPr/>
        </p:nvSpPr>
        <p:spPr>
          <a:xfrm>
            <a:off x="6723720" y="3317400"/>
            <a:ext cx="4152240" cy="19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i="1" lang="cs-CZ" sz="1800" spc="-1" strike="noStrike">
                <a:solidFill>
                  <a:schemeClr val="dk1"/>
                </a:solidFill>
                <a:latin typeface="Gill Sans MT"/>
              </a:rPr>
              <a:t>Mýtus: „rehabilitace je doménou zdravotního postižení“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Ucelená rehabilitace rámec rehabilitace ve zdravotnictví (nazývané též léčebné rehabilitace) dalece překračuje.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Zástupný symbol obrázku 11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1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2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Koordinovaná RHB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Box 5"/>
          <p:cNvSpPr/>
          <p:nvPr/>
        </p:nvSpPr>
        <p:spPr>
          <a:xfrm>
            <a:off x="6723720" y="2753280"/>
            <a:ext cx="415224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ucelená, komprehenzivní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cílem je zařazení člověka s disabilitou znovu do aktivního společenského života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na úrovni zdravotnické, sociální, kulturní, pedagogické, pracovní, technické, legislativní, ekonomické, organizační a politické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celospolečenský proces, který se dotýká téměř všech aspektů společenského života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8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Podstata KOR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Box 5"/>
          <p:cNvSpPr/>
          <p:nvPr/>
        </p:nvSpPr>
        <p:spPr>
          <a:xfrm>
            <a:off x="6723720" y="3164760"/>
            <a:ext cx="415224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včasné, kombinované, provázané, plynulé, koordinované a součinné nastavení a využívání zdravotnických, sociálních, pracovních, vzdělávacích, technických, technologických a dalších prostředků za účelem udržení nebo zvýšení kvality života člověka se zdravotním problémem.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2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24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Podstata KOR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Box 5"/>
          <p:cNvSpPr/>
          <p:nvPr/>
        </p:nvSpPr>
        <p:spPr>
          <a:xfrm>
            <a:off x="6723720" y="2890800"/>
            <a:ext cx="4152240" cy="28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získání / znovuzískání dovedností fungování člověka v oblastech, které jsou ovlivněny dočasně nebo dlouhodobě nepříznivým zdravotním stavem.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zaměření na stabilizaci zdravotního stavu, zmírnění rizika progrese a prevenci zmnožení důsledků nemoci nebo úraz popř. vzniku sekundárního zdravotního postižení.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2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30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Cíle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5"/>
          <p:cNvSpPr/>
          <p:nvPr/>
        </p:nvSpPr>
        <p:spPr>
          <a:xfrm>
            <a:off x="6723720" y="2835360"/>
            <a:ext cx="4152240" cy="29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minimalizovat přímé důsledky trvalého nebo dlouhodobého zdravotního postižení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zajistit včasnost poskytnutí, návaznosti jednotlivých složek rehabilitace (léčebné, sociální, pedagogické a pracovní)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 průběhu ucelené rehabilitace a za součinnosti všech jejích složek se osoba s disabilitou stane méně závislou na pomoci okolí a další podpoře státu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2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29" name="TextBox 5"/>
          <p:cNvSpPr/>
          <p:nvPr/>
        </p:nvSpPr>
        <p:spPr>
          <a:xfrm>
            <a:off x="6723720" y="4141800"/>
            <a:ext cx="415224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ts val="1899"/>
              </a:lnSpc>
              <a:spcAft>
                <a:spcPts val="451"/>
              </a:spcAft>
            </a:pPr>
            <a:r>
              <a:rPr b="1" lang="en-US" sz="2700" spc="-1" strike="noStrike">
                <a:solidFill>
                  <a:schemeClr val="dk1"/>
                </a:solidFill>
                <a:latin typeface="Gill Sans MT"/>
              </a:rPr>
              <a:t>Co od výuky očekávám ?</a:t>
            </a:r>
            <a:endParaRPr b="0" lang="cs-CZ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3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36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Realizace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Box 5"/>
          <p:cNvSpPr/>
          <p:nvPr/>
        </p:nvSpPr>
        <p:spPr>
          <a:xfrm>
            <a:off x="6723720" y="2787480"/>
            <a:ext cx="4152240" cy="30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Gill Sans MT"/>
              </a:rPr>
              <a:t>posilování zachovalých funkcí organismu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Gill Sans MT"/>
              </a:rPr>
              <a:t>využitím a rozvojem vědomostí a kompetencí jednotlivce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Gill Sans MT"/>
              </a:rPr>
              <a:t>nácvikem dovedností a soběstačnosti 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Gill Sans MT"/>
              </a:rPr>
              <a:t>vykonáváním činností jiným, náhradním způsobem 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41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42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Subjekty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Box 5"/>
          <p:cNvSpPr/>
          <p:nvPr/>
        </p:nvSpPr>
        <p:spPr>
          <a:xfrm>
            <a:off x="6723720" y="2678040"/>
            <a:ext cx="4152240" cy="32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600" spc="-1" strike="noStrike" u="sng">
                <a:solidFill>
                  <a:schemeClr val="dk1"/>
                </a:solidFill>
                <a:uFillTx/>
                <a:latin typeface="Gill Sans MT"/>
              </a:rPr>
              <a:t>Mikro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člověk se zdravotním problémem (zákonný zástupce), kontaktní pracovník – koordinátor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 u="sng">
                <a:solidFill>
                  <a:schemeClr val="dk1"/>
                </a:solidFill>
                <a:uFillTx/>
                <a:latin typeface="Gill Sans MT"/>
              </a:rPr>
              <a:t>Mezzo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instituce oborových poskytovatelů jednotlivých složek KOR – zdravotnická, sociální, pedagogická, poradenská aj. zařízení služeb, úřad práce, obce ad.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 u="sng">
                <a:solidFill>
                  <a:schemeClr val="dk1"/>
                </a:solidFill>
                <a:uFillTx/>
                <a:latin typeface="Gill Sans MT"/>
              </a:rPr>
              <a:t>Makro</a:t>
            </a: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 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ministerstva, vláda, pojišťovny, legislativní subjekty ad.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4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48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Složky KOR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5"/>
          <p:cNvSpPr/>
          <p:nvPr/>
        </p:nvSpPr>
        <p:spPr>
          <a:xfrm>
            <a:off x="6723720" y="3493800"/>
            <a:ext cx="4152240" cy="16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organizují, posilují a rozšiřují komplexní habilitační a rehabilitační služby a programy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především v oblasti zdravotní péče, zaměstnanosti, vzdělávání a sociálních služeb, takovým způsobem, aby tyto služby a programy: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: Shape 164"/>
          <p:cNvSpPr/>
          <p:nvPr/>
        </p:nvSpPr>
        <p:spPr>
          <a:xfrm>
            <a:off x="765720" y="2100960"/>
            <a:ext cx="2513520" cy="2513520"/>
          </a:xfrm>
          <a:custGeom>
            <a:avLst/>
            <a:gdLst>
              <a:gd name="textAreaLeft" fmla="*/ 0 w 2513520"/>
              <a:gd name="textAreaRight" fmla="*/ 2513880 w 2513520"/>
              <a:gd name="textAreaTop" fmla="*/ 0 h 2513520"/>
              <a:gd name="textAreaBottom" fmla="*/ 2513880 h 2513520"/>
            </a:gdLst>
            <a:ahLst/>
            <a:rect l="textAreaLeft" t="textAreaTop" r="textAreaRight" b="textAreaBottom"/>
            <a:pathLst>
              <a:path w="4037" h="4037">
                <a:moveTo>
                  <a:pt x="4037" y="2019"/>
                </a:moveTo>
                <a:cubicBezTo>
                  <a:pt x="4037" y="3133"/>
                  <a:pt x="3133" y="4037"/>
                  <a:pt x="2019" y="4037"/>
                </a:cubicBezTo>
                <a:cubicBezTo>
                  <a:pt x="904" y="4037"/>
                  <a:pt x="0" y="3133"/>
                  <a:pt x="0" y="2019"/>
                </a:cubicBezTo>
                <a:cubicBezTo>
                  <a:pt x="0" y="904"/>
                  <a:pt x="904" y="0"/>
                  <a:pt x="2019" y="0"/>
                </a:cubicBezTo>
                <a:cubicBezTo>
                  <a:pt x="3133" y="0"/>
                  <a:pt x="4037" y="904"/>
                  <a:pt x="4037" y="2019"/>
                </a:cubicBezTo>
                <a:close/>
              </a:path>
            </a:pathLst>
          </a:custGeom>
          <a:noFill/>
          <a:ln w="38100">
            <a:solidFill>
              <a:srgbClr val="62b4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80" rIns="2880" tIns="2880" bIns="28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2" name="Freeform: Shape 165"/>
          <p:cNvSpPr/>
          <p:nvPr/>
        </p:nvSpPr>
        <p:spPr>
          <a:xfrm>
            <a:off x="1665360" y="1658160"/>
            <a:ext cx="714600" cy="715320"/>
          </a:xfrm>
          <a:custGeom>
            <a:avLst/>
            <a:gdLst>
              <a:gd name="textAreaLeft" fmla="*/ 0 w 714600"/>
              <a:gd name="textAreaRight" fmla="*/ 714960 w 714600"/>
              <a:gd name="textAreaTop" fmla="*/ 0 h 715320"/>
              <a:gd name="textAreaBottom" fmla="*/ 715680 h 715320"/>
            </a:gdLst>
            <a:ahLst/>
            <a:rect l="textAreaLeft" t="textAreaTop" r="textAreaRight" b="textAreaBottom"/>
            <a:pathLst>
              <a:path w="1149" h="1150">
                <a:moveTo>
                  <a:pt x="1149" y="575"/>
                </a:moveTo>
                <a:cubicBezTo>
                  <a:pt x="1149" y="893"/>
                  <a:pt x="892" y="1150"/>
                  <a:pt x="575" y="1150"/>
                </a:cubicBezTo>
                <a:cubicBezTo>
                  <a:pt x="257" y="1150"/>
                  <a:pt x="0" y="893"/>
                  <a:pt x="0" y="575"/>
                </a:cubicBezTo>
                <a:cubicBezTo>
                  <a:pt x="0" y="258"/>
                  <a:pt x="257" y="0"/>
                  <a:pt x="575" y="0"/>
                </a:cubicBezTo>
                <a:cubicBezTo>
                  <a:pt x="892" y="0"/>
                  <a:pt x="1149" y="258"/>
                  <a:pt x="1149" y="5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3" name="Freeform: Shape 238"/>
          <p:cNvSpPr/>
          <p:nvPr/>
        </p:nvSpPr>
        <p:spPr>
          <a:xfrm>
            <a:off x="2802600" y="3952080"/>
            <a:ext cx="2513520" cy="2513160"/>
          </a:xfrm>
          <a:custGeom>
            <a:avLst/>
            <a:gdLst>
              <a:gd name="textAreaLeft" fmla="*/ 0 w 2513520"/>
              <a:gd name="textAreaRight" fmla="*/ 2513880 w 2513520"/>
              <a:gd name="textAreaTop" fmla="*/ 0 h 2513160"/>
              <a:gd name="textAreaBottom" fmla="*/ 2513520 h 2513160"/>
            </a:gdLst>
            <a:ahLst/>
            <a:rect l="textAreaLeft" t="textAreaTop" r="textAreaRight" b="textAreaBottom"/>
            <a:pathLst>
              <a:path w="4037" h="4036">
                <a:moveTo>
                  <a:pt x="4037" y="2018"/>
                </a:moveTo>
                <a:cubicBezTo>
                  <a:pt x="4037" y="3133"/>
                  <a:pt x="3133" y="4036"/>
                  <a:pt x="2018" y="4036"/>
                </a:cubicBezTo>
                <a:cubicBezTo>
                  <a:pt x="904" y="4036"/>
                  <a:pt x="0" y="3133"/>
                  <a:pt x="0" y="2018"/>
                </a:cubicBezTo>
                <a:cubicBezTo>
                  <a:pt x="0" y="903"/>
                  <a:pt x="904" y="0"/>
                  <a:pt x="2018" y="0"/>
                </a:cubicBezTo>
                <a:cubicBezTo>
                  <a:pt x="3133" y="0"/>
                  <a:pt x="4037" y="903"/>
                  <a:pt x="4037" y="2018"/>
                </a:cubicBezTo>
                <a:close/>
              </a:path>
            </a:pathLst>
          </a:custGeom>
          <a:noFill/>
          <a:ln w="38100">
            <a:solidFill>
              <a:srgbClr val="1b376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80" rIns="2880" tIns="2880" bIns="28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4" name="Freeform: Shape 239"/>
          <p:cNvSpPr/>
          <p:nvPr/>
        </p:nvSpPr>
        <p:spPr>
          <a:xfrm>
            <a:off x="3702240" y="3509280"/>
            <a:ext cx="714600" cy="714600"/>
          </a:xfrm>
          <a:custGeom>
            <a:avLst/>
            <a:gdLst>
              <a:gd name="textAreaLeft" fmla="*/ 0 w 714600"/>
              <a:gd name="textAreaRight" fmla="*/ 714960 w 714600"/>
              <a:gd name="textAreaTop" fmla="*/ 0 h 714600"/>
              <a:gd name="textAreaBottom" fmla="*/ 714960 h 714600"/>
            </a:gdLst>
            <a:ahLst/>
            <a:rect l="textAreaLeft" t="textAreaTop" r="textAreaRight" b="textAreaBottom"/>
            <a:pathLst>
              <a:path w="1149" h="1149">
                <a:moveTo>
                  <a:pt x="1149" y="574"/>
                </a:moveTo>
                <a:cubicBezTo>
                  <a:pt x="1149" y="892"/>
                  <a:pt x="892" y="1149"/>
                  <a:pt x="574" y="1149"/>
                </a:cubicBezTo>
                <a:cubicBezTo>
                  <a:pt x="257" y="1149"/>
                  <a:pt x="0" y="892"/>
                  <a:pt x="0" y="574"/>
                </a:cubicBezTo>
                <a:cubicBezTo>
                  <a:pt x="0" y="257"/>
                  <a:pt x="257" y="0"/>
                  <a:pt x="574" y="0"/>
                </a:cubicBezTo>
                <a:cubicBezTo>
                  <a:pt x="892" y="0"/>
                  <a:pt x="1149" y="257"/>
                  <a:pt x="1149" y="57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5" name="Freeform: Shape 312"/>
          <p:cNvSpPr/>
          <p:nvPr/>
        </p:nvSpPr>
        <p:spPr>
          <a:xfrm>
            <a:off x="4839480" y="2100960"/>
            <a:ext cx="2513160" cy="2513520"/>
          </a:xfrm>
          <a:custGeom>
            <a:avLst/>
            <a:gdLst>
              <a:gd name="textAreaLeft" fmla="*/ 0 w 2513160"/>
              <a:gd name="textAreaRight" fmla="*/ 2513520 w 2513160"/>
              <a:gd name="textAreaTop" fmla="*/ 0 h 2513520"/>
              <a:gd name="textAreaBottom" fmla="*/ 2513880 h 2513520"/>
            </a:gdLst>
            <a:ahLst/>
            <a:rect l="textAreaLeft" t="textAreaTop" r="textAreaRight" b="textAreaBottom"/>
            <a:pathLst>
              <a:path w="4036" h="4037">
                <a:moveTo>
                  <a:pt x="4036" y="2019"/>
                </a:moveTo>
                <a:cubicBezTo>
                  <a:pt x="4036" y="3133"/>
                  <a:pt x="3133" y="4037"/>
                  <a:pt x="2018" y="4037"/>
                </a:cubicBezTo>
                <a:cubicBezTo>
                  <a:pt x="903" y="4037"/>
                  <a:pt x="0" y="3133"/>
                  <a:pt x="0" y="2019"/>
                </a:cubicBezTo>
                <a:cubicBezTo>
                  <a:pt x="0" y="904"/>
                  <a:pt x="903" y="0"/>
                  <a:pt x="2018" y="0"/>
                </a:cubicBezTo>
                <a:cubicBezTo>
                  <a:pt x="3133" y="0"/>
                  <a:pt x="4036" y="904"/>
                  <a:pt x="4036" y="2019"/>
                </a:cubicBezTo>
                <a:close/>
              </a:path>
            </a:pathLst>
          </a:custGeom>
          <a:noFill/>
          <a:ln w="38100">
            <a:solidFill>
              <a:srgbClr val="9ebe5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80" rIns="2880" tIns="2880" bIns="28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6" name="Freeform: Shape 313"/>
          <p:cNvSpPr/>
          <p:nvPr/>
        </p:nvSpPr>
        <p:spPr>
          <a:xfrm>
            <a:off x="5738400" y="1658160"/>
            <a:ext cx="715320" cy="715320"/>
          </a:xfrm>
          <a:custGeom>
            <a:avLst/>
            <a:gdLst>
              <a:gd name="textAreaLeft" fmla="*/ 0 w 715320"/>
              <a:gd name="textAreaRight" fmla="*/ 715680 w 715320"/>
              <a:gd name="textAreaTop" fmla="*/ 0 h 715320"/>
              <a:gd name="textAreaBottom" fmla="*/ 715680 h 715320"/>
            </a:gdLst>
            <a:ahLst/>
            <a:rect l="textAreaLeft" t="textAreaTop" r="textAreaRight" b="textAreaBottom"/>
            <a:pathLst>
              <a:path w="1150" h="1150">
                <a:moveTo>
                  <a:pt x="1150" y="575"/>
                </a:moveTo>
                <a:cubicBezTo>
                  <a:pt x="1150" y="893"/>
                  <a:pt x="892" y="1150"/>
                  <a:pt x="575" y="1150"/>
                </a:cubicBezTo>
                <a:cubicBezTo>
                  <a:pt x="258" y="1150"/>
                  <a:pt x="0" y="893"/>
                  <a:pt x="0" y="575"/>
                </a:cubicBezTo>
                <a:cubicBezTo>
                  <a:pt x="0" y="258"/>
                  <a:pt x="258" y="0"/>
                  <a:pt x="575" y="0"/>
                </a:cubicBezTo>
                <a:cubicBezTo>
                  <a:pt x="892" y="0"/>
                  <a:pt x="1150" y="258"/>
                  <a:pt x="1150" y="575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7" name="Freeform: Shape 386"/>
          <p:cNvSpPr/>
          <p:nvPr/>
        </p:nvSpPr>
        <p:spPr>
          <a:xfrm>
            <a:off x="6875280" y="3952080"/>
            <a:ext cx="2513520" cy="2513160"/>
          </a:xfrm>
          <a:custGeom>
            <a:avLst/>
            <a:gdLst>
              <a:gd name="textAreaLeft" fmla="*/ 0 w 2513520"/>
              <a:gd name="textAreaRight" fmla="*/ 2513880 w 2513520"/>
              <a:gd name="textAreaTop" fmla="*/ 0 h 2513160"/>
              <a:gd name="textAreaBottom" fmla="*/ 2513520 h 2513160"/>
            </a:gdLst>
            <a:ahLst/>
            <a:rect l="textAreaLeft" t="textAreaTop" r="textAreaRight" b="textAreaBottom"/>
            <a:pathLst>
              <a:path w="4037" h="4036">
                <a:moveTo>
                  <a:pt x="4037" y="2018"/>
                </a:moveTo>
                <a:cubicBezTo>
                  <a:pt x="4037" y="3133"/>
                  <a:pt x="3134" y="4036"/>
                  <a:pt x="2019" y="4036"/>
                </a:cubicBezTo>
                <a:cubicBezTo>
                  <a:pt x="904" y="4036"/>
                  <a:pt x="0" y="3133"/>
                  <a:pt x="0" y="2018"/>
                </a:cubicBezTo>
                <a:cubicBezTo>
                  <a:pt x="0" y="903"/>
                  <a:pt x="904" y="0"/>
                  <a:pt x="2019" y="0"/>
                </a:cubicBezTo>
                <a:cubicBezTo>
                  <a:pt x="3134" y="0"/>
                  <a:pt x="4037" y="903"/>
                  <a:pt x="4037" y="2018"/>
                </a:cubicBezTo>
                <a:close/>
              </a:path>
            </a:pathLst>
          </a:custGeom>
          <a:noFill/>
          <a:ln w="38100">
            <a:solidFill>
              <a:srgbClr val="c65e5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80" rIns="2880" tIns="2880" bIns="28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8" name="Freeform: Shape 387"/>
          <p:cNvSpPr/>
          <p:nvPr/>
        </p:nvSpPr>
        <p:spPr>
          <a:xfrm>
            <a:off x="7774560" y="3509280"/>
            <a:ext cx="714600" cy="714600"/>
          </a:xfrm>
          <a:custGeom>
            <a:avLst/>
            <a:gdLst>
              <a:gd name="textAreaLeft" fmla="*/ 0 w 714600"/>
              <a:gd name="textAreaRight" fmla="*/ 714960 w 714600"/>
              <a:gd name="textAreaTop" fmla="*/ 0 h 714600"/>
              <a:gd name="textAreaBottom" fmla="*/ 714960 h 714600"/>
            </a:gdLst>
            <a:ahLst/>
            <a:rect l="textAreaLeft" t="textAreaTop" r="textAreaRight" b="textAreaBottom"/>
            <a:pathLst>
              <a:path w="1149" h="1149">
                <a:moveTo>
                  <a:pt x="1149" y="574"/>
                </a:moveTo>
                <a:cubicBezTo>
                  <a:pt x="1149" y="892"/>
                  <a:pt x="893" y="1149"/>
                  <a:pt x="575" y="1149"/>
                </a:cubicBezTo>
                <a:cubicBezTo>
                  <a:pt x="257" y="1149"/>
                  <a:pt x="0" y="892"/>
                  <a:pt x="0" y="574"/>
                </a:cubicBezTo>
                <a:cubicBezTo>
                  <a:pt x="0" y="257"/>
                  <a:pt x="257" y="0"/>
                  <a:pt x="575" y="0"/>
                </a:cubicBezTo>
                <a:cubicBezTo>
                  <a:pt x="893" y="0"/>
                  <a:pt x="1149" y="257"/>
                  <a:pt x="1149" y="574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59" name="Freeform: Shape 460"/>
          <p:cNvSpPr/>
          <p:nvPr/>
        </p:nvSpPr>
        <p:spPr>
          <a:xfrm>
            <a:off x="8912160" y="2100960"/>
            <a:ext cx="2513520" cy="2513520"/>
          </a:xfrm>
          <a:custGeom>
            <a:avLst/>
            <a:gdLst>
              <a:gd name="textAreaLeft" fmla="*/ 0 w 2513520"/>
              <a:gd name="textAreaRight" fmla="*/ 2513880 w 2513520"/>
              <a:gd name="textAreaTop" fmla="*/ 0 h 2513520"/>
              <a:gd name="textAreaBottom" fmla="*/ 2513880 h 2513520"/>
            </a:gdLst>
            <a:ahLst/>
            <a:rect l="textAreaLeft" t="textAreaTop" r="textAreaRight" b="textAreaBottom"/>
            <a:pathLst>
              <a:path w="4037" h="4037">
                <a:moveTo>
                  <a:pt x="4037" y="2019"/>
                </a:moveTo>
                <a:cubicBezTo>
                  <a:pt x="4037" y="3133"/>
                  <a:pt x="3133" y="4037"/>
                  <a:pt x="2019" y="4037"/>
                </a:cubicBezTo>
                <a:cubicBezTo>
                  <a:pt x="904" y="4037"/>
                  <a:pt x="0" y="3133"/>
                  <a:pt x="0" y="2019"/>
                </a:cubicBezTo>
                <a:cubicBezTo>
                  <a:pt x="0" y="904"/>
                  <a:pt x="904" y="0"/>
                  <a:pt x="2019" y="0"/>
                </a:cubicBezTo>
                <a:cubicBezTo>
                  <a:pt x="3133" y="0"/>
                  <a:pt x="4037" y="904"/>
                  <a:pt x="4037" y="2019"/>
                </a:cubicBezTo>
                <a:close/>
              </a:path>
            </a:pathLst>
          </a:custGeom>
          <a:noFill/>
          <a:ln w="38100">
            <a:solidFill>
              <a:srgbClr val="d3ba5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80" rIns="2880" tIns="2880" bIns="28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60" name="Freeform: Shape 461"/>
          <p:cNvSpPr/>
          <p:nvPr/>
        </p:nvSpPr>
        <p:spPr>
          <a:xfrm>
            <a:off x="9811440" y="1658160"/>
            <a:ext cx="714600" cy="715320"/>
          </a:xfrm>
          <a:custGeom>
            <a:avLst/>
            <a:gdLst>
              <a:gd name="textAreaLeft" fmla="*/ 0 w 714600"/>
              <a:gd name="textAreaRight" fmla="*/ 714960 w 714600"/>
              <a:gd name="textAreaTop" fmla="*/ 0 h 715320"/>
              <a:gd name="textAreaBottom" fmla="*/ 715680 h 715320"/>
            </a:gdLst>
            <a:ahLst/>
            <a:rect l="textAreaLeft" t="textAreaTop" r="textAreaRight" b="textAreaBottom"/>
            <a:pathLst>
              <a:path w="1149" h="1150">
                <a:moveTo>
                  <a:pt x="1149" y="575"/>
                </a:moveTo>
                <a:cubicBezTo>
                  <a:pt x="1149" y="893"/>
                  <a:pt x="892" y="1150"/>
                  <a:pt x="575" y="1150"/>
                </a:cubicBezTo>
                <a:cubicBezTo>
                  <a:pt x="257" y="1150"/>
                  <a:pt x="0" y="893"/>
                  <a:pt x="0" y="575"/>
                </a:cubicBezTo>
                <a:cubicBezTo>
                  <a:pt x="0" y="258"/>
                  <a:pt x="257" y="0"/>
                  <a:pt x="575" y="0"/>
                </a:cubicBezTo>
                <a:cubicBezTo>
                  <a:pt x="892" y="0"/>
                  <a:pt x="1149" y="258"/>
                  <a:pt x="1149" y="575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61" name="TextBox 471"/>
          <p:cNvSpPr/>
          <p:nvPr/>
        </p:nvSpPr>
        <p:spPr>
          <a:xfrm>
            <a:off x="762120" y="-303120"/>
            <a:ext cx="10667520" cy="12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ts val="9400"/>
              </a:lnSpc>
            </a:pPr>
            <a:r>
              <a:rPr b="1" lang="en-US" sz="3700" spc="-1" strike="noStrike">
                <a:solidFill>
                  <a:schemeClr val="dk2"/>
                </a:solidFill>
                <a:latin typeface="Poppins"/>
              </a:rPr>
              <a:t>Složky KOR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Freeform: Shape 473"/>
          <p:cNvSpPr/>
          <p:nvPr/>
        </p:nvSpPr>
        <p:spPr>
          <a:xfrm>
            <a:off x="1826640" y="4806360"/>
            <a:ext cx="756000" cy="855000"/>
          </a:xfrm>
          <a:custGeom>
            <a:avLst/>
            <a:gdLst>
              <a:gd name="textAreaLeft" fmla="*/ 0 w 756000"/>
              <a:gd name="textAreaRight" fmla="*/ 756360 w 756000"/>
              <a:gd name="textAreaTop" fmla="*/ 0 h 855000"/>
              <a:gd name="textAreaBottom" fmla="*/ 855360 h 855000"/>
            </a:gdLst>
            <a:ahLst/>
            <a:rect l="textAreaLeft" t="textAreaTop" r="textAreaRight" b="textAreaBottom"/>
            <a:pathLst>
              <a:path w="1512614" h="1710691">
                <a:moveTo>
                  <a:pt x="44" y="0"/>
                </a:moveTo>
                <a:cubicBezTo>
                  <a:pt x="-6306" y="905510"/>
                  <a:pt x="669334" y="1711960"/>
                  <a:pt x="1512614" y="1710690"/>
                </a:cubicBezTo>
              </a:path>
            </a:pathLst>
          </a:custGeom>
          <a:noFill/>
          <a:ln w="38100">
            <a:solidFill>
              <a:srgbClr val="96648a"/>
            </a:solidFill>
            <a:prstDash val="dash"/>
            <a:round/>
            <a:tailEnd len="lg" type="arrow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63" name="Freeform: Shape 474"/>
          <p:cNvSpPr/>
          <p:nvPr/>
        </p:nvSpPr>
        <p:spPr>
          <a:xfrm>
            <a:off x="5900760" y="4806360"/>
            <a:ext cx="756000" cy="855000"/>
          </a:xfrm>
          <a:custGeom>
            <a:avLst/>
            <a:gdLst>
              <a:gd name="textAreaLeft" fmla="*/ 0 w 756000"/>
              <a:gd name="textAreaRight" fmla="*/ 756360 w 756000"/>
              <a:gd name="textAreaTop" fmla="*/ 0 h 855000"/>
              <a:gd name="textAreaBottom" fmla="*/ 855360 h 855000"/>
            </a:gdLst>
            <a:ahLst/>
            <a:rect l="textAreaLeft" t="textAreaTop" r="textAreaRight" b="textAreaBottom"/>
            <a:pathLst>
              <a:path w="1512614" h="1710691">
                <a:moveTo>
                  <a:pt x="44" y="0"/>
                </a:moveTo>
                <a:cubicBezTo>
                  <a:pt x="-6306" y="905510"/>
                  <a:pt x="669334" y="1711960"/>
                  <a:pt x="1512614" y="1710690"/>
                </a:cubicBezTo>
              </a:path>
            </a:pathLst>
          </a:custGeom>
          <a:noFill/>
          <a:ln w="38100">
            <a:solidFill>
              <a:srgbClr val="96648a"/>
            </a:solidFill>
            <a:prstDash val="dash"/>
            <a:round/>
            <a:tailEnd len="lg" type="arrow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64" name="Freeform: Shape 475"/>
          <p:cNvSpPr/>
          <p:nvPr/>
        </p:nvSpPr>
        <p:spPr>
          <a:xfrm>
            <a:off x="4060440" y="2454840"/>
            <a:ext cx="846720" cy="757800"/>
          </a:xfrm>
          <a:custGeom>
            <a:avLst/>
            <a:gdLst>
              <a:gd name="textAreaLeft" fmla="*/ 0 w 846720"/>
              <a:gd name="textAreaRight" fmla="*/ 847080 w 846720"/>
              <a:gd name="textAreaTop" fmla="*/ 0 h 757800"/>
              <a:gd name="textAreaBottom" fmla="*/ 758160 h 757800"/>
            </a:gdLst>
            <a:ahLst/>
            <a:rect l="textAreaLeft" t="textAreaTop" r="textAreaRight" b="textAreaBottom"/>
            <a:pathLst>
              <a:path w="1694180" h="1516631">
                <a:moveTo>
                  <a:pt x="0" y="1516631"/>
                </a:moveTo>
                <a:cubicBezTo>
                  <a:pt x="9101" y="610909"/>
                  <a:pt x="876723" y="-48432"/>
                  <a:pt x="1694180" y="2791"/>
                </a:cubicBezTo>
              </a:path>
            </a:pathLst>
          </a:custGeom>
          <a:noFill/>
          <a:ln w="38100">
            <a:solidFill>
              <a:srgbClr val="96648a"/>
            </a:solidFill>
            <a:prstDash val="dash"/>
            <a:round/>
            <a:tailEnd len="lg" type="arrow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65" name="Freeform: Shape 476"/>
          <p:cNvSpPr/>
          <p:nvPr/>
        </p:nvSpPr>
        <p:spPr>
          <a:xfrm>
            <a:off x="8133480" y="2454840"/>
            <a:ext cx="846720" cy="757800"/>
          </a:xfrm>
          <a:custGeom>
            <a:avLst/>
            <a:gdLst>
              <a:gd name="textAreaLeft" fmla="*/ 0 w 846720"/>
              <a:gd name="textAreaRight" fmla="*/ 847080 w 846720"/>
              <a:gd name="textAreaTop" fmla="*/ 0 h 757800"/>
              <a:gd name="textAreaBottom" fmla="*/ 758160 h 757800"/>
            </a:gdLst>
            <a:ahLst/>
            <a:rect l="textAreaLeft" t="textAreaTop" r="textAreaRight" b="textAreaBottom"/>
            <a:pathLst>
              <a:path w="1694180" h="1516631">
                <a:moveTo>
                  <a:pt x="0" y="1516631"/>
                </a:moveTo>
                <a:cubicBezTo>
                  <a:pt x="9101" y="610909"/>
                  <a:pt x="876723" y="-48432"/>
                  <a:pt x="1694180" y="2791"/>
                </a:cubicBezTo>
              </a:path>
            </a:pathLst>
          </a:custGeom>
          <a:noFill/>
          <a:ln w="38100">
            <a:solidFill>
              <a:srgbClr val="96648a"/>
            </a:solidFill>
            <a:prstDash val="dash"/>
            <a:round/>
            <a:tailEnd len="lg" type="arrow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66" name="TextBox 492"/>
          <p:cNvSpPr/>
          <p:nvPr/>
        </p:nvSpPr>
        <p:spPr>
          <a:xfrm>
            <a:off x="1711800" y="170424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A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Box 493"/>
          <p:cNvSpPr/>
          <p:nvPr/>
        </p:nvSpPr>
        <p:spPr>
          <a:xfrm>
            <a:off x="5781960" y="170424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C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Box 494"/>
          <p:cNvSpPr/>
          <p:nvPr/>
        </p:nvSpPr>
        <p:spPr>
          <a:xfrm>
            <a:off x="9855360" y="170424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E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495"/>
          <p:cNvSpPr/>
          <p:nvPr/>
        </p:nvSpPr>
        <p:spPr>
          <a:xfrm>
            <a:off x="7818120" y="355608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D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Box 496"/>
          <p:cNvSpPr/>
          <p:nvPr/>
        </p:nvSpPr>
        <p:spPr>
          <a:xfrm>
            <a:off x="3747960" y="355608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B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Box 498"/>
          <p:cNvSpPr/>
          <p:nvPr/>
        </p:nvSpPr>
        <p:spPr>
          <a:xfrm>
            <a:off x="1087920" y="3005640"/>
            <a:ext cx="18716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0" lang="cs-CZ" sz="1200" spc="-1" strike="noStrike">
                <a:solidFill>
                  <a:schemeClr val="dk1"/>
                </a:solidFill>
                <a:latin typeface="Gill Sans MT"/>
              </a:rPr>
              <a:t>začínaly pokud možno co nejdříve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Box 500"/>
          <p:cNvSpPr/>
          <p:nvPr/>
        </p:nvSpPr>
        <p:spPr>
          <a:xfrm>
            <a:off x="5160240" y="3005640"/>
            <a:ext cx="18716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0" lang="cs-CZ" sz="1200" spc="-1" strike="noStrike">
                <a:solidFill>
                  <a:schemeClr val="dk1"/>
                </a:solidFill>
                <a:latin typeface="Gill Sans MT"/>
              </a:rPr>
              <a:t>podporovaly zapojení a začlenění do společnosti a všech oblastí jejího života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xtBox 502"/>
          <p:cNvSpPr/>
          <p:nvPr/>
        </p:nvSpPr>
        <p:spPr>
          <a:xfrm>
            <a:off x="9232200" y="3005640"/>
            <a:ext cx="18716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0" lang="cs-CZ" sz="1200" spc="-1" strike="noStrike">
                <a:solidFill>
                  <a:schemeClr val="dk1"/>
                </a:solidFill>
                <a:latin typeface="Gill Sans MT"/>
              </a:rPr>
              <a:t>co nejblíže místu jejich bydliště, a to včetně venkovských oblastí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Box 504"/>
          <p:cNvSpPr/>
          <p:nvPr/>
        </p:nvSpPr>
        <p:spPr>
          <a:xfrm>
            <a:off x="3125160" y="4857480"/>
            <a:ext cx="187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0" lang="cs-CZ" sz="1200" spc="-1" strike="noStrike">
                <a:solidFill>
                  <a:schemeClr val="dk1"/>
                </a:solidFill>
                <a:latin typeface="Gill Sans MT"/>
              </a:rPr>
              <a:t>byly založeny na multidisciplinárním posouzení individuálních potřeb a předností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506"/>
          <p:cNvSpPr/>
          <p:nvPr/>
        </p:nvSpPr>
        <p:spPr>
          <a:xfrm>
            <a:off x="7196760" y="4857480"/>
            <a:ext cx="18716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0" lang="cs-CZ" sz="1200" spc="-1" strike="noStrike">
                <a:solidFill>
                  <a:schemeClr val="dk1"/>
                </a:solidFill>
                <a:latin typeface="Gill Sans MT"/>
              </a:rPr>
              <a:t>byly dobrovolné a dostupné pro osoby se zdravotním postižením </a:t>
            </a:r>
            <a:endParaRPr b="0" lang="cs-CZ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reeform: Shape 65"/>
          <p:cNvSpPr/>
          <p:nvPr/>
        </p:nvSpPr>
        <p:spPr>
          <a:xfrm>
            <a:off x="4470120" y="1940400"/>
            <a:ext cx="1099080" cy="1099080"/>
          </a:xfrm>
          <a:custGeom>
            <a:avLst/>
            <a:gdLst>
              <a:gd name="textAreaLeft" fmla="*/ 0 w 1099080"/>
              <a:gd name="textAreaRight" fmla="*/ 1099440 w 109908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1766" h="1766">
                <a:moveTo>
                  <a:pt x="1766" y="883"/>
                </a:moveTo>
                <a:cubicBezTo>
                  <a:pt x="1766" y="1371"/>
                  <a:pt x="1371" y="1766"/>
                  <a:pt x="883" y="1766"/>
                </a:cubicBezTo>
                <a:cubicBezTo>
                  <a:pt x="395" y="1766"/>
                  <a:pt x="0" y="1371"/>
                  <a:pt x="0" y="883"/>
                </a:cubicBezTo>
                <a:cubicBezTo>
                  <a:pt x="0" y="395"/>
                  <a:pt x="395" y="0"/>
                  <a:pt x="883" y="0"/>
                </a:cubicBezTo>
                <a:cubicBezTo>
                  <a:pt x="1371" y="0"/>
                  <a:pt x="1766" y="395"/>
                  <a:pt x="1766" y="88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77" name="Freeform: Shape 66"/>
          <p:cNvSpPr/>
          <p:nvPr/>
        </p:nvSpPr>
        <p:spPr>
          <a:xfrm>
            <a:off x="5020200" y="1827000"/>
            <a:ext cx="663120" cy="1325880"/>
          </a:xfrm>
          <a:custGeom>
            <a:avLst/>
            <a:gdLst>
              <a:gd name="textAreaLeft" fmla="*/ 0 w 663120"/>
              <a:gd name="textAreaRight" fmla="*/ 663480 w 663120"/>
              <a:gd name="textAreaTop" fmla="*/ 0 h 1325880"/>
              <a:gd name="textAreaBottom" fmla="*/ 1326240 h 1325880"/>
            </a:gdLst>
            <a:ahLst/>
            <a:rect l="textAreaLeft" t="textAreaTop" r="textAreaRight" b="textAreaBottom"/>
            <a:pathLst>
              <a:path w="1066" h="2130">
                <a:moveTo>
                  <a:pt x="0" y="2130"/>
                </a:moveTo>
                <a:lnTo>
                  <a:pt x="0" y="2080"/>
                </a:lnTo>
                <a:cubicBezTo>
                  <a:pt x="559" y="2080"/>
                  <a:pt x="1014" y="1624"/>
                  <a:pt x="1014" y="1065"/>
                </a:cubicBezTo>
                <a:cubicBezTo>
                  <a:pt x="1014" y="505"/>
                  <a:pt x="559" y="50"/>
                  <a:pt x="0" y="50"/>
                </a:cubicBezTo>
                <a:lnTo>
                  <a:pt x="0" y="0"/>
                </a:lnTo>
                <a:cubicBezTo>
                  <a:pt x="587" y="0"/>
                  <a:pt x="1066" y="477"/>
                  <a:pt x="1066" y="1065"/>
                </a:cubicBezTo>
                <a:cubicBezTo>
                  <a:pt x="1066" y="1653"/>
                  <a:pt x="587" y="2130"/>
                  <a:pt x="0" y="21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78" name="Freeform: Shape 135"/>
          <p:cNvSpPr/>
          <p:nvPr/>
        </p:nvSpPr>
        <p:spPr>
          <a:xfrm>
            <a:off x="4470120" y="3511800"/>
            <a:ext cx="1099080" cy="1099080"/>
          </a:xfrm>
          <a:custGeom>
            <a:avLst/>
            <a:gdLst>
              <a:gd name="textAreaLeft" fmla="*/ 0 w 1099080"/>
              <a:gd name="textAreaRight" fmla="*/ 1099440 w 109908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1766" h="1766">
                <a:moveTo>
                  <a:pt x="1766" y="883"/>
                </a:moveTo>
                <a:cubicBezTo>
                  <a:pt x="1766" y="1371"/>
                  <a:pt x="1371" y="1766"/>
                  <a:pt x="883" y="1766"/>
                </a:cubicBezTo>
                <a:cubicBezTo>
                  <a:pt x="395" y="1766"/>
                  <a:pt x="0" y="1371"/>
                  <a:pt x="0" y="883"/>
                </a:cubicBezTo>
                <a:cubicBezTo>
                  <a:pt x="0" y="395"/>
                  <a:pt x="395" y="0"/>
                  <a:pt x="883" y="0"/>
                </a:cubicBezTo>
                <a:cubicBezTo>
                  <a:pt x="1371" y="0"/>
                  <a:pt x="1766" y="395"/>
                  <a:pt x="1766" y="88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79" name="Freeform: Shape 136"/>
          <p:cNvSpPr/>
          <p:nvPr/>
        </p:nvSpPr>
        <p:spPr>
          <a:xfrm>
            <a:off x="5020200" y="3399120"/>
            <a:ext cx="663120" cy="1326240"/>
          </a:xfrm>
          <a:custGeom>
            <a:avLst/>
            <a:gdLst>
              <a:gd name="textAreaLeft" fmla="*/ 0 w 663120"/>
              <a:gd name="textAreaRight" fmla="*/ 663480 w 663120"/>
              <a:gd name="textAreaTop" fmla="*/ 0 h 1326240"/>
              <a:gd name="textAreaBottom" fmla="*/ 1326600 h 1326240"/>
            </a:gdLst>
            <a:ahLst/>
            <a:rect l="textAreaLeft" t="textAreaTop" r="textAreaRight" b="textAreaBottom"/>
            <a:pathLst>
              <a:path w="1066" h="2131">
                <a:moveTo>
                  <a:pt x="0" y="2131"/>
                </a:moveTo>
                <a:lnTo>
                  <a:pt x="0" y="2080"/>
                </a:lnTo>
                <a:cubicBezTo>
                  <a:pt x="559" y="2080"/>
                  <a:pt x="1014" y="1625"/>
                  <a:pt x="1014" y="1065"/>
                </a:cubicBezTo>
                <a:cubicBezTo>
                  <a:pt x="1014" y="506"/>
                  <a:pt x="559" y="51"/>
                  <a:pt x="0" y="51"/>
                </a:cubicBezTo>
                <a:lnTo>
                  <a:pt x="0" y="0"/>
                </a:lnTo>
                <a:cubicBezTo>
                  <a:pt x="587" y="0"/>
                  <a:pt x="1066" y="478"/>
                  <a:pt x="1066" y="1065"/>
                </a:cubicBezTo>
                <a:cubicBezTo>
                  <a:pt x="1066" y="1653"/>
                  <a:pt x="587" y="2131"/>
                  <a:pt x="0" y="213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0" name="Freeform: Shape 138"/>
          <p:cNvSpPr/>
          <p:nvPr/>
        </p:nvSpPr>
        <p:spPr>
          <a:xfrm>
            <a:off x="4470120" y="5083920"/>
            <a:ext cx="1099080" cy="1099080"/>
          </a:xfrm>
          <a:custGeom>
            <a:avLst/>
            <a:gdLst>
              <a:gd name="textAreaLeft" fmla="*/ 0 w 1099080"/>
              <a:gd name="textAreaRight" fmla="*/ 1099440 w 109908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1766" h="1766">
                <a:moveTo>
                  <a:pt x="1766" y="883"/>
                </a:moveTo>
                <a:cubicBezTo>
                  <a:pt x="1766" y="1371"/>
                  <a:pt x="1371" y="1766"/>
                  <a:pt x="883" y="1766"/>
                </a:cubicBezTo>
                <a:cubicBezTo>
                  <a:pt x="395" y="1766"/>
                  <a:pt x="0" y="1371"/>
                  <a:pt x="0" y="883"/>
                </a:cubicBezTo>
                <a:cubicBezTo>
                  <a:pt x="0" y="395"/>
                  <a:pt x="395" y="0"/>
                  <a:pt x="883" y="0"/>
                </a:cubicBezTo>
                <a:cubicBezTo>
                  <a:pt x="1371" y="0"/>
                  <a:pt x="1766" y="395"/>
                  <a:pt x="1766" y="883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1" name="Freeform: Shape 139"/>
          <p:cNvSpPr/>
          <p:nvPr/>
        </p:nvSpPr>
        <p:spPr>
          <a:xfrm>
            <a:off x="5020200" y="4970520"/>
            <a:ext cx="663120" cy="1326240"/>
          </a:xfrm>
          <a:custGeom>
            <a:avLst/>
            <a:gdLst>
              <a:gd name="textAreaLeft" fmla="*/ 0 w 663120"/>
              <a:gd name="textAreaRight" fmla="*/ 663480 w 663120"/>
              <a:gd name="textAreaTop" fmla="*/ 0 h 1326240"/>
              <a:gd name="textAreaBottom" fmla="*/ 1326600 h 1326240"/>
            </a:gdLst>
            <a:ahLst/>
            <a:rect l="textAreaLeft" t="textAreaTop" r="textAreaRight" b="textAreaBottom"/>
            <a:pathLst>
              <a:path w="1066" h="2131">
                <a:moveTo>
                  <a:pt x="0" y="2131"/>
                </a:moveTo>
                <a:lnTo>
                  <a:pt x="0" y="2080"/>
                </a:lnTo>
                <a:cubicBezTo>
                  <a:pt x="559" y="2080"/>
                  <a:pt x="1014" y="1625"/>
                  <a:pt x="1014" y="1065"/>
                </a:cubicBezTo>
                <a:cubicBezTo>
                  <a:pt x="1014" y="506"/>
                  <a:pt x="559" y="51"/>
                  <a:pt x="0" y="51"/>
                </a:cubicBezTo>
                <a:lnTo>
                  <a:pt x="0" y="0"/>
                </a:lnTo>
                <a:cubicBezTo>
                  <a:pt x="587" y="0"/>
                  <a:pt x="1066" y="478"/>
                  <a:pt x="1066" y="1065"/>
                </a:cubicBezTo>
                <a:cubicBezTo>
                  <a:pt x="1066" y="1653"/>
                  <a:pt x="587" y="2131"/>
                  <a:pt x="0" y="2131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2" name="Freeform: Shape 141"/>
          <p:cNvSpPr/>
          <p:nvPr/>
        </p:nvSpPr>
        <p:spPr>
          <a:xfrm>
            <a:off x="6622200" y="2726280"/>
            <a:ext cx="1099080" cy="1099080"/>
          </a:xfrm>
          <a:custGeom>
            <a:avLst/>
            <a:gdLst>
              <a:gd name="textAreaLeft" fmla="*/ 0 w 1099080"/>
              <a:gd name="textAreaRight" fmla="*/ 1099440 w 109908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1766" h="1766">
                <a:moveTo>
                  <a:pt x="0" y="883"/>
                </a:moveTo>
                <a:cubicBezTo>
                  <a:pt x="0" y="1371"/>
                  <a:pt x="395" y="1766"/>
                  <a:pt x="883" y="1766"/>
                </a:cubicBezTo>
                <a:cubicBezTo>
                  <a:pt x="1371" y="1766"/>
                  <a:pt x="1766" y="1371"/>
                  <a:pt x="1766" y="883"/>
                </a:cubicBezTo>
                <a:cubicBezTo>
                  <a:pt x="1766" y="395"/>
                  <a:pt x="1371" y="0"/>
                  <a:pt x="883" y="0"/>
                </a:cubicBezTo>
                <a:cubicBezTo>
                  <a:pt x="395" y="0"/>
                  <a:pt x="0" y="395"/>
                  <a:pt x="0" y="883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3" name="Freeform: Shape 142"/>
          <p:cNvSpPr/>
          <p:nvPr/>
        </p:nvSpPr>
        <p:spPr>
          <a:xfrm>
            <a:off x="6508440" y="2612880"/>
            <a:ext cx="663120" cy="1326240"/>
          </a:xfrm>
          <a:custGeom>
            <a:avLst/>
            <a:gdLst>
              <a:gd name="textAreaLeft" fmla="*/ 0 w 663120"/>
              <a:gd name="textAreaRight" fmla="*/ 663480 w 663120"/>
              <a:gd name="textAreaTop" fmla="*/ 0 h 1326240"/>
              <a:gd name="textAreaBottom" fmla="*/ 1326600 h 1326240"/>
            </a:gdLst>
            <a:ahLst/>
            <a:rect l="textAreaLeft" t="textAreaTop" r="textAreaRight" b="textAreaBottom"/>
            <a:pathLst>
              <a:path w="1066" h="2131">
                <a:moveTo>
                  <a:pt x="1066" y="2131"/>
                </a:moveTo>
                <a:cubicBezTo>
                  <a:pt x="479" y="2131"/>
                  <a:pt x="0" y="1652"/>
                  <a:pt x="0" y="1065"/>
                </a:cubicBezTo>
                <a:cubicBezTo>
                  <a:pt x="0" y="477"/>
                  <a:pt x="479" y="0"/>
                  <a:pt x="1066" y="0"/>
                </a:cubicBezTo>
                <a:lnTo>
                  <a:pt x="1066" y="51"/>
                </a:lnTo>
                <a:cubicBezTo>
                  <a:pt x="507" y="51"/>
                  <a:pt x="52" y="505"/>
                  <a:pt x="52" y="1065"/>
                </a:cubicBezTo>
                <a:cubicBezTo>
                  <a:pt x="52" y="1625"/>
                  <a:pt x="507" y="2080"/>
                  <a:pt x="1066" y="208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4" name="Freeform: Shape 144"/>
          <p:cNvSpPr/>
          <p:nvPr/>
        </p:nvSpPr>
        <p:spPr>
          <a:xfrm>
            <a:off x="6622200" y="4298040"/>
            <a:ext cx="1099080" cy="1099080"/>
          </a:xfrm>
          <a:custGeom>
            <a:avLst/>
            <a:gdLst>
              <a:gd name="textAreaLeft" fmla="*/ 0 w 1099080"/>
              <a:gd name="textAreaRight" fmla="*/ 1099440 w 109908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1766" h="1766">
                <a:moveTo>
                  <a:pt x="0" y="883"/>
                </a:moveTo>
                <a:cubicBezTo>
                  <a:pt x="0" y="1371"/>
                  <a:pt x="395" y="1766"/>
                  <a:pt x="883" y="1766"/>
                </a:cubicBezTo>
                <a:cubicBezTo>
                  <a:pt x="1371" y="1766"/>
                  <a:pt x="1766" y="1371"/>
                  <a:pt x="1766" y="883"/>
                </a:cubicBezTo>
                <a:cubicBezTo>
                  <a:pt x="1766" y="396"/>
                  <a:pt x="1371" y="0"/>
                  <a:pt x="883" y="0"/>
                </a:cubicBezTo>
                <a:cubicBezTo>
                  <a:pt x="395" y="0"/>
                  <a:pt x="0" y="396"/>
                  <a:pt x="0" y="88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5" name="Freeform: Shape 145"/>
          <p:cNvSpPr/>
          <p:nvPr/>
        </p:nvSpPr>
        <p:spPr>
          <a:xfrm>
            <a:off x="6508440" y="4184640"/>
            <a:ext cx="663120" cy="1325880"/>
          </a:xfrm>
          <a:custGeom>
            <a:avLst/>
            <a:gdLst>
              <a:gd name="textAreaLeft" fmla="*/ 0 w 663120"/>
              <a:gd name="textAreaRight" fmla="*/ 663480 w 663120"/>
              <a:gd name="textAreaTop" fmla="*/ 0 h 1325880"/>
              <a:gd name="textAreaBottom" fmla="*/ 1326240 h 1325880"/>
            </a:gdLst>
            <a:ahLst/>
            <a:rect l="textAreaLeft" t="textAreaTop" r="textAreaRight" b="textAreaBottom"/>
            <a:pathLst>
              <a:path w="1066" h="2130">
                <a:moveTo>
                  <a:pt x="1066" y="2130"/>
                </a:moveTo>
                <a:cubicBezTo>
                  <a:pt x="479" y="2130"/>
                  <a:pt x="0" y="1653"/>
                  <a:pt x="0" y="1065"/>
                </a:cubicBezTo>
                <a:cubicBezTo>
                  <a:pt x="0" y="478"/>
                  <a:pt x="479" y="0"/>
                  <a:pt x="1066" y="0"/>
                </a:cubicBezTo>
                <a:lnTo>
                  <a:pt x="1066" y="50"/>
                </a:lnTo>
                <a:cubicBezTo>
                  <a:pt x="507" y="50"/>
                  <a:pt x="52" y="506"/>
                  <a:pt x="52" y="1065"/>
                </a:cubicBezTo>
                <a:cubicBezTo>
                  <a:pt x="52" y="1625"/>
                  <a:pt x="507" y="2080"/>
                  <a:pt x="1066" y="208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22680" bIns="22680" anchor="ctr" anchorCtr="1">
            <a:noAutofit/>
          </a:bodyPr>
          <a:p>
            <a:pPr defTabSz="914400">
              <a:lnSpc>
                <a:spcPct val="100000"/>
              </a:lnSpc>
            </a:pPr>
            <a:endParaRPr b="0" lang="en-US" sz="900" spc="-1" strike="noStrike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286" name="Freeform: Shape 502"/>
          <p:cNvSpPr/>
          <p:nvPr/>
        </p:nvSpPr>
        <p:spPr>
          <a:xfrm>
            <a:off x="5672160" y="2489040"/>
            <a:ext cx="841680" cy="723600"/>
          </a:xfrm>
          <a:custGeom>
            <a:avLst/>
            <a:gdLst>
              <a:gd name="textAreaLeft" fmla="*/ 0 w 841680"/>
              <a:gd name="textAreaRight" fmla="*/ 842040 w 841680"/>
              <a:gd name="textAreaTop" fmla="*/ 0 h 723600"/>
              <a:gd name="textAreaBottom" fmla="*/ 723960 h 723600"/>
            </a:gdLst>
            <a:ahLst/>
            <a:rect l="textAreaLeft" t="textAreaTop" r="textAreaRight" b="textAreaBottom"/>
            <a:pathLst>
              <a:path w="1684020" h="1447800">
                <a:moveTo>
                  <a:pt x="0" y="0"/>
                </a:moveTo>
                <a:cubicBezTo>
                  <a:pt x="284692" y="4657"/>
                  <a:pt x="565573" y="1693"/>
                  <a:pt x="848360" y="2540"/>
                </a:cubicBezTo>
                <a:cubicBezTo>
                  <a:pt x="849630" y="725170"/>
                  <a:pt x="846878" y="1173480"/>
                  <a:pt x="850900" y="1447800"/>
                </a:cubicBezTo>
                <a:lnTo>
                  <a:pt x="1684020" y="1442720"/>
                </a:lnTo>
              </a:path>
            </a:pathLst>
          </a:custGeom>
          <a:noFill/>
          <a:ln w="25400">
            <a:solidFill>
              <a:srgbClr val="62b4c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87" name="Freeform: Shape 503"/>
          <p:cNvSpPr/>
          <p:nvPr/>
        </p:nvSpPr>
        <p:spPr>
          <a:xfrm flipH="1">
            <a:off x="5672160" y="3337560"/>
            <a:ext cx="841680" cy="657360"/>
          </a:xfrm>
          <a:custGeom>
            <a:avLst/>
            <a:gdLst>
              <a:gd name="textAreaLeft" fmla="*/ 360 w 841680"/>
              <a:gd name="textAreaRight" fmla="*/ 842400 w 841680"/>
              <a:gd name="textAreaTop" fmla="*/ 0 h 657360"/>
              <a:gd name="textAreaBottom" fmla="*/ 657720 h 657360"/>
            </a:gdLst>
            <a:ahLst/>
            <a:rect l="textAreaLeft" t="textAreaTop" r="textAreaRight" b="textAreaBottom"/>
            <a:pathLst>
              <a:path w="1684020" h="1447800">
                <a:moveTo>
                  <a:pt x="0" y="0"/>
                </a:moveTo>
                <a:cubicBezTo>
                  <a:pt x="284692" y="4657"/>
                  <a:pt x="565573" y="1693"/>
                  <a:pt x="848360" y="2540"/>
                </a:cubicBezTo>
                <a:cubicBezTo>
                  <a:pt x="849630" y="725170"/>
                  <a:pt x="846878" y="1173480"/>
                  <a:pt x="850900" y="1447800"/>
                </a:cubicBezTo>
                <a:lnTo>
                  <a:pt x="1684020" y="1442720"/>
                </a:lnTo>
              </a:path>
            </a:pathLst>
          </a:custGeom>
          <a:noFill/>
          <a:ln w="25400">
            <a:solidFill>
              <a:srgbClr val="1b376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88" name="Freeform: Shape 504"/>
          <p:cNvSpPr/>
          <p:nvPr/>
        </p:nvSpPr>
        <p:spPr>
          <a:xfrm>
            <a:off x="5672160" y="4124880"/>
            <a:ext cx="841680" cy="657360"/>
          </a:xfrm>
          <a:custGeom>
            <a:avLst/>
            <a:gdLst>
              <a:gd name="textAreaLeft" fmla="*/ 0 w 841680"/>
              <a:gd name="textAreaRight" fmla="*/ 842040 w 841680"/>
              <a:gd name="textAreaTop" fmla="*/ 0 h 657360"/>
              <a:gd name="textAreaBottom" fmla="*/ 657720 h 657360"/>
            </a:gdLst>
            <a:ahLst/>
            <a:rect l="textAreaLeft" t="textAreaTop" r="textAreaRight" b="textAreaBottom"/>
            <a:pathLst>
              <a:path w="1684020" h="1447800">
                <a:moveTo>
                  <a:pt x="0" y="0"/>
                </a:moveTo>
                <a:cubicBezTo>
                  <a:pt x="284692" y="4657"/>
                  <a:pt x="565573" y="1693"/>
                  <a:pt x="848360" y="2540"/>
                </a:cubicBezTo>
                <a:cubicBezTo>
                  <a:pt x="849630" y="725170"/>
                  <a:pt x="846878" y="1173480"/>
                  <a:pt x="850900" y="1447800"/>
                </a:cubicBezTo>
                <a:lnTo>
                  <a:pt x="1684020" y="1442720"/>
                </a:lnTo>
              </a:path>
            </a:pathLst>
          </a:custGeom>
          <a:noFill/>
          <a:ln w="25400">
            <a:solidFill>
              <a:srgbClr val="9ebe5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89" name="Freeform: Shape 505"/>
          <p:cNvSpPr/>
          <p:nvPr/>
        </p:nvSpPr>
        <p:spPr>
          <a:xfrm flipH="1">
            <a:off x="5672160" y="4909680"/>
            <a:ext cx="841680" cy="726120"/>
          </a:xfrm>
          <a:custGeom>
            <a:avLst/>
            <a:gdLst>
              <a:gd name="textAreaLeft" fmla="*/ 360 w 841680"/>
              <a:gd name="textAreaRight" fmla="*/ 842400 w 841680"/>
              <a:gd name="textAreaTop" fmla="*/ 0 h 726120"/>
              <a:gd name="textAreaBottom" fmla="*/ 726480 h 726120"/>
            </a:gdLst>
            <a:ahLst/>
            <a:rect l="textAreaLeft" t="textAreaTop" r="textAreaRight" b="textAreaBottom"/>
            <a:pathLst>
              <a:path w="1684020" h="1447800">
                <a:moveTo>
                  <a:pt x="0" y="0"/>
                </a:moveTo>
                <a:cubicBezTo>
                  <a:pt x="284692" y="4657"/>
                  <a:pt x="565573" y="1693"/>
                  <a:pt x="848360" y="2540"/>
                </a:cubicBezTo>
                <a:cubicBezTo>
                  <a:pt x="849630" y="725170"/>
                  <a:pt x="846878" y="1173480"/>
                  <a:pt x="850900" y="1447800"/>
                </a:cubicBezTo>
                <a:lnTo>
                  <a:pt x="1684020" y="1442720"/>
                </a:lnTo>
              </a:path>
            </a:pathLst>
          </a:custGeom>
          <a:noFill/>
          <a:ln w="25400">
            <a:solidFill>
              <a:srgbClr val="c65e5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90" name="TextBox 506"/>
          <p:cNvSpPr/>
          <p:nvPr/>
        </p:nvSpPr>
        <p:spPr>
          <a:xfrm>
            <a:off x="762120" y="-303120"/>
            <a:ext cx="10667520" cy="12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ts val="9400"/>
              </a:lnSpc>
            </a:pPr>
            <a:r>
              <a:rPr b="1" lang="en-US" sz="3700" spc="-1" strike="noStrike">
                <a:solidFill>
                  <a:schemeClr val="dk2"/>
                </a:solidFill>
                <a:latin typeface="Poppins"/>
              </a:rPr>
              <a:t>Principy KOR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TextBox 508"/>
          <p:cNvSpPr/>
          <p:nvPr/>
        </p:nvSpPr>
        <p:spPr>
          <a:xfrm>
            <a:off x="1207440" y="1995480"/>
            <a:ext cx="2990160" cy="3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1700" spc="-15" strike="noStrike">
                <a:solidFill>
                  <a:schemeClr val="dk2"/>
                </a:solidFill>
                <a:latin typeface="Poppins"/>
              </a:rPr>
              <a:t>VČASNOST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Box 509"/>
          <p:cNvSpPr/>
          <p:nvPr/>
        </p:nvSpPr>
        <p:spPr>
          <a:xfrm>
            <a:off x="1207440" y="2367720"/>
            <a:ext cx="2990160" cy="108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000" spc="-1" strike="noStrike">
                <a:solidFill>
                  <a:schemeClr val="dk1"/>
                </a:solidFill>
                <a:latin typeface="Gill Sans MT"/>
              </a:rPr>
              <a:t>Včasné zahájení rehabilitace ve všech oblastech je základním předpokladem pro úspěšné naplnění jejího účelu a vede k potřebné aktivizaci a motivaci člověka se závažným zdravotném problémem při řešení jeho situace, jeho sociální znovu/začlenění. 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</a:pPr>
            <a:r>
              <a:rPr b="0" lang="en-US" sz="600" spc="-12" strike="noStrike">
                <a:solidFill>
                  <a:schemeClr val="dk1"/>
                </a:solidFill>
                <a:latin typeface="Poppins"/>
              </a:rPr>
              <a:t>.</a:t>
            </a:r>
            <a:endParaRPr b="0" lang="cs-CZ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Box 510"/>
          <p:cNvSpPr/>
          <p:nvPr/>
        </p:nvSpPr>
        <p:spPr>
          <a:xfrm>
            <a:off x="1207440" y="3567960"/>
            <a:ext cx="2990160" cy="3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1700" spc="-15" strike="noStrike">
                <a:solidFill>
                  <a:schemeClr val="dk2"/>
                </a:solidFill>
                <a:latin typeface="Poppins"/>
              </a:rPr>
              <a:t>DOSTUPNOST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511"/>
          <p:cNvSpPr/>
          <p:nvPr/>
        </p:nvSpPr>
        <p:spPr>
          <a:xfrm>
            <a:off x="1207440" y="3940560"/>
            <a:ext cx="299016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900" spc="-1" strike="noStrike">
                <a:solidFill>
                  <a:schemeClr val="dk1"/>
                </a:solidFill>
                <a:latin typeface="Gill Sans MT"/>
              </a:rPr>
              <a:t>Je nutné zajistit nejen co nejširší dostupnost informací o rehabilitaci, ale i přiblížit její zprostředkování a poskytování potřebným lidem. </a:t>
            </a:r>
            <a:endParaRPr b="0" lang="cs-CZ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Box 512"/>
          <p:cNvSpPr/>
          <p:nvPr/>
        </p:nvSpPr>
        <p:spPr>
          <a:xfrm>
            <a:off x="1207440" y="4620960"/>
            <a:ext cx="2990160" cy="8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1700" spc="-15" strike="noStrike">
                <a:solidFill>
                  <a:schemeClr val="dk2"/>
                </a:solidFill>
                <a:latin typeface="Poppins"/>
              </a:rPr>
              <a:t>INDIVIDUÁLNÍ POSOUZENÍ A EFEKTIVITA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TextBox 513"/>
          <p:cNvSpPr/>
          <p:nvPr/>
        </p:nvSpPr>
        <p:spPr>
          <a:xfrm>
            <a:off x="1207440" y="5511960"/>
            <a:ext cx="299016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000" spc="-1" strike="noStrike">
                <a:solidFill>
                  <a:schemeClr val="dk1"/>
                </a:solidFill>
                <a:latin typeface="Gill Sans MT"/>
              </a:rPr>
              <a:t>Provádění rehabilitace, tj. realizované  prostředky musí odpovídat konkrétním podmínkám a potřebám člověka se závažným zdravotním problémem, což zvýrazňuje žádoucí adresnost navrhovaného systému. 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000" spc="-12" strike="noStrike">
                <a:solidFill>
                  <a:schemeClr val="dk1"/>
                </a:solidFill>
                <a:latin typeface="Gill Sans MT"/>
              </a:rPr>
              <a:t>Co nejcílenější nasměrování na potřebné služby.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Box 514"/>
          <p:cNvSpPr/>
          <p:nvPr/>
        </p:nvSpPr>
        <p:spPr>
          <a:xfrm>
            <a:off x="7994160" y="2261880"/>
            <a:ext cx="2990160" cy="8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700" spc="-15" strike="noStrike">
                <a:solidFill>
                  <a:schemeClr val="dk2"/>
                </a:solidFill>
                <a:latin typeface="Poppins"/>
              </a:rPr>
              <a:t>KOMPLEXNOST, NÁVAZNOST A KOORDINOVANOST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Box 515"/>
          <p:cNvSpPr/>
          <p:nvPr/>
        </p:nvSpPr>
        <p:spPr>
          <a:xfrm>
            <a:off x="7994160" y="3153960"/>
            <a:ext cx="299016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000" spc="-1" strike="noStrike">
                <a:solidFill>
                  <a:schemeClr val="dk1"/>
                </a:solidFill>
                <a:latin typeface="Gill Sans MT"/>
              </a:rPr>
              <a:t>Základní atributy efektivního fungování systému rehabilitace. 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000" spc="-1" strike="noStrike">
                <a:solidFill>
                  <a:schemeClr val="dk1"/>
                </a:solidFill>
                <a:latin typeface="Gill Sans MT"/>
              </a:rPr>
              <a:t>Absence kteréhokoliv z nich může vést k nefunkčnosti systému a neúčelnému, popř. až duplicitnímu vynakládání finančních prostředků. 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Box 516"/>
          <p:cNvSpPr/>
          <p:nvPr/>
        </p:nvSpPr>
        <p:spPr>
          <a:xfrm>
            <a:off x="7994160" y="4092840"/>
            <a:ext cx="299016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700" spc="-15" strike="noStrike">
                <a:solidFill>
                  <a:schemeClr val="dk2"/>
                </a:solidFill>
                <a:latin typeface="Poppins"/>
              </a:rPr>
              <a:t>MULTIDISCIPLINÁRNÍ POSOUZENÍ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Box 517"/>
          <p:cNvSpPr/>
          <p:nvPr/>
        </p:nvSpPr>
        <p:spPr>
          <a:xfrm>
            <a:off x="7994160" y="4727520"/>
            <a:ext cx="299016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000" spc="-1" strike="noStrike">
                <a:solidFill>
                  <a:schemeClr val="dk1"/>
                </a:solidFill>
                <a:latin typeface="Gill Sans MT"/>
              </a:rPr>
              <a:t>V odůvodněných případech musí být individuální přístup, zejména u lidí s těžkým zdravotním problémem, vycházet z výsledku multidisciplinárního posouzení, které je významným podkladem pro stanovení odpovídajících prostředků rehabilitace. </a:t>
            </a:r>
            <a:endParaRPr b="0" lang="cs-CZ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Box 518"/>
          <p:cNvSpPr/>
          <p:nvPr/>
        </p:nvSpPr>
        <p:spPr>
          <a:xfrm>
            <a:off x="4707000" y="218160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A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Box 519"/>
          <p:cNvSpPr/>
          <p:nvPr/>
        </p:nvSpPr>
        <p:spPr>
          <a:xfrm>
            <a:off x="4707000" y="375372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C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Box 520"/>
          <p:cNvSpPr/>
          <p:nvPr/>
        </p:nvSpPr>
        <p:spPr>
          <a:xfrm>
            <a:off x="4707000" y="532584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E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TextBox 521"/>
          <p:cNvSpPr/>
          <p:nvPr/>
        </p:nvSpPr>
        <p:spPr>
          <a:xfrm>
            <a:off x="6857640" y="296820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B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Box 522"/>
          <p:cNvSpPr/>
          <p:nvPr/>
        </p:nvSpPr>
        <p:spPr>
          <a:xfrm>
            <a:off x="6858720" y="4540680"/>
            <a:ext cx="60660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700" spc="-290" strike="noStrike">
                <a:solidFill>
                  <a:schemeClr val="lt1"/>
                </a:solidFill>
                <a:latin typeface="Poppins"/>
              </a:rPr>
              <a:t>D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0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09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Předpoklady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Box 5"/>
          <p:cNvSpPr/>
          <p:nvPr/>
        </p:nvSpPr>
        <p:spPr>
          <a:xfrm>
            <a:off x="6723720" y="3896280"/>
            <a:ext cx="41522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Týmová spolupráce = multidisciplinární tým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14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15" name="TextBox 3"/>
          <p:cNvSpPr/>
          <p:nvPr/>
        </p:nvSpPr>
        <p:spPr>
          <a:xfrm>
            <a:off x="6423480" y="353880"/>
            <a:ext cx="4752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800" spc="-1" strike="noStrike">
                <a:solidFill>
                  <a:srgbClr val="131313"/>
                </a:solidFill>
                <a:latin typeface="Poppins"/>
                <a:ea typeface="arial"/>
              </a:rPr>
              <a:t>Multidisciplinární tým</a:t>
            </a:r>
            <a:endParaRPr b="0" lang="cs-CZ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5"/>
          <p:cNvSpPr/>
          <p:nvPr/>
        </p:nvSpPr>
        <p:spPr>
          <a:xfrm>
            <a:off x="6723720" y="4079160"/>
            <a:ext cx="41522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Kdo ?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2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21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Předpoklady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5"/>
          <p:cNvSpPr/>
          <p:nvPr/>
        </p:nvSpPr>
        <p:spPr>
          <a:xfrm>
            <a:off x="6723720" y="2890800"/>
            <a:ext cx="4152240" cy="28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odborných lékařů, včetně rehabilitačních lékařů,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posudkových lékařů,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fyzioterapeutů a ergoterapeutů,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speciálních pedagogů,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psychologů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a sociálních pracovníků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cs-CZ" sz="1800" spc="-1" strike="noStrike" u="sng">
                <a:solidFill>
                  <a:schemeClr val="dk1"/>
                </a:solidFill>
                <a:uFillTx/>
                <a:latin typeface="Gill Sans MT"/>
              </a:rPr>
              <a:t>Ve spolupráci s klientem se zdravotním postižením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26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27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Úloha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5"/>
          <p:cNvSpPr/>
          <p:nvPr/>
        </p:nvSpPr>
        <p:spPr>
          <a:xfrm>
            <a:off x="6723720" y="3499920"/>
            <a:ext cx="4152240" cy="16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provádět diagnostiku 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navrhovat dlouhodobý a krátkodobý rehabilitační plán 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spolupracovat s odborníky dalších profesí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32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33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Přínos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5"/>
          <p:cNvSpPr/>
          <p:nvPr/>
        </p:nvSpPr>
        <p:spPr>
          <a:xfrm>
            <a:off x="6723720" y="3347280"/>
            <a:ext cx="415224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víceoborové posouzení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individuální přístup k pacientům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vyjádření týmu je významným podkladem pro stanovení odpovídajících prostředků rehabilitace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Obsah výuky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5"/>
          <p:cNvSpPr/>
          <p:nvPr/>
        </p:nvSpPr>
        <p:spPr>
          <a:xfrm>
            <a:off x="6723720" y="2768040"/>
            <a:ext cx="4152240" cy="30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Koordinovaná RHB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Osoba se ZP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MKF + praktický nácvik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Sociální RHB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Pracovní RHB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Opakování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800" spc="-1" strike="noStrike">
                <a:solidFill>
                  <a:schemeClr val="dk1"/>
                </a:solidFill>
                <a:latin typeface="Gill Sans MT"/>
              </a:rPr>
              <a:t>Práce ve skupině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Zástupný obsah 3" descr=""/>
          <p:cNvPicPr/>
          <p:nvPr/>
        </p:nvPicPr>
        <p:blipFill>
          <a:blip r:embed="rId1"/>
          <a:stretch/>
        </p:blipFill>
        <p:spPr>
          <a:xfrm>
            <a:off x="1472400" y="824760"/>
            <a:ext cx="9822960" cy="539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Zástupný obsah 3" descr=""/>
          <p:cNvPicPr/>
          <p:nvPr/>
        </p:nvPicPr>
        <p:blipFill>
          <a:blip r:embed="rId1"/>
          <a:stretch/>
        </p:blipFill>
        <p:spPr>
          <a:xfrm>
            <a:off x="2420640" y="376560"/>
            <a:ext cx="8479440" cy="584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1028" descr=""/>
          <p:cNvPicPr/>
          <p:nvPr/>
        </p:nvPicPr>
        <p:blipFill>
          <a:blip r:embed="rId1"/>
          <a:stretch/>
        </p:blipFill>
        <p:spPr>
          <a:xfrm>
            <a:off x="1376640" y="1129680"/>
            <a:ext cx="9165240" cy="5558400"/>
          </a:xfrm>
          <a:prstGeom prst="rect">
            <a:avLst/>
          </a:prstGeom>
          <a:ln w="0">
            <a:noFill/>
          </a:ln>
        </p:spPr>
      </p:pic>
      <p:sp>
        <p:nvSpPr>
          <p:cNvPr id="339" name="TextovéPole 2"/>
          <p:cNvSpPr/>
          <p:nvPr/>
        </p:nvSpPr>
        <p:spPr>
          <a:xfrm>
            <a:off x="2187360" y="519840"/>
            <a:ext cx="5665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cs-CZ" sz="2400" spc="-1" strike="noStrike">
                <a:solidFill>
                  <a:schemeClr val="dk1"/>
                </a:solidFill>
                <a:latin typeface="Gill Sans MT"/>
              </a:rPr>
              <a:t>Fáze KOR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42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43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Příklady intervence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Box 5"/>
          <p:cNvSpPr/>
          <p:nvPr/>
        </p:nvSpPr>
        <p:spPr>
          <a:xfrm>
            <a:off x="6723720" y="3576600"/>
            <a:ext cx="415224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Odborní lékaři (ortoped, neurolog) realizují intervence s cílem zlepšit nebo stabilizovat zdravotní stav člověka a léčebně působit na přitěžující průvodní příznaky jeho nemoci nebo postižení.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4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Příklady intervence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Box 5"/>
          <p:cNvSpPr/>
          <p:nvPr/>
        </p:nvSpPr>
        <p:spPr>
          <a:xfrm>
            <a:off x="6723720" y="3027960"/>
            <a:ext cx="4152240" cy="25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Dalšími odborníky jsou rehabilitační lékaři, fyzioterapeuti a ergoterapeuti, kteří se podílí na funkční diagnostice a pomáhají získat nebo znovuzískat a udržet hybnost včetně maximální možné soběstačnosti a nezávislosti včetně schopnosti rozvíjet pracovní schopnosti člověka a užívání kompenzačních pomůcek.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54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55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Příklady intervence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Box 5"/>
          <p:cNvSpPr/>
          <p:nvPr/>
        </p:nvSpPr>
        <p:spPr>
          <a:xfrm>
            <a:off x="6723720" y="3302280"/>
            <a:ext cx="4152240" cy="20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Speciální pedagogové (somatoped, logoped) participují a kooperují v rámci koordinované rehabilitace např. zvyšováním komunikačních a sociálních dovedností, při vypracování a realizaci individuálního vzdělávacího plánu, plánu pracovní rehabilitace a rekvalifikace.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6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61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Příklady intervence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Box 5"/>
          <p:cNvSpPr/>
          <p:nvPr/>
        </p:nvSpPr>
        <p:spPr>
          <a:xfrm>
            <a:off x="6723720" y="3576600"/>
            <a:ext cx="415224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Úkolem psychologa je diagnostika potenciálních psychických obtíží a navození nebo zvyšování motivace člověka při překonávání překážek spojených s jeho zdravotním stavem.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66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67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Příklady intervence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Box 5"/>
          <p:cNvSpPr/>
          <p:nvPr/>
        </p:nvSpPr>
        <p:spPr>
          <a:xfrm>
            <a:off x="6723720" y="3713400"/>
            <a:ext cx="415224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Sociální pracovník napomáhá člověku stabilizovat vhodné životní podmínky, získat dávky sociálního zabezpečení, zajistit adekvátní bydlení apod.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72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73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Mezery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Box 5"/>
          <p:cNvSpPr/>
          <p:nvPr/>
        </p:nvSpPr>
        <p:spPr>
          <a:xfrm>
            <a:off x="6723720" y="4079160"/>
            <a:ext cx="41522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?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7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79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Mezery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Box 5"/>
          <p:cNvSpPr/>
          <p:nvPr/>
        </p:nvSpPr>
        <p:spPr>
          <a:xfrm>
            <a:off x="6723720" y="2678040"/>
            <a:ext cx="4152240" cy="32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nedostatek ve vzájemné propojenosti a spolupráce všech složek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nižší efektivita celého procesu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chybí: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koordinace celého procesu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včasná intervence, zahájení a realizace rehabilitace s konkrétně stanovenými cíli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schopnost jedince s disabilitou navrátit se co nejdřív do aktivního společenského života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přehlednost a vstřícnost systémů vůči pacientům a rodinným příslušníkům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Zástupný symbol obrázku 11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0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Cíle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5"/>
          <p:cNvSpPr/>
          <p:nvPr/>
        </p:nvSpPr>
        <p:spPr>
          <a:xfrm>
            <a:off x="6723720" y="2849760"/>
            <a:ext cx="4152240" cy="29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Orientace v oblasti zdravotního postižení, sociální a pracovní rehabilitace osob se závažným duševním onemocněním.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Porozumění sociální situace osoby se závažným duševním onemocněním.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Orientace v systému sociální péče a schopnost poskytnout základní poradenství v této oblasti.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Přehled o základních postupech v rámci ergodiagnostiky a pracovní rehabilitace.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84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85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Důsledky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Box 5"/>
          <p:cNvSpPr/>
          <p:nvPr/>
        </p:nvSpPr>
        <p:spPr>
          <a:xfrm>
            <a:off x="6723720" y="4079160"/>
            <a:ext cx="41522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?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9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91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Důsledky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TextBox 5"/>
          <p:cNvSpPr/>
          <p:nvPr/>
        </p:nvSpPr>
        <p:spPr>
          <a:xfrm>
            <a:off x="6723720" y="3896280"/>
            <a:ext cx="41522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Gill Sans MT"/>
              </a:rPr>
              <a:t>Zvýšené nároky a požadavky na systém dávek a služeb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96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97" name="TextBox 5"/>
          <p:cNvSpPr/>
          <p:nvPr/>
        </p:nvSpPr>
        <p:spPr>
          <a:xfrm>
            <a:off x="6723720" y="4124880"/>
            <a:ext cx="4152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Co si z dnešní hodiny odnáším ?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401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402" name="TextBox 5"/>
          <p:cNvSpPr/>
          <p:nvPr/>
        </p:nvSpPr>
        <p:spPr>
          <a:xfrm>
            <a:off x="6723720" y="4141800"/>
            <a:ext cx="415224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ts val="1899"/>
              </a:lnSpc>
              <a:spcAft>
                <a:spcPts val="451"/>
              </a:spcAft>
            </a:pPr>
            <a:r>
              <a:rPr b="1" lang="en-US" sz="1800" spc="-1" strike="noStrike">
                <a:solidFill>
                  <a:schemeClr val="dk1"/>
                </a:solidFill>
                <a:latin typeface="Poppins Light"/>
              </a:rPr>
              <a:t>Děkuji za pozornost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6" name="TextBox 3"/>
          <p:cNvSpPr/>
          <p:nvPr/>
        </p:nvSpPr>
        <p:spPr>
          <a:xfrm>
            <a:off x="6423480" y="353520"/>
            <a:ext cx="47523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200" spc="-1" strike="noStrike">
                <a:solidFill>
                  <a:srgbClr val="131313"/>
                </a:solidFill>
                <a:latin typeface="Poppins"/>
                <a:ea typeface="arial"/>
              </a:rPr>
              <a:t>Vztah k oboru fyzioterapie aneb PROČ ?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Zástupný symbol obrázku 5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ounded Rectangle 13"/>
          <p:cNvSpPr/>
          <p:nvPr/>
        </p:nvSpPr>
        <p:spPr>
          <a:xfrm>
            <a:off x="5997960" y="2077560"/>
            <a:ext cx="5177880" cy="393588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1" name="TextBox 3"/>
          <p:cNvSpPr/>
          <p:nvPr/>
        </p:nvSpPr>
        <p:spPr>
          <a:xfrm>
            <a:off x="6423480" y="353520"/>
            <a:ext cx="47523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200" spc="-1" strike="noStrike">
                <a:solidFill>
                  <a:srgbClr val="131313"/>
                </a:solidFill>
                <a:latin typeface="Poppins"/>
                <a:ea typeface="arial"/>
              </a:rPr>
              <a:t>Vztah k oboru fyzioterapie aneb PROČ ?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5"/>
          <p:cNvSpPr/>
          <p:nvPr/>
        </p:nvSpPr>
        <p:spPr>
          <a:xfrm>
            <a:off x="6290280" y="2703240"/>
            <a:ext cx="4585680" cy="25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Gill Sans MT"/>
              </a:rPr>
              <a:t>Orientace v otázkách resocializace.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9"/>
              </a:lnSpc>
              <a:spcAft>
                <a:spcPts val="451"/>
              </a:spcAft>
            </a:pP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Gill Sans MT"/>
              </a:rPr>
              <a:t>Podobnost v procesech – podpora osoby v udržení a začleňování ve společnosti.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9"/>
              </a:lnSpc>
              <a:spcAft>
                <a:spcPts val="451"/>
              </a:spcAft>
            </a:pP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Gill Sans MT"/>
              </a:rPr>
              <a:t>Zvýšení kvality péče.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899"/>
              </a:lnSpc>
              <a:spcAft>
                <a:spcPts val="451"/>
              </a:spcAf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6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7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Podobnosti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5"/>
          <p:cNvSpPr/>
          <p:nvPr/>
        </p:nvSpPr>
        <p:spPr>
          <a:xfrm>
            <a:off x="6723720" y="2941560"/>
            <a:ext cx="4152240" cy="273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Gill Sans MT"/>
              </a:rPr>
              <a:t>Podobný princip – zlepšit zapojení člověka s postižením do života společnosti, udržení nebo získání nové sociální role.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9"/>
              </a:lnSpc>
              <a:spcAft>
                <a:spcPts val="451"/>
              </a:spcAf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Gill Sans MT"/>
              </a:rPr>
              <a:t>Mapování oblastí, na které je třeba se zaměřit, zjistit míru postižení a co zlepšovat nebo kompenzovat 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99"/>
              </a:lnSpc>
              <a:spcAft>
                <a:spcPts val="451"/>
              </a:spcAf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ts val="1899"/>
              </a:lnSpc>
              <a:spcAft>
                <a:spcPts val="45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Gill Sans MT"/>
              </a:rPr>
              <a:t>Využití konceptu “zotavení se.”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2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3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Terminologie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5"/>
          <p:cNvSpPr/>
          <p:nvPr/>
        </p:nvSpPr>
        <p:spPr>
          <a:xfrm>
            <a:off x="6723720" y="4109760"/>
            <a:ext cx="41522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Gill Sans MT"/>
              </a:rPr>
              <a:t>Rehabilitace ?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9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Rehabilitace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5"/>
          <p:cNvSpPr/>
          <p:nvPr/>
        </p:nvSpPr>
        <p:spPr>
          <a:xfrm>
            <a:off x="6723720" y="2556360"/>
            <a:ext cx="4152240" cy="350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Termín pochází z lat. „habilis“ (schopný) a předpony „re“ znamenající opakování děje.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Jeden ze systémových, mezinárodně uznávaných konceptů „návratu ke zdraví“ a / nebo ke zvýšení kvality života lidí s dlouhodobou nebo trvalou změnou zdravotní kondice.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chemeClr val="dk1"/>
                </a:solidFill>
                <a:latin typeface="Gill Sans MT"/>
              </a:rPr>
              <a:t>Jde-li o děti a mladistvé, hovoří se o „habilitaci“, jedná-li se o dospělé v produktivním věku a o seniory, hovoří se o „rehabilitaci“. 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Zástupný symbol obrázku 8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dznáček">
  <a:themeElements>
    <a:clrScheme name="Odznáček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 pitchFamily="0" charset="1"/>
        <a:ea typeface=""/>
        <a:cs typeface=""/>
      </a:majorFont>
      <a:minorFont>
        <a:latin typeface="Gill Sans MT" panose="020B05020201040202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12700" cap="flat" cmpd="sng" algn="in">
          <a:prstDash val="solid"/>
        </a:ln>
        <a:ln w="5080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dznáček">
  <a:themeElements>
    <a:clrScheme name="Odznáček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 pitchFamily="0" charset="1"/>
        <a:ea typeface=""/>
        <a:cs typeface=""/>
      </a:majorFont>
      <a:minorFont>
        <a:latin typeface="Gill Sans MT" panose="020B05020201040202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12700" cap="flat" cmpd="sng" algn="in">
          <a:prstDash val="solid"/>
        </a:ln>
        <a:ln w="5080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dznáček">
  <a:themeElements>
    <a:clrScheme name="Odznáček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 pitchFamily="0" charset="1"/>
        <a:ea typeface=""/>
        <a:cs typeface=""/>
      </a:majorFont>
      <a:minorFont>
        <a:latin typeface="Gill Sans MT" panose="020B05020201040202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12700" cap="flat" cmpd="sng" algn="in">
          <a:prstDash val="solid"/>
        </a:ln>
        <a:ln w="5080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{CA462AB4-DCA1-3349-B0F1-2811B4BEF728}tf10001071</Template>
  <TotalTime>3355</TotalTime>
  <Application>LibreOffice/7.6.1.2$Windows_X86_64 LibreOffice_project/f5defcebd022c5bc36bbb79be232cb6926d8f674</Application>
  <AppVersion>15.0000</AppVersion>
  <Words>1331</Words>
  <Paragraphs>177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2023-01-29T16:49:50Z</dcterms:created>
  <dc:creator>Vlaďka Soporská</dc:creator>
  <dc:description/>
  <dc:language>cs-CZ</dc:language>
  <cp:lastModifiedBy/>
  <dcterms:modified xsi:type="dcterms:W3CDTF">2024-02-19T10:57:57Z</dcterms:modified>
  <cp:revision>28</cp:revision>
  <dc:subject/>
  <dc:title>Základy sociální a pracovní rehabilitace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43</vt:i4>
  </property>
</Properties>
</file>