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11" r:id="rId2"/>
  </p:sldMasterIdLst>
  <p:notesMasterIdLst>
    <p:notesMasterId r:id="rId26"/>
  </p:notesMasterIdLst>
  <p:handoutMasterIdLst>
    <p:handoutMasterId r:id="rId27"/>
  </p:handoutMasterIdLst>
  <p:sldIdLst>
    <p:sldId id="256" r:id="rId3"/>
    <p:sldId id="455" r:id="rId4"/>
    <p:sldId id="257" r:id="rId5"/>
    <p:sldId id="261" r:id="rId6"/>
    <p:sldId id="267" r:id="rId7"/>
    <p:sldId id="456" r:id="rId8"/>
    <p:sldId id="262" r:id="rId9"/>
    <p:sldId id="457" r:id="rId10"/>
    <p:sldId id="264" r:id="rId11"/>
    <p:sldId id="346" r:id="rId12"/>
    <p:sldId id="274" r:id="rId13"/>
    <p:sldId id="461" r:id="rId14"/>
    <p:sldId id="462" r:id="rId15"/>
    <p:sldId id="463" r:id="rId16"/>
    <p:sldId id="464" r:id="rId17"/>
    <p:sldId id="454" r:id="rId18"/>
    <p:sldId id="465" r:id="rId19"/>
    <p:sldId id="268" r:id="rId20"/>
    <p:sldId id="272" r:id="rId21"/>
    <p:sldId id="452" r:id="rId22"/>
    <p:sldId id="384" r:id="rId23"/>
    <p:sldId id="385" r:id="rId24"/>
    <p:sldId id="467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13" d="100"/>
          <a:sy n="113" d="100"/>
        </p:scale>
        <p:origin x="50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41CDB-E02F-4D40-9CD3-B9B478FC01F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1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1CDB-E02F-4D40-9CD3-B9B478FC01F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55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1CDB-E02F-4D40-9CD3-B9B478FC01F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5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E1E45-D72F-4893-A497-AE966953F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3D975D-AA03-4820-950D-22DED2ABC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4E2F5D-E853-47F6-8875-D3152D82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203721-C467-4DC3-B29A-BC04AA0A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54F47F-8CC7-4DC2-9ED3-AFCEDC63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45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0B809E-7B29-49FF-9C0D-61F2EC42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3F7F55-44B5-4983-9E7E-CA587106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D5C3A1-12CA-418C-99A6-955885AF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193343-0D29-4D30-9014-B86B69F1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BC0ED9-8DB3-4FF9-8FE1-A18C9291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1C5E-1A05-448F-82BF-DE4E890F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4869E3-44D6-4DCD-8880-A505065DA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CD11A2-07C7-4718-8AA6-2AC0E8F2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D4B9B2-E369-43C5-888C-B3DF5E1A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5A65E0-6AF7-4460-9947-C88A48D2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270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05337-14A2-4C13-9A9F-A8C4C74E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0F76D8-6E52-4B2B-ACB0-142300DB0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98F628-3124-4B19-A314-2D7C4FECE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C5300A-21AB-4727-934D-C197C34B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F47840-EB24-4EE9-B851-D67AEF11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857B0B-F50C-497E-9919-91AF2265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658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2DBD3-40F9-4737-8499-D51D1957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B65BED-87A9-4094-8548-49F161EA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747E40-99A4-401E-AC70-9A7D1E868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9F1127-54FE-4CE6-8DCF-1498F66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16F270D-44BC-47A3-B3C3-98EE7C106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3DF83F8-24EE-4B4D-A9BC-2C6DF460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D1FA43-353B-40F0-9212-A134006C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3A6C76C-1838-4A2C-A9F6-24860F08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898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5E0AF-AEE0-4D39-9BDD-1AB75DF5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5078C2-A0D4-432E-90B4-DA820A4E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D55F1B-11C2-4502-84C6-5F36BEF9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8E0C38-4F38-487E-A790-E4193DCD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09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326A3D-F267-42BD-9E7F-113412EA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0FE039-D242-48E9-9D78-F54FC7A4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9B6B72-9ACA-4CAD-805D-787381E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7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E8657-0D9C-4DD6-BB0E-4A6A892A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DAC6C-C79D-4EB9-940C-8B82DC132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DFA720-6D7B-4E57-B61E-E773A7EB6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4F3D81-5D48-46AD-82FE-537E85EB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7E0C3D-92F5-40B4-8F06-9FA3A94A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F3FA0A-8322-4CDB-98C8-D037038B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09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A8E7D-A4A1-455E-9CC3-F3CDBA3C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F74AB7-8535-4D31-A5A5-B8AD5E19E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FEFD39-DEC6-4334-87E5-FF532A414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A17991-1531-4EBF-B270-727ECBE0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F61822-4EF4-41C0-9048-5F8C8929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6CC545-E149-4871-B9C7-CC14AD77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421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F45E2-700C-4917-944F-C91ECECA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A3B9C8-7A43-4813-8F7F-B1850B104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2D3F73-F462-4FF4-8B47-4CF74968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168A26-D063-414B-A14A-213B0160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785C50-A5FB-4334-9B8B-49101EB1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753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7098C6E-B90F-40E3-B5AB-B1265E152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3DB625-C78E-4985-A657-8676A3D24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210462-EC4F-4C30-8B86-E3233F1F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677AE4-75F1-48FA-AB4B-D7003AEF3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F98193-775F-4975-9BD9-01CA16A0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34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976498-F473-4A0E-9F83-38C0D86C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AC96EE-44B3-4C9A-A0DB-189F7E4F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D0D263-E71D-4F47-A84A-8C1161672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1987B-78FF-4D64-844F-A18C2B90B798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70595-3099-41D7-8530-3B1CC565A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655501-F1D0-4699-B8A4-7A518874E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BB8F-2ACF-4043-BDD5-4AACF8B4B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40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vyzivaspol.cz/zdrava-trinactka-strucna-vyzivova-doporuceni-pro-obyvatelstvo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hyperlink" Target="https://www.vyzivaspol.cz/" TargetMode="External"/><Relationship Id="rId3" Type="http://schemas.openxmlformats.org/officeDocument/2006/relationships/hyperlink" Target="https://www.fzv.cz/" TargetMode="External"/><Relationship Id="rId7" Type="http://schemas.openxmlformats.org/officeDocument/2006/relationships/hyperlink" Target="https://www.cambridge.org/core/journals/british-journal-of-nutrition" TargetMode="Externa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11" Type="http://schemas.openxmlformats.org/officeDocument/2006/relationships/hyperlink" Target="https://www.who.int/news-room/fact-sheets/detail/healthy-diet" TargetMode="External"/><Relationship Id="rId5" Type="http://schemas.openxmlformats.org/officeDocument/2006/relationships/hyperlink" Target="https://multimedia.efsa.europa.eu/drvs/index.htm" TargetMode="External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hyperlink" Target="https://www.hsph.harvard.edu/nutritionsource/" TargetMode="External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hyperlink" Target="https://olympics.com/ioc" TargetMode="External"/><Relationship Id="rId3" Type="http://schemas.openxmlformats.org/officeDocument/2006/relationships/hyperlink" Target="https://sigmanutrition.com/" TargetMode="External"/><Relationship Id="rId7" Type="http://schemas.openxmlformats.org/officeDocument/2006/relationships/hyperlink" Target="https://munispace.muni.cz/library/catalog/view/1150/3328/849-1/1#preview" TargetMode="Externa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11" Type="http://schemas.openxmlformats.org/officeDocument/2006/relationships/hyperlink" Target="https://us.humankinetics.com/" TargetMode="External"/><Relationship Id="rId5" Type="http://schemas.openxmlformats.org/officeDocument/2006/relationships/hyperlink" Target="https://www.mysportscience.com/" TargetMode="External"/><Relationship Id="rId10" Type="http://schemas.openxmlformats.org/officeDocument/2006/relationships/image" Target="../media/image66.jpg"/><Relationship Id="rId4" Type="http://schemas.openxmlformats.org/officeDocument/2006/relationships/image" Target="../media/image63.png"/><Relationship Id="rId9" Type="http://schemas.openxmlformats.org/officeDocument/2006/relationships/hyperlink" Target="https://www.ais.gov.au/" TargetMode="External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8tWJ1p5d4o&amp;t=477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80697"/>
            <a:ext cx="5246518" cy="1171580"/>
          </a:xfrm>
        </p:spPr>
        <p:txBody>
          <a:bodyPr anchor="t">
            <a:noAutofit/>
          </a:bodyPr>
          <a:lstStyle/>
          <a:p>
            <a:r>
              <a:rPr lang="cs-CZ" sz="2800" dirty="0"/>
              <a:t>Role výživy ve zdraví - od historie k praktické aplikaci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CF0A3FA-2A0E-4120-8797-E024B431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56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03F0AF-17B1-467B-836B-3D1FE0EFD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96" r="1429"/>
          <a:stretch/>
        </p:blipFill>
        <p:spPr>
          <a:xfrm>
            <a:off x="0" y="3001272"/>
            <a:ext cx="6096000" cy="29768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FB494A-2E45-4435-9EA9-91BE0FB34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" t="3206" r="1540" b="804"/>
          <a:stretch/>
        </p:blipFill>
        <p:spPr>
          <a:xfrm>
            <a:off x="6096000" y="2987606"/>
            <a:ext cx="6096000" cy="299812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AB09DA43-79AA-4B09-A6A9-F839FF52CDE7}"/>
              </a:ext>
            </a:extLst>
          </p:cNvPr>
          <p:cNvSpPr/>
          <p:nvPr/>
        </p:nvSpPr>
        <p:spPr>
          <a:xfrm>
            <a:off x="-55214" y="3831347"/>
            <a:ext cx="670560" cy="670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DA6AD0B-1A7E-41AC-90A4-56E290DCFB3F}"/>
              </a:ext>
            </a:extLst>
          </p:cNvPr>
          <p:cNvSpPr/>
          <p:nvPr/>
        </p:nvSpPr>
        <p:spPr>
          <a:xfrm>
            <a:off x="6015053" y="3831347"/>
            <a:ext cx="670560" cy="670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55EE66A-5891-4E86-955D-0D80FE233AD9}"/>
              </a:ext>
            </a:extLst>
          </p:cNvPr>
          <p:cNvSpPr/>
          <p:nvPr/>
        </p:nvSpPr>
        <p:spPr>
          <a:xfrm>
            <a:off x="2809906" y="3776506"/>
            <a:ext cx="670560" cy="67056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9B8E425-85DA-4556-BF9E-1949E7D31824}"/>
              </a:ext>
            </a:extLst>
          </p:cNvPr>
          <p:cNvSpPr/>
          <p:nvPr/>
        </p:nvSpPr>
        <p:spPr>
          <a:xfrm>
            <a:off x="8905906" y="3776506"/>
            <a:ext cx="670560" cy="67056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C50A74F4-8B50-430D-B894-2C638E04461E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Energetická </a:t>
            </a:r>
            <a:r>
              <a:rPr lang="cs-CZ" kern="0" dirty="0" err="1"/>
              <a:t>denzita</a:t>
            </a:r>
            <a:endParaRPr lang="cs-CZ" kern="0" dirty="0"/>
          </a:p>
        </p:txBody>
      </p:sp>
      <p:sp>
        <p:nvSpPr>
          <p:cNvPr id="16" name="Zástupný obsah 4">
            <a:extLst>
              <a:ext uri="{FF2B5EF4-FFF2-40B4-BE49-F238E27FC236}">
                <a16:creationId xmlns:a16="http://schemas.microsoft.com/office/drawing/2014/main" id="{25672A96-C286-40A9-B638-DD9553AA4A4D}"/>
              </a:ext>
            </a:extLst>
          </p:cNvPr>
          <p:cNvSpPr txBox="1">
            <a:spLocks/>
          </p:cNvSpPr>
          <p:nvPr/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dirty="0">
                <a:solidFill>
                  <a:srgbClr val="000000"/>
                </a:solidFill>
              </a:rPr>
              <a:t>500 ml nápoje Coca-Cola … </a:t>
            </a:r>
            <a:r>
              <a:rPr lang="cs-CZ" sz="1600" b="1" dirty="0">
                <a:solidFill>
                  <a:srgbClr val="000000"/>
                </a:solidFill>
              </a:rPr>
              <a:t>55 g S (225 kcal) </a:t>
            </a:r>
            <a:r>
              <a:rPr lang="cs-CZ" sz="1600" dirty="0">
                <a:solidFill>
                  <a:srgbClr val="000000"/>
                </a:solidFill>
              </a:rPr>
              <a:t>vs 500 ml džusu … </a:t>
            </a:r>
            <a:r>
              <a:rPr lang="cs-CZ" sz="1600" b="1" dirty="0">
                <a:solidFill>
                  <a:srgbClr val="000000"/>
                </a:solidFill>
              </a:rPr>
              <a:t>45 g S (210 kcal) + vláknina, vitamíny a min. l.</a:t>
            </a:r>
          </a:p>
          <a:p>
            <a:r>
              <a:rPr lang="cs-CZ" sz="1600" dirty="0">
                <a:solidFill>
                  <a:srgbClr val="000000"/>
                </a:solidFill>
              </a:rPr>
              <a:t>Dítě, 10 let, 140 cm, 34 kg, BM = 1136 kcal a CEV = ~1500 kcal … </a:t>
            </a:r>
            <a:r>
              <a:rPr lang="cs-CZ" sz="1600" b="1" dirty="0">
                <a:solidFill>
                  <a:srgbClr val="FF0000"/>
                </a:solidFill>
              </a:rPr>
              <a:t>225 kcal = 19,8 % z BM a 15 % z CEV</a:t>
            </a:r>
          </a:p>
        </p:txBody>
      </p:sp>
    </p:spTree>
    <p:extLst>
      <p:ext uri="{BB962C8B-B14F-4D97-AF65-F5344CB8AC3E}">
        <p14:creationId xmlns:p14="http://schemas.microsoft.com/office/powerpoint/2010/main" val="16859114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591C14-3FFD-6992-53F2-FF9D49D0A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CB4A1-50C1-9DE5-F698-64C619E7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potraviny jsou kvalitní?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76971B-B26A-D769-7A86-BE8E6F0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Správná rozhodnutí v obchodě:</a:t>
            </a:r>
          </a:p>
          <a:p>
            <a:pPr lvl="1"/>
            <a:r>
              <a:rPr lang="cs-CZ" dirty="0"/>
              <a:t>Nakupovat neupravené a čerstvé potraviny, případně fermentované potraviny.</a:t>
            </a:r>
          </a:p>
          <a:p>
            <a:pPr lvl="1"/>
            <a:r>
              <a:rPr lang="cs-CZ" dirty="0"/>
              <a:t>Omezit nákup potravin trvanlivých a potravin s vysokým obsahem cukru, soli, aditiv a </a:t>
            </a:r>
            <a:r>
              <a:rPr lang="cs-CZ" b="1" dirty="0"/>
              <a:t>složek, které běžně nemáme doma</a:t>
            </a:r>
            <a:r>
              <a:rPr lang="cs-CZ" dirty="0"/>
              <a:t>.</a:t>
            </a:r>
          </a:p>
        </p:txBody>
      </p:sp>
      <p:pic>
        <p:nvPicPr>
          <p:cNvPr id="6" name="Obrázek 5" descr="Obsah obrázku text, hrníček&#10;&#10;Popis byl vytvořen automaticky">
            <a:extLst>
              <a:ext uri="{FF2B5EF4-FFF2-40B4-BE49-F238E27FC236}">
                <a16:creationId xmlns:a16="http://schemas.microsoft.com/office/drawing/2014/main" id="{B69D7760-4507-4EF2-D126-3AFC53D16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" y="3798511"/>
            <a:ext cx="2017084" cy="20170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6CC08F-5D22-AB32-BC15-0D5AE3A70787}"/>
              </a:ext>
            </a:extLst>
          </p:cNvPr>
          <p:cNvSpPr txBox="1"/>
          <p:nvPr/>
        </p:nvSpPr>
        <p:spPr>
          <a:xfrm>
            <a:off x="1891511" y="3529781"/>
            <a:ext cx="3712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</a:rPr>
              <a:t>Složení: Mléko, ovocná složka 23 % (jahody 55 %, cukr, citrusová vláknina, koncentráty z citrónu, červené řepy a černé mrkve, přírodní aroma), mléčná bílkovina, jogurtové kultury a kultura </a:t>
            </a:r>
            <a:r>
              <a:rPr lang="cs-CZ" sz="2000" dirty="0" err="1">
                <a:latin typeface="+mn-lt"/>
              </a:rPr>
              <a:t>Lactobacillus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rhamnosus</a:t>
            </a:r>
            <a:r>
              <a:rPr lang="cs-CZ" sz="2000" dirty="0">
                <a:latin typeface="+mn-lt"/>
              </a:rPr>
              <a:t>, LGG®.</a:t>
            </a:r>
          </a:p>
        </p:txBody>
      </p:sp>
      <p:pic>
        <p:nvPicPr>
          <p:cNvPr id="12" name="Obrázek 11" descr="Obsah obrázku dort, stůl, talíř, ovoce&#10;&#10;Popis byl vytvořen automaticky">
            <a:extLst>
              <a:ext uri="{FF2B5EF4-FFF2-40B4-BE49-F238E27FC236}">
                <a16:creationId xmlns:a16="http://schemas.microsoft.com/office/drawing/2014/main" id="{23CC73A6-7199-BBF1-E9FF-8932E27C5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75" y="3762001"/>
            <a:ext cx="2692437" cy="201708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EB778D7-873B-75C5-69EE-893BD7A99DE6}"/>
              </a:ext>
            </a:extLst>
          </p:cNvPr>
          <p:cNvSpPr txBox="1"/>
          <p:nvPr/>
        </p:nvSpPr>
        <p:spPr>
          <a:xfrm>
            <a:off x="8366343" y="3493270"/>
            <a:ext cx="3712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</a:rPr>
              <a:t>Složení: Mléko, jahody, mléčná bílkovina, jogurtová kultura, kultura </a:t>
            </a:r>
            <a:r>
              <a:rPr lang="cs-CZ" sz="2000" dirty="0" err="1">
                <a:latin typeface="+mn-lt"/>
              </a:rPr>
              <a:t>Bifidobacterium</a:t>
            </a:r>
            <a:r>
              <a:rPr lang="cs-CZ" sz="2000" dirty="0">
                <a:latin typeface="+mn-lt"/>
              </a:rPr>
              <a:t> a </a:t>
            </a:r>
            <a:r>
              <a:rPr lang="cs-CZ" sz="2000" dirty="0" err="1">
                <a:latin typeface="+mn-lt"/>
              </a:rPr>
              <a:t>Lactobacillus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acidophilus</a:t>
            </a:r>
            <a:r>
              <a:rPr lang="cs-CZ" sz="2000" dirty="0">
                <a:latin typeface="+mn-lt"/>
              </a:rPr>
              <a:t>.</a:t>
            </a:r>
          </a:p>
        </p:txBody>
      </p:sp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D74C8459-C4D2-339F-DC87-F748B5BCF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06105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591C14-3FFD-6992-53F2-FF9D49D0A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CB4A1-50C1-9DE5-F698-64C619E7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potraviny jsou kvalitní?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76971B-B26A-D769-7A86-BE8E6F0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Správná rozhodnutí v obchodě:</a:t>
            </a:r>
          </a:p>
          <a:p>
            <a:pPr lvl="1"/>
            <a:r>
              <a:rPr lang="cs-CZ" dirty="0"/>
              <a:t>Nakupovat neupravené a čerstvé potraviny, případně fermentované potraviny.</a:t>
            </a:r>
          </a:p>
          <a:p>
            <a:pPr lvl="1"/>
            <a:r>
              <a:rPr lang="cs-CZ" dirty="0"/>
              <a:t>Omezit nákup potravin trvanlivých a potravin s vysokým obsahem cukru, soli, aditiv a </a:t>
            </a:r>
            <a:r>
              <a:rPr lang="cs-CZ" b="1" dirty="0"/>
              <a:t>složek, které běžně nemáme doma</a:t>
            </a:r>
            <a:r>
              <a:rPr lang="cs-CZ" dirty="0"/>
              <a:t>.</a:t>
            </a:r>
          </a:p>
        </p:txBody>
      </p:sp>
      <p:pic>
        <p:nvPicPr>
          <p:cNvPr id="6" name="Obrázek 5" descr="Obsah obrázku text, hrníček&#10;&#10;Popis byl vytvořen automaticky">
            <a:extLst>
              <a:ext uri="{FF2B5EF4-FFF2-40B4-BE49-F238E27FC236}">
                <a16:creationId xmlns:a16="http://schemas.microsoft.com/office/drawing/2014/main" id="{B69D7760-4507-4EF2-D126-3AFC53D16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" y="3798511"/>
            <a:ext cx="2017084" cy="20170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6CC08F-5D22-AB32-BC15-0D5AE3A70787}"/>
              </a:ext>
            </a:extLst>
          </p:cNvPr>
          <p:cNvSpPr txBox="1"/>
          <p:nvPr/>
        </p:nvSpPr>
        <p:spPr>
          <a:xfrm>
            <a:off x="1891511" y="3529781"/>
            <a:ext cx="3712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</a:rPr>
              <a:t>Složení: Mléko, ovocná složka 23 % (jahody 55 %, cukr, citrusová vláknina, koncentráty z citrónu, červené řepy a černé mrkve, přírodní aroma), mléčná bílkovina, jogurtové kultury a kultura </a:t>
            </a:r>
            <a:r>
              <a:rPr lang="cs-CZ" sz="2000" dirty="0" err="1">
                <a:latin typeface="+mn-lt"/>
              </a:rPr>
              <a:t>Lactobacillus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rhamnosus</a:t>
            </a:r>
            <a:r>
              <a:rPr lang="cs-CZ" sz="2000" dirty="0">
                <a:latin typeface="+mn-lt"/>
              </a:rPr>
              <a:t>, LGG®.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7F6641C-FC8D-D560-8ACF-61627479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71" y="3344108"/>
            <a:ext cx="3614555" cy="2852867"/>
          </a:xfrm>
          <a:prstGeom prst="rect">
            <a:avLst/>
          </a:prstGeom>
        </p:spPr>
      </p:pic>
      <p:pic>
        <p:nvPicPr>
          <p:cNvPr id="12" name="Obrázek 11" descr="Obsah obrázku dort, stůl, talíř, ovoce&#10;&#10;Popis byl vytvořen automaticky">
            <a:extLst>
              <a:ext uri="{FF2B5EF4-FFF2-40B4-BE49-F238E27FC236}">
                <a16:creationId xmlns:a16="http://schemas.microsoft.com/office/drawing/2014/main" id="{23CC73A6-7199-BBF1-E9FF-8932E27C5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75" y="3762001"/>
            <a:ext cx="2692437" cy="201708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EB778D7-873B-75C5-69EE-893BD7A99DE6}"/>
              </a:ext>
            </a:extLst>
          </p:cNvPr>
          <p:cNvSpPr txBox="1"/>
          <p:nvPr/>
        </p:nvSpPr>
        <p:spPr>
          <a:xfrm>
            <a:off x="8366343" y="3493270"/>
            <a:ext cx="3712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</a:rPr>
              <a:t>Složení: Mléko, jahody, mléčná bílkovina, jogurtová kultura, kultura </a:t>
            </a:r>
            <a:r>
              <a:rPr lang="cs-CZ" sz="2000" dirty="0" err="1">
                <a:latin typeface="+mn-lt"/>
              </a:rPr>
              <a:t>Bifidobacterium</a:t>
            </a:r>
            <a:r>
              <a:rPr lang="cs-CZ" sz="2000" dirty="0">
                <a:latin typeface="+mn-lt"/>
              </a:rPr>
              <a:t> a </a:t>
            </a:r>
            <a:r>
              <a:rPr lang="cs-CZ" sz="2000" dirty="0" err="1">
                <a:latin typeface="+mn-lt"/>
              </a:rPr>
              <a:t>Lactobacillus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acidophilus</a:t>
            </a:r>
            <a:r>
              <a:rPr lang="cs-CZ" sz="2000" dirty="0">
                <a:latin typeface="+mn-lt"/>
              </a:rPr>
              <a:t>.</a:t>
            </a:r>
          </a:p>
        </p:txBody>
      </p:sp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D74C8459-C4D2-339F-DC87-F748B5BCF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graphicFrame>
        <p:nvGraphicFramePr>
          <p:cNvPr id="15" name="Tabulka 15">
            <a:extLst>
              <a:ext uri="{FF2B5EF4-FFF2-40B4-BE49-F238E27FC236}">
                <a16:creationId xmlns:a16="http://schemas.microsoft.com/office/drawing/2014/main" id="{599C8AA2-5CB0-2895-CD65-82E9DCE5CD71}"/>
              </a:ext>
            </a:extLst>
          </p:cNvPr>
          <p:cNvGraphicFramePr>
            <a:graphicFrameLocks noGrp="1"/>
          </p:cNvGraphicFramePr>
          <p:nvPr/>
        </p:nvGraphicFramePr>
        <p:xfrm>
          <a:off x="8426799" y="3349053"/>
          <a:ext cx="3614555" cy="291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1800">
                  <a:extLst>
                    <a:ext uri="{9D8B030D-6E8A-4147-A177-3AD203B41FA5}">
                      <a16:colId xmlns:a16="http://schemas.microsoft.com/office/drawing/2014/main" val="1779457871"/>
                    </a:ext>
                  </a:extLst>
                </a:gridCol>
                <a:gridCol w="872755">
                  <a:extLst>
                    <a:ext uri="{9D8B030D-6E8A-4147-A177-3AD203B41FA5}">
                      <a16:colId xmlns:a16="http://schemas.microsoft.com/office/drawing/2014/main" val="360696904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Energie </a:t>
                      </a:r>
                      <a:r>
                        <a:rPr lang="cs-CZ" sz="1200" dirty="0" err="1"/>
                        <a:t>kJ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449 </a:t>
                      </a:r>
                      <a:r>
                        <a:rPr lang="cs-CZ" sz="1200" dirty="0" err="1"/>
                        <a:t>kJ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1910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Energie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107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7717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Tuk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4,23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8939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    z toho nasycené mastné kyseliny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2,41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0762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9,08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26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    z toho cukry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8,15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7160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Bílkoviny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7,74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1027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Vláknina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0,88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06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cs-CZ" sz="1200" dirty="0"/>
                        <a:t>Sůl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0,20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068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83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591C14-3FFD-6992-53F2-FF9D49D0A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DC89D3-36F0-C250-6DAD-EA47B7391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CB4A1-50C1-9DE5-F698-64C619E7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potraviny jsou kvalitní?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76971B-B26A-D769-7A86-BE8E6F0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Role domácí přípravy:</a:t>
            </a:r>
          </a:p>
          <a:p>
            <a:pPr lvl="1"/>
            <a:r>
              <a:rPr lang="cs-CZ" dirty="0"/>
              <a:t>Omezit používání polotovarů a průmyslově zpracovaných potravin k přímé spotřebě či dodatečné úpravě pokrmů. Omezení těchto potravin </a:t>
            </a:r>
            <a:r>
              <a:rPr lang="cs-CZ" b="1" dirty="0"/>
              <a:t>snižuje příjem cukru, soli, aditiv a jiných uměle přidaných látek</a:t>
            </a:r>
            <a:r>
              <a:rPr lang="cs-CZ" dirty="0"/>
              <a:t>, které ovlivňují kalorickou dostupnost, nutriční </a:t>
            </a:r>
            <a:r>
              <a:rPr lang="cs-CZ" dirty="0" err="1"/>
              <a:t>denzitu</a:t>
            </a:r>
            <a:r>
              <a:rPr lang="cs-CZ" dirty="0"/>
              <a:t> </a:t>
            </a:r>
            <a:r>
              <a:rPr lang="cs-CZ" dirty="0" err="1"/>
              <a:t>anásledně</a:t>
            </a:r>
            <a:r>
              <a:rPr lang="cs-CZ" dirty="0"/>
              <a:t> i střevní </a:t>
            </a:r>
            <a:r>
              <a:rPr lang="cs-CZ" dirty="0" err="1"/>
              <a:t>mikrobiom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Používat správné oleje pro teplou i studenou kuchyni. S touto problematikou souvisí i teplota a délka úpravy některých potravin. Nevhodný tuk či příliš vysoká teplota a dlouhá úprava </a:t>
            </a:r>
            <a:r>
              <a:rPr lang="cs-CZ" b="1" dirty="0"/>
              <a:t>snižují nutriční </a:t>
            </a:r>
            <a:r>
              <a:rPr lang="cs-CZ" b="1" dirty="0" err="1"/>
              <a:t>denzitu</a:t>
            </a:r>
            <a:r>
              <a:rPr lang="cs-CZ" b="1" dirty="0"/>
              <a:t> a současně zvyšují riziko vzniku škodlivých látek </a:t>
            </a:r>
            <a:r>
              <a:rPr lang="cs-CZ" dirty="0"/>
              <a:t>(např. akrylamid, trans-nenasycené mastné kyseliny aj.).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56723E-D6BD-7ABE-61B4-F8BFA5498E71}"/>
              </a:ext>
            </a:extLst>
          </p:cNvPr>
          <p:cNvSpPr txBox="1"/>
          <p:nvPr/>
        </p:nvSpPr>
        <p:spPr>
          <a:xfrm>
            <a:off x="0" y="6480000"/>
            <a:ext cx="108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Zdroj: </a:t>
            </a:r>
            <a:r>
              <a:rPr lang="cs-CZ" sz="800" dirty="0"/>
              <a:t>de </a:t>
            </a:r>
            <a:r>
              <a:rPr lang="cs-CZ" sz="800" dirty="0" err="1"/>
              <a:t>Souza</a:t>
            </a:r>
            <a:r>
              <a:rPr lang="cs-CZ" sz="800" dirty="0"/>
              <a:t>, R. J., </a:t>
            </a:r>
            <a:r>
              <a:rPr lang="cs-CZ" sz="800" dirty="0" err="1"/>
              <a:t>Mente</a:t>
            </a:r>
            <a:r>
              <a:rPr lang="cs-CZ" sz="800" dirty="0"/>
              <a:t>, A., </a:t>
            </a:r>
            <a:r>
              <a:rPr lang="cs-CZ" sz="800" dirty="0" err="1"/>
              <a:t>Maroleanu</a:t>
            </a:r>
            <a:r>
              <a:rPr lang="cs-CZ" sz="800" dirty="0"/>
              <a:t>, A., </a:t>
            </a:r>
            <a:r>
              <a:rPr lang="cs-CZ" sz="800" dirty="0" err="1"/>
              <a:t>Cozma</a:t>
            </a:r>
            <a:r>
              <a:rPr lang="cs-CZ" sz="800" dirty="0"/>
              <a:t>, A. I., Ha, V., </a:t>
            </a:r>
            <a:r>
              <a:rPr lang="cs-CZ" sz="800" dirty="0" err="1"/>
              <a:t>Kishibe</a:t>
            </a:r>
            <a:r>
              <a:rPr lang="cs-CZ" sz="800" dirty="0"/>
              <a:t>, T., </a:t>
            </a:r>
            <a:r>
              <a:rPr lang="cs-CZ" sz="800" dirty="0" err="1"/>
              <a:t>Uleryk</a:t>
            </a:r>
            <a:r>
              <a:rPr lang="cs-CZ" sz="800" dirty="0"/>
              <a:t>, E., </a:t>
            </a:r>
            <a:r>
              <a:rPr lang="cs-CZ" sz="800" dirty="0" err="1"/>
              <a:t>Budylowski</a:t>
            </a:r>
            <a:r>
              <a:rPr lang="cs-CZ" sz="800" dirty="0"/>
              <a:t>, P., </a:t>
            </a:r>
            <a:r>
              <a:rPr lang="cs-CZ" sz="800" dirty="0" err="1"/>
              <a:t>Schünemann</a:t>
            </a:r>
            <a:r>
              <a:rPr lang="cs-CZ" sz="800" dirty="0"/>
              <a:t>, H., </a:t>
            </a:r>
            <a:r>
              <a:rPr lang="cs-CZ" sz="800" dirty="0" err="1"/>
              <a:t>Beyene</a:t>
            </a:r>
            <a:r>
              <a:rPr lang="cs-CZ" sz="800" dirty="0"/>
              <a:t>, J., &amp; </a:t>
            </a:r>
            <a:r>
              <a:rPr lang="cs-CZ" sz="800" dirty="0" err="1"/>
              <a:t>Anand</a:t>
            </a:r>
            <a:r>
              <a:rPr lang="cs-CZ" sz="800" dirty="0"/>
              <a:t>, S. S. (2015). </a:t>
            </a:r>
            <a:r>
              <a:rPr lang="cs-CZ" sz="800" b="1" dirty="0" err="1"/>
              <a:t>Intake</a:t>
            </a:r>
            <a:r>
              <a:rPr lang="cs-CZ" sz="800" b="1" dirty="0"/>
              <a:t> </a:t>
            </a:r>
            <a:r>
              <a:rPr lang="cs-CZ" sz="800" b="1" dirty="0" err="1"/>
              <a:t>of</a:t>
            </a:r>
            <a:r>
              <a:rPr lang="cs-CZ" sz="800" b="1" dirty="0"/>
              <a:t> </a:t>
            </a:r>
            <a:r>
              <a:rPr lang="cs-CZ" sz="800" b="1" dirty="0" err="1"/>
              <a:t>saturated</a:t>
            </a:r>
            <a:r>
              <a:rPr lang="cs-CZ" sz="800" b="1" dirty="0"/>
              <a:t> and trans </a:t>
            </a:r>
            <a:r>
              <a:rPr lang="cs-CZ" sz="800" b="1" dirty="0" err="1"/>
              <a:t>unsaturated</a:t>
            </a:r>
            <a:r>
              <a:rPr lang="cs-CZ" sz="800" b="1" dirty="0"/>
              <a:t> </a:t>
            </a:r>
            <a:r>
              <a:rPr lang="cs-CZ" sz="800" b="1" dirty="0" err="1"/>
              <a:t>fatty</a:t>
            </a:r>
            <a:r>
              <a:rPr lang="cs-CZ" sz="800" b="1" dirty="0"/>
              <a:t> </a:t>
            </a:r>
            <a:r>
              <a:rPr lang="cs-CZ" sz="800" b="1" dirty="0" err="1"/>
              <a:t>acids</a:t>
            </a:r>
            <a:r>
              <a:rPr lang="cs-CZ" sz="800" b="1" dirty="0"/>
              <a:t> and risk </a:t>
            </a:r>
            <a:r>
              <a:rPr lang="cs-CZ" sz="800" b="1" dirty="0" err="1"/>
              <a:t>of</a:t>
            </a:r>
            <a:r>
              <a:rPr lang="cs-CZ" sz="800" b="1" dirty="0"/>
              <a:t> </a:t>
            </a:r>
            <a:r>
              <a:rPr lang="cs-CZ" sz="800" b="1" dirty="0" err="1"/>
              <a:t>all</a:t>
            </a:r>
            <a:r>
              <a:rPr lang="cs-CZ" sz="800" b="1" dirty="0"/>
              <a:t> cause mortality, </a:t>
            </a:r>
            <a:r>
              <a:rPr lang="cs-CZ" sz="800" b="1" dirty="0" err="1"/>
              <a:t>cardiovascular</a:t>
            </a:r>
            <a:r>
              <a:rPr lang="cs-CZ" sz="800" b="1" dirty="0"/>
              <a:t> </a:t>
            </a:r>
            <a:r>
              <a:rPr lang="cs-CZ" sz="800" b="1" dirty="0" err="1"/>
              <a:t>disease</a:t>
            </a:r>
            <a:r>
              <a:rPr lang="cs-CZ" sz="800" b="1" dirty="0"/>
              <a:t>, and type 2 diabetes: </a:t>
            </a:r>
            <a:r>
              <a:rPr lang="cs-CZ" sz="800" b="1" dirty="0" err="1"/>
              <a:t>Systematic</a:t>
            </a:r>
            <a:r>
              <a:rPr lang="cs-CZ" sz="800" b="1" dirty="0"/>
              <a:t> </a:t>
            </a:r>
            <a:r>
              <a:rPr lang="cs-CZ" sz="800" b="1" dirty="0" err="1"/>
              <a:t>review</a:t>
            </a:r>
            <a:r>
              <a:rPr lang="cs-CZ" sz="800" b="1" dirty="0"/>
              <a:t> and meta-</a:t>
            </a:r>
            <a:r>
              <a:rPr lang="cs-CZ" sz="800" b="1" dirty="0" err="1"/>
              <a:t>analysis</a:t>
            </a:r>
            <a:r>
              <a:rPr lang="cs-CZ" sz="800" b="1" dirty="0"/>
              <a:t> </a:t>
            </a:r>
            <a:r>
              <a:rPr lang="cs-CZ" sz="800" b="1" dirty="0" err="1"/>
              <a:t>of</a:t>
            </a:r>
            <a:r>
              <a:rPr lang="cs-CZ" sz="800" b="1" dirty="0"/>
              <a:t> </a:t>
            </a:r>
            <a:r>
              <a:rPr lang="cs-CZ" sz="800" b="1" dirty="0" err="1"/>
              <a:t>observational</a:t>
            </a:r>
            <a:r>
              <a:rPr lang="cs-CZ" sz="800" b="1" dirty="0"/>
              <a:t> </a:t>
            </a:r>
            <a:r>
              <a:rPr lang="cs-CZ" sz="800" b="1" dirty="0" err="1"/>
              <a:t>studies</a:t>
            </a:r>
            <a:r>
              <a:rPr lang="cs-CZ" sz="800" b="1" dirty="0"/>
              <a:t>. </a:t>
            </a:r>
            <a:r>
              <a:rPr lang="cs-CZ" sz="800" i="1" dirty="0"/>
              <a:t>BMJ (</a:t>
            </a:r>
            <a:r>
              <a:rPr lang="cs-CZ" sz="800" i="1" dirty="0" err="1"/>
              <a:t>Clinical</a:t>
            </a:r>
            <a:r>
              <a:rPr lang="cs-CZ" sz="800" i="1" dirty="0"/>
              <a:t> </a:t>
            </a:r>
            <a:r>
              <a:rPr lang="cs-CZ" sz="800" i="1" dirty="0" err="1"/>
              <a:t>Research</a:t>
            </a:r>
            <a:r>
              <a:rPr lang="cs-CZ" sz="800" i="1" dirty="0"/>
              <a:t> Ed.)</a:t>
            </a:r>
            <a:r>
              <a:rPr lang="cs-CZ" sz="800" dirty="0"/>
              <a:t>, </a:t>
            </a:r>
            <a:r>
              <a:rPr lang="cs-CZ" sz="800" i="1" dirty="0"/>
              <a:t>351</a:t>
            </a:r>
            <a:r>
              <a:rPr lang="cs-CZ" sz="800" dirty="0"/>
              <a:t>, h3978.</a:t>
            </a:r>
          </a:p>
          <a:p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Obrázek 8" descr="Obsah obrázku jídlo, stůl, mísa, polévka&#10;&#10;Popis byl vytvořen automaticky">
            <a:extLst>
              <a:ext uri="{FF2B5EF4-FFF2-40B4-BE49-F238E27FC236}">
                <a16:creationId xmlns:a16="http://schemas.microsoft.com/office/drawing/2014/main" id="{D31B7D7F-5467-7F15-F6E5-C89B3D8C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20" y="4376291"/>
            <a:ext cx="1809294" cy="1809294"/>
          </a:xfrm>
          <a:prstGeom prst="rect">
            <a:avLst/>
          </a:prstGeom>
        </p:spPr>
      </p:pic>
      <p:pic>
        <p:nvPicPr>
          <p:cNvPr id="11" name="Obrázek 10" descr="Obsah obrázku jídlo, talíř, zelenina, čerstvé&#10;&#10;Popis byl vytvořen automaticky">
            <a:extLst>
              <a:ext uri="{FF2B5EF4-FFF2-40B4-BE49-F238E27FC236}">
                <a16:creationId xmlns:a16="http://schemas.microsoft.com/office/drawing/2014/main" id="{66FCEC25-8A6C-91B2-0319-2F50ED373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47" y="4691658"/>
            <a:ext cx="1859280" cy="1239520"/>
          </a:xfrm>
          <a:prstGeom prst="rect">
            <a:avLst/>
          </a:prstGeom>
        </p:spPr>
      </p:pic>
      <p:pic>
        <p:nvPicPr>
          <p:cNvPr id="13" name="Obrázek 12" descr="Obsah obrázku jídlo, vidlička, svačina, sendvič&#10;&#10;Popis byl vytvořen automaticky">
            <a:extLst>
              <a:ext uri="{FF2B5EF4-FFF2-40B4-BE49-F238E27FC236}">
                <a16:creationId xmlns:a16="http://schemas.microsoft.com/office/drawing/2014/main" id="{806F4084-1663-4755-D481-B7F74AD89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84" y="4609476"/>
            <a:ext cx="1074096" cy="1406604"/>
          </a:xfrm>
          <a:prstGeom prst="rect">
            <a:avLst/>
          </a:prstGeom>
        </p:spPr>
      </p:pic>
      <p:pic>
        <p:nvPicPr>
          <p:cNvPr id="15" name="Obrázek 14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5F7CD43C-9185-CF6D-B454-CB29FC2B8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37" y="4742458"/>
            <a:ext cx="1307747" cy="1188720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B6272B8-D62D-2BB5-3D1F-D8A350C61C7B}"/>
              </a:ext>
            </a:extLst>
          </p:cNvPr>
          <p:cNvGraphicFramePr>
            <a:graphicFrameLocks noGrp="1"/>
          </p:cNvGraphicFramePr>
          <p:nvPr/>
        </p:nvGraphicFramePr>
        <p:xfrm>
          <a:off x="609120" y="1720398"/>
          <a:ext cx="10984800" cy="4323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2400">
                  <a:extLst>
                    <a:ext uri="{9D8B030D-6E8A-4147-A177-3AD203B41FA5}">
                      <a16:colId xmlns:a16="http://schemas.microsoft.com/office/drawing/2014/main" val="2280789591"/>
                    </a:ext>
                  </a:extLst>
                </a:gridCol>
                <a:gridCol w="5492400">
                  <a:extLst>
                    <a:ext uri="{9D8B030D-6E8A-4147-A177-3AD203B41FA5}">
                      <a16:colId xmlns:a16="http://schemas.microsoft.com/office/drawing/2014/main" val="2890793544"/>
                    </a:ext>
                  </a:extLst>
                </a:gridCol>
              </a:tblGrid>
              <a:tr h="388346">
                <a:tc>
                  <a:txBody>
                    <a:bodyPr/>
                    <a:lstStyle/>
                    <a:p>
                      <a:r>
                        <a:rPr lang="cs-CZ" sz="1200" dirty="0"/>
                        <a:t>Tuky (nerafinované)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Teplotní bod přepálení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43865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Avokádový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270-300°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407310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Ghí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200-250°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585948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Řepkový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240°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5206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z pokrutin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09751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extra </a:t>
                      </a:r>
                      <a:r>
                        <a:rPr lang="cs-CZ" sz="1200" dirty="0" err="1"/>
                        <a:t>virgin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160-190°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115870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Kokosový olej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171819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Sádlo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42835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Arašídový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21861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Sezamový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150-175°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144371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Máslo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905546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Slunečnicový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39635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Konopný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02381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Dýňový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703809"/>
                  </a:ext>
                </a:extLst>
              </a:tr>
              <a:tr h="281084">
                <a:tc>
                  <a:txBody>
                    <a:bodyPr/>
                    <a:lstStyle/>
                    <a:p>
                      <a:r>
                        <a:rPr lang="cs-CZ" sz="1200" dirty="0"/>
                        <a:t>Lněný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38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930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591C14-3FFD-6992-53F2-FF9D49D0A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DC89D3-36F0-C250-6DAD-EA47B7391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CB4A1-50C1-9DE5-F698-64C619E7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potraviny jsou kvalitní?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76971B-B26A-D769-7A86-BE8E6F0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Fermentace a klíčení</a:t>
            </a:r>
          </a:p>
          <a:p>
            <a:pPr lvl="1"/>
            <a:r>
              <a:rPr lang="cs-CZ" dirty="0"/>
              <a:t>Zvyšují dostupnost </a:t>
            </a:r>
            <a:r>
              <a:rPr lang="cs-CZ" b="1" dirty="0"/>
              <a:t>mikroživin</a:t>
            </a:r>
            <a:r>
              <a:rPr lang="cs-CZ" dirty="0"/>
              <a:t> (vitamíny a minerální látky) a </a:t>
            </a:r>
            <a:r>
              <a:rPr lang="cs-CZ" b="1" dirty="0"/>
              <a:t>fytochemických látek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Konzumace fermentovaných potravin umožňuje přirozený příjem </a:t>
            </a:r>
            <a:r>
              <a:rPr lang="cs-CZ" b="1" dirty="0"/>
              <a:t>probiotických</a:t>
            </a:r>
            <a:r>
              <a:rPr lang="cs-CZ" dirty="0"/>
              <a:t> organismů.</a:t>
            </a:r>
          </a:p>
          <a:p>
            <a:pPr lvl="1"/>
            <a:r>
              <a:rPr lang="cs-CZ" dirty="0"/>
              <a:t>Fermentace a klíčení </a:t>
            </a:r>
            <a:r>
              <a:rPr lang="cs-CZ" b="1" dirty="0"/>
              <a:t>zlepšuje využitelnost </a:t>
            </a:r>
            <a:r>
              <a:rPr lang="cs-CZ" dirty="0"/>
              <a:t>jinak hůře stravitelných složek potravy (např. oligosacharidy), které mohou způsobovat trávící obtíže (luštěniny, zelí, mléko apod.). </a:t>
            </a:r>
          </a:p>
        </p:txBody>
      </p:sp>
      <p:pic>
        <p:nvPicPr>
          <p:cNvPr id="6" name="Obrázek 5" descr="Obsah obrázku plast&#10;&#10;Popis byl vytvořen automaticky">
            <a:extLst>
              <a:ext uri="{FF2B5EF4-FFF2-40B4-BE49-F238E27FC236}">
                <a16:creationId xmlns:a16="http://schemas.microsoft.com/office/drawing/2014/main" id="{AA48986C-73BB-A65B-735F-E03E1ED7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2" y="4204303"/>
            <a:ext cx="1691148" cy="1691148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4591306-F4F3-6C0C-CDC1-35DF0A36A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47" y="3932262"/>
            <a:ext cx="1099247" cy="1853783"/>
          </a:xfrm>
          <a:prstGeom prst="rect">
            <a:avLst/>
          </a:prstGeom>
        </p:spPr>
      </p:pic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6C98AAE3-6EB7-E5D1-55F6-410AE3B09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1" y="4198576"/>
            <a:ext cx="1691148" cy="15874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3F3984-CB3F-4BBE-8546-6D977E9C3436}"/>
              </a:ext>
            </a:extLst>
          </p:cNvPr>
          <p:cNvSpPr txBox="1"/>
          <p:nvPr/>
        </p:nvSpPr>
        <p:spPr>
          <a:xfrm>
            <a:off x="357089" y="5396768"/>
            <a:ext cx="1147782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8000" dirty="0">
                <a:latin typeface="+mn-lt"/>
              </a:rPr>
              <a:t>Jsou bio potraviny lepší?</a:t>
            </a:r>
          </a:p>
        </p:txBody>
      </p:sp>
    </p:spTree>
    <p:extLst>
      <p:ext uri="{BB962C8B-B14F-4D97-AF65-F5344CB8AC3E}">
        <p14:creationId xmlns:p14="http://schemas.microsoft.com/office/powerpoint/2010/main" val="2880661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907A18-9952-FFFE-5B8E-1996F1285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868D2F-9D66-4B22-7B5A-15F3CF601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B5F11E8-5BD5-1B81-291C-F1A994A9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Nutriční doporučení</a:t>
            </a:r>
            <a:endParaRPr lang="en-US" dirty="0"/>
          </a:p>
        </p:txBody>
      </p:sp>
      <p:pic>
        <p:nvPicPr>
          <p:cNvPr id="9" name="Obrázek 8" descr="Obsah obrázku diagram, text&#10;&#10;Popis byl vytvořen automaticky">
            <a:extLst>
              <a:ext uri="{FF2B5EF4-FFF2-40B4-BE49-F238E27FC236}">
                <a16:creationId xmlns:a16="http://schemas.microsoft.com/office/drawing/2014/main" id="{E23ED216-8B07-994A-C6CC-71E17DFB1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449000"/>
            <a:ext cx="5601132" cy="3960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0F5767E-0568-495F-8CEE-09F097AD9484}"/>
              </a:ext>
            </a:extLst>
          </p:cNvPr>
          <p:cNvSpPr txBox="1"/>
          <p:nvPr/>
        </p:nvSpPr>
        <p:spPr>
          <a:xfrm>
            <a:off x="6483277" y="5409000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MZČR</a:t>
            </a:r>
          </a:p>
        </p:txBody>
      </p:sp>
      <p:pic>
        <p:nvPicPr>
          <p:cNvPr id="12" name="Obrázek 11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ECB2D472-5805-4E9B-9D99-C2EB2DA5E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77" y="1449000"/>
            <a:ext cx="4841076" cy="3960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BBA1E34-FE6D-4542-BBA7-4AE228B4555B}"/>
              </a:ext>
            </a:extLst>
          </p:cNvPr>
          <p:cNvSpPr txBox="1"/>
          <p:nvPr/>
        </p:nvSpPr>
        <p:spPr>
          <a:xfrm>
            <a:off x="666000" y="5409000"/>
            <a:ext cx="7601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MjUni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631EC-629F-45D6-A7C7-E170F0AE2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" y="1449001"/>
            <a:ext cx="5663886" cy="3960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3D36A-E07F-4D8B-B769-441BF6A9ECB7}"/>
              </a:ext>
            </a:extLst>
          </p:cNvPr>
          <p:cNvSpPr txBox="1"/>
          <p:nvPr/>
        </p:nvSpPr>
        <p:spPr>
          <a:xfrm>
            <a:off x="665999" y="5408999"/>
            <a:ext cx="93647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margit.cz</a:t>
            </a:r>
          </a:p>
        </p:txBody>
      </p:sp>
    </p:spTree>
    <p:extLst>
      <p:ext uri="{BB962C8B-B14F-4D97-AF65-F5344CB8AC3E}">
        <p14:creationId xmlns:p14="http://schemas.microsoft.com/office/powerpoint/2010/main" val="219544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591C14-3FFD-6992-53F2-FF9D49D0A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DC89D3-36F0-C250-6DAD-EA47B7391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CB4A1-50C1-9DE5-F698-64C619E7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Nutriční doporučení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76971B-B26A-D769-7A86-BE8E6F01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1" y="1446463"/>
            <a:ext cx="11032066" cy="413999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/>
              <a:t>Zpracované potraviny </a:t>
            </a:r>
            <a:r>
              <a:rPr lang="cs-CZ" b="1" dirty="0"/>
              <a:t>ano</a:t>
            </a:r>
            <a:r>
              <a:rPr lang="cs-CZ" dirty="0"/>
              <a:t>, průmyslově zpracované potraviny </a:t>
            </a:r>
            <a:r>
              <a:rPr lang="cs-CZ" b="1" dirty="0"/>
              <a:t>ne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Zelenina, resp. vláknina, tuky a bílkoviny na </a:t>
            </a:r>
            <a:r>
              <a:rPr lang="cs-CZ" b="1" dirty="0"/>
              <a:t>prvním místě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Sacharidové potraviny až na </a:t>
            </a:r>
            <a:r>
              <a:rPr lang="cs-CZ" b="1" dirty="0"/>
              <a:t>posledním místě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Pokud mám hlad či chuť na sladké, pak </a:t>
            </a:r>
            <a:r>
              <a:rPr lang="cs-CZ" b="1" dirty="0"/>
              <a:t>to</a:t>
            </a:r>
            <a:r>
              <a:rPr lang="cs-CZ" dirty="0"/>
              <a:t> </a:t>
            </a:r>
            <a:r>
              <a:rPr lang="cs-CZ" b="1" dirty="0"/>
              <a:t>není moje chyba</a:t>
            </a:r>
            <a:r>
              <a:rPr lang="cs-CZ" dirty="0"/>
              <a:t>, ale evoluční nastavení, environmentální podmínky v kombinaci s nedostatečně výživnou stravou (viz bod č. 2).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Nedostatky ve výživě je možné kompenzovat </a:t>
            </a:r>
            <a:r>
              <a:rPr lang="cs-CZ" b="1" dirty="0"/>
              <a:t>vhodnou kombinací potravin </a:t>
            </a:r>
            <a:r>
              <a:rPr lang="cs-CZ" dirty="0"/>
              <a:t>(viz bod č. 2).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Počítání kalorií </a:t>
            </a:r>
            <a:r>
              <a:rPr lang="cs-CZ" b="1" dirty="0"/>
              <a:t>nefunguje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Buď </a:t>
            </a:r>
            <a:r>
              <a:rPr lang="cs-CZ" b="1" dirty="0"/>
              <a:t>aktivní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35925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AB4D10-8CB0-49EB-8C52-CCAD4A7081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590BC5-7F82-45F6-A120-9742D9D6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Režimová opatření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8A50A8-03EC-4C61-A19A-B47079FB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20554"/>
          </a:xfrm>
        </p:spPr>
        <p:txBody>
          <a:bodyPr/>
          <a:lstStyle/>
          <a:p>
            <a:r>
              <a:rPr lang="cs-CZ" dirty="0"/>
              <a:t>Současné poznání poukazuje na benefity tzv. </a:t>
            </a:r>
            <a:r>
              <a:rPr lang="cs-CZ" i="1" dirty="0" err="1"/>
              <a:t>time-restricted</a:t>
            </a:r>
            <a:r>
              <a:rPr lang="cs-CZ" i="1" dirty="0"/>
              <a:t> </a:t>
            </a:r>
            <a:r>
              <a:rPr lang="cs-CZ" i="1" dirty="0" err="1"/>
              <a:t>eating</a:t>
            </a:r>
            <a:r>
              <a:rPr lang="cs-CZ" i="1" dirty="0"/>
              <a:t> (</a:t>
            </a:r>
            <a:r>
              <a:rPr lang="cs-CZ" i="1" dirty="0" err="1"/>
              <a:t>feeding</a:t>
            </a:r>
            <a:r>
              <a:rPr lang="cs-CZ" i="1" dirty="0"/>
              <a:t>),</a:t>
            </a:r>
            <a:r>
              <a:rPr lang="cs-CZ" dirty="0"/>
              <a:t> neboli TRE (TRF), v rozsahu 8-12 hodin.</a:t>
            </a:r>
          </a:p>
          <a:p>
            <a:r>
              <a:rPr lang="cs-CZ" dirty="0"/>
              <a:t>Mezi popsané benefity patří například: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… a zvýšená genová exprese v procesu zvaném </a:t>
            </a:r>
            <a:r>
              <a:rPr lang="cs-CZ" i="1" dirty="0" err="1"/>
              <a:t>autofagie</a:t>
            </a:r>
            <a:r>
              <a:rPr lang="cs-CZ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99AD48-2C0E-4A09-B518-7979940B5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21" y="3220879"/>
            <a:ext cx="5443957" cy="20792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2C3898-80A3-4780-B69C-1CEE725ED953}"/>
              </a:ext>
            </a:extLst>
          </p:cNvPr>
          <p:cNvSpPr txBox="1"/>
          <p:nvPr/>
        </p:nvSpPr>
        <p:spPr>
          <a:xfrm>
            <a:off x="720000" y="6123167"/>
            <a:ext cx="108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solidFill>
                  <a:schemeClr val="accent1">
                    <a:lumMod val="50000"/>
                  </a:schemeClr>
                </a:solidFill>
              </a:rPr>
              <a:t>Zdroje: </a:t>
            </a:r>
          </a:p>
          <a:p>
            <a:r>
              <a:rPr lang="cs-CZ" sz="600" dirty="0">
                <a:effectLst/>
              </a:rPr>
              <a:t>(1) </a:t>
            </a:r>
            <a:r>
              <a:rPr lang="en-US" sz="600" dirty="0" err="1">
                <a:effectLst/>
              </a:rPr>
              <a:t>Regmi</a:t>
            </a:r>
            <a:r>
              <a:rPr lang="en-US" sz="600" dirty="0">
                <a:effectLst/>
              </a:rPr>
              <a:t>, P., &amp; Heilbronn, L. K. (2020). </a:t>
            </a:r>
            <a:r>
              <a:rPr lang="en-US" sz="600" b="1" dirty="0">
                <a:effectLst/>
              </a:rPr>
              <a:t>Time-Restricted Eating: Benefits, Mechanisms, and Challenges in Translation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ISCIENCE</a:t>
            </a:r>
            <a:r>
              <a:rPr lang="en-US" sz="600" dirty="0">
                <a:effectLst/>
              </a:rPr>
              <a:t>, </a:t>
            </a:r>
            <a:r>
              <a:rPr lang="en-US" sz="600" i="1" dirty="0">
                <a:effectLst/>
              </a:rPr>
              <a:t>23</a:t>
            </a:r>
            <a:r>
              <a:rPr lang="en-US" sz="600" dirty="0">
                <a:effectLst/>
              </a:rPr>
              <a:t>(6), 101161.</a:t>
            </a:r>
            <a:endParaRPr lang="cs-CZ" sz="600" dirty="0">
              <a:effectLst/>
            </a:endParaRPr>
          </a:p>
          <a:p>
            <a:r>
              <a:rPr lang="cs-CZ" sz="600" dirty="0">
                <a:effectLst/>
              </a:rPr>
              <a:t>(2) </a:t>
            </a:r>
            <a:r>
              <a:rPr lang="en-US" sz="600" dirty="0">
                <a:effectLst/>
              </a:rPr>
              <a:t>Long, H., &amp; Panda, S. (2022). </a:t>
            </a:r>
            <a:r>
              <a:rPr lang="en-US" sz="600" b="1" dirty="0">
                <a:effectLst/>
              </a:rPr>
              <a:t>Time-restricted feeding and circadian autophagy for long life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Nature Reviews Endocrinology</a:t>
            </a:r>
            <a:r>
              <a:rPr lang="en-US" sz="600" dirty="0">
                <a:effectLst/>
              </a:rPr>
              <a:t>, </a:t>
            </a:r>
            <a:r>
              <a:rPr lang="en-US" sz="600" i="1" dirty="0">
                <a:effectLst/>
              </a:rPr>
              <a:t>18</a:t>
            </a:r>
            <a:r>
              <a:rPr lang="en-US" sz="600" dirty="0">
                <a:effectLst/>
              </a:rPr>
              <a:t>(1), Article 1.</a:t>
            </a:r>
            <a:endParaRPr lang="cs-CZ" sz="600" dirty="0">
              <a:effectLst/>
            </a:endParaRPr>
          </a:p>
          <a:p>
            <a:r>
              <a:rPr lang="cs-CZ" sz="600" dirty="0"/>
              <a:t>(3) </a:t>
            </a:r>
            <a:r>
              <a:rPr lang="en-US" sz="600" dirty="0">
                <a:effectLst/>
              </a:rPr>
              <a:t>Fang, R.-X., Yan, L., &amp; Liao, Z.-K. (2023). </a:t>
            </a:r>
            <a:r>
              <a:rPr lang="en-US" sz="600" b="1" dirty="0">
                <a:effectLst/>
              </a:rPr>
              <a:t>Potential preventive effects of time-restricted eating on cancer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Journal of Nutritional Oncology</a:t>
            </a:r>
            <a:r>
              <a:rPr lang="en-US" sz="600" dirty="0">
                <a:effectLst/>
              </a:rPr>
              <a:t>, </a:t>
            </a:r>
            <a:r>
              <a:rPr lang="en-US" sz="600" i="1" dirty="0">
                <a:effectLst/>
              </a:rPr>
              <a:t>8</a:t>
            </a:r>
            <a:r>
              <a:rPr lang="en-US" sz="600" dirty="0">
                <a:effectLst/>
              </a:rPr>
              <a:t>(1), 10.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3AB947-7B71-4D30-8DDD-A458514AA82C}"/>
              </a:ext>
            </a:extLst>
          </p:cNvPr>
          <p:cNvSpPr txBox="1"/>
          <p:nvPr/>
        </p:nvSpPr>
        <p:spPr>
          <a:xfrm>
            <a:off x="37289" y="5300108"/>
            <a:ext cx="1211742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8800" dirty="0">
                <a:latin typeface="+mn-lt"/>
              </a:rPr>
              <a:t>Je snídaně základ dne?</a:t>
            </a:r>
          </a:p>
        </p:txBody>
      </p:sp>
    </p:spTree>
    <p:extLst>
      <p:ext uri="{BB962C8B-B14F-4D97-AF65-F5344CB8AC3E}">
        <p14:creationId xmlns:p14="http://schemas.microsoft.com/office/powerpoint/2010/main" val="15379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Klíčová sdělení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05D0BF-BE09-EA6D-B862-48838036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/>
              <a:t>Zohledňovat </a:t>
            </a:r>
            <a:r>
              <a:rPr lang="cs-CZ" b="1" dirty="0"/>
              <a:t>kalorickou dostupnost</a:t>
            </a:r>
            <a:r>
              <a:rPr lang="cs-CZ" dirty="0"/>
              <a:t> a energetickou </a:t>
            </a:r>
            <a:r>
              <a:rPr lang="cs-CZ" dirty="0" err="1"/>
              <a:t>denzitu</a:t>
            </a:r>
            <a:r>
              <a:rPr lang="cs-CZ" dirty="0"/>
              <a:t> potravin.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Omezit konzumaci </a:t>
            </a:r>
            <a:r>
              <a:rPr lang="cs-CZ" b="1" dirty="0"/>
              <a:t>průmyslově</a:t>
            </a:r>
            <a:r>
              <a:rPr lang="cs-CZ" dirty="0"/>
              <a:t> </a:t>
            </a:r>
            <a:r>
              <a:rPr lang="cs-CZ" b="1" dirty="0"/>
              <a:t>zpracovaných</a:t>
            </a:r>
            <a:r>
              <a:rPr lang="cs-CZ" dirty="0"/>
              <a:t> </a:t>
            </a:r>
            <a:r>
              <a:rPr lang="cs-CZ" b="1" dirty="0"/>
              <a:t>potravin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Zvýšit </a:t>
            </a:r>
            <a:r>
              <a:rPr lang="cs-CZ" b="1" dirty="0"/>
              <a:t>nutriční</a:t>
            </a:r>
            <a:r>
              <a:rPr lang="cs-CZ" dirty="0"/>
              <a:t> </a:t>
            </a:r>
            <a:r>
              <a:rPr lang="cs-CZ" b="1" dirty="0" err="1"/>
              <a:t>denzitu</a:t>
            </a:r>
            <a:r>
              <a:rPr lang="cs-CZ" b="1" dirty="0"/>
              <a:t> a pestrost potravin</a:t>
            </a:r>
            <a:r>
              <a:rPr lang="cs-CZ" dirty="0"/>
              <a:t> – fytochemické látky, vláknina, probiotika a probiotika:</a:t>
            </a:r>
          </a:p>
          <a:p>
            <a:pPr marL="1200150" lvl="2" indent="-28575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Převaha rostlinné složky </a:t>
            </a:r>
            <a:r>
              <a:rPr lang="cs-CZ" sz="2000" dirty="0"/>
              <a:t>bohaté na </a:t>
            </a:r>
            <a:r>
              <a:rPr lang="cs-CZ" sz="2000" dirty="0" err="1"/>
              <a:t>fytochemikálie</a:t>
            </a:r>
            <a:r>
              <a:rPr lang="cs-CZ" sz="2000" dirty="0"/>
              <a:t>, vlákninu a probiotika: zelenina, ovoce, ořechy, semena, luštěniny, čaj, káva apod.</a:t>
            </a:r>
          </a:p>
          <a:p>
            <a:pPr marL="1200150" lvl="2" indent="-285750">
              <a:buClr>
                <a:srgbClr val="0000DC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Probiotická</a:t>
            </a:r>
            <a:r>
              <a:rPr lang="cs-CZ" sz="2000" dirty="0"/>
              <a:t> </a:t>
            </a:r>
            <a:r>
              <a:rPr lang="cs-CZ" sz="2000" b="1" dirty="0"/>
              <a:t>složka</a:t>
            </a:r>
            <a:r>
              <a:rPr lang="cs-CZ" sz="2000" dirty="0"/>
              <a:t> obsažená ve fermentovaných potravinách: kefír, jogurt, kvašená zelenina a nápoje (</a:t>
            </a:r>
            <a:r>
              <a:rPr lang="cs-CZ" sz="2000" dirty="0" err="1"/>
              <a:t>kombucha</a:t>
            </a:r>
            <a:r>
              <a:rPr lang="cs-CZ" sz="2000" dirty="0"/>
              <a:t>, červené víno) apod.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F3E8390-C0AB-37D8-EC58-7B928037EC51}"/>
              </a:ext>
            </a:extLst>
          </p:cNvPr>
          <p:cNvSpPr txBox="1"/>
          <p:nvPr/>
        </p:nvSpPr>
        <p:spPr>
          <a:xfrm>
            <a:off x="2913878" y="5308780"/>
            <a:ext cx="636424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30 druhů rostlinných potravin za týden.</a:t>
            </a:r>
          </a:p>
        </p:txBody>
      </p:sp>
    </p:spTree>
    <p:extLst>
      <p:ext uri="{BB962C8B-B14F-4D97-AF65-F5344CB8AC3E}">
        <p14:creationId xmlns:p14="http://schemas.microsoft.com/office/powerpoint/2010/main" val="2328959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Klíčová sdělení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05D0BF-BE09-EA6D-B862-48838036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 startAt="5"/>
            </a:pPr>
            <a:r>
              <a:rPr lang="cs-CZ" dirty="0"/>
              <a:t>Nastavit si vhodná </a:t>
            </a:r>
            <a:r>
              <a:rPr lang="cs-CZ" b="1" dirty="0"/>
              <a:t>nutriční, pohybová a režimová opatření</a:t>
            </a:r>
            <a:r>
              <a:rPr lang="cs-CZ" dirty="0"/>
              <a:t>.</a:t>
            </a:r>
          </a:p>
          <a:p>
            <a:pPr marL="586350" indent="-514350">
              <a:buFont typeface="+mj-lt"/>
              <a:buAutoNum type="arabicPeriod" startAt="5"/>
            </a:pPr>
            <a:r>
              <a:rPr lang="cs-CZ" dirty="0"/>
              <a:t>Konzumace doma připravených pokrmů a čerstvých potravin </a:t>
            </a:r>
            <a:r>
              <a:rPr lang="cs-CZ" b="1" dirty="0"/>
              <a:t>zvyšuje šanci </a:t>
            </a:r>
            <a:r>
              <a:rPr lang="cs-CZ" dirty="0"/>
              <a:t>na zařazení těchto doporučení.</a:t>
            </a:r>
          </a:p>
          <a:p>
            <a:pPr marL="586350" indent="-514350">
              <a:buFont typeface="+mj-lt"/>
              <a:buAutoNum type="arabicPeriod" startAt="5"/>
            </a:pPr>
            <a:r>
              <a:rPr lang="cs-CZ" dirty="0"/>
              <a:t>Domácí příprava pokrmů, dělba práce, součinnost a společné jídlo představují důležité </a:t>
            </a:r>
            <a:r>
              <a:rPr lang="cs-CZ" b="1" dirty="0"/>
              <a:t>sociální aspekty </a:t>
            </a:r>
            <a:r>
              <a:rPr lang="cs-CZ" dirty="0"/>
              <a:t>domácího vaření.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5C4527-458C-4012-B497-718A29153C48}"/>
              </a:ext>
            </a:extLst>
          </p:cNvPr>
          <p:cNvSpPr txBox="1"/>
          <p:nvPr/>
        </p:nvSpPr>
        <p:spPr>
          <a:xfrm>
            <a:off x="547045" y="4598840"/>
            <a:ext cx="1109791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Být kritický k informacím na obalech potravin z průmyslové produkce</a:t>
            </a:r>
          </a:p>
          <a:p>
            <a:pPr algn="ctr"/>
            <a:r>
              <a:rPr lang="cs-CZ" sz="2800" dirty="0">
                <a:latin typeface="+mn-lt"/>
              </a:rPr>
              <a:t>a příliš nevěřit tvrzením poukazujícím na „zdraví“.</a:t>
            </a:r>
          </a:p>
        </p:txBody>
      </p:sp>
    </p:spTree>
    <p:extLst>
      <p:ext uri="{BB962C8B-B14F-4D97-AF65-F5344CB8AC3E}">
        <p14:creationId xmlns:p14="http://schemas.microsoft.com/office/powerpoint/2010/main" val="11076914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917A5E-9D99-94B0-106D-214C6DE3CF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12BB3B-DD4E-9C69-CD1D-1CEC7B0AA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7" name="Zástupný obsah 6" descr="Odznak, otazník se souvislou výplní">
            <a:extLst>
              <a:ext uri="{FF2B5EF4-FFF2-40B4-BE49-F238E27FC236}">
                <a16:creationId xmlns:a16="http://schemas.microsoft.com/office/drawing/2014/main" id="{F127E19C-25CF-42D4-1C11-26E1B8331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784"/>
            <a:ext cx="4181474" cy="418147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F1837-3BA0-3087-A118-98498F090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05" y="2121379"/>
            <a:ext cx="4876190" cy="48761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9537F8A-8F34-581E-8A0B-9B9CCA262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79" y="1729282"/>
            <a:ext cx="1478909" cy="14789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0712FD5-5A08-BCA1-8207-9DA3BA0E0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90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informací</a:t>
            </a:r>
            <a:br>
              <a:rPr lang="cs-CZ" dirty="0"/>
            </a:br>
            <a:r>
              <a:rPr lang="cs-CZ" sz="2000" dirty="0"/>
              <a:t>Obecná doporučení pro výživu populačních skupin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8C5E281-A326-4587-8765-28367505A4C0}"/>
              </a:ext>
            </a:extLst>
          </p:cNvPr>
          <p:cNvSpPr txBox="1"/>
          <p:nvPr/>
        </p:nvSpPr>
        <p:spPr>
          <a:xfrm>
            <a:off x="0" y="6642556"/>
            <a:ext cx="43011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</a:t>
            </a:r>
            <a:r>
              <a:rPr lang="cs-CZ" sz="800" dirty="0">
                <a:hlinkClick r:id="rId2"/>
              </a:rPr>
              <a:t>https://www.vyzivaspol.cz/zdrava-trinactka-strucna-vyzivova-doporuceni-pro-obyvatelstvo/</a:t>
            </a:r>
            <a:r>
              <a:rPr lang="cs-CZ" sz="800" dirty="0"/>
              <a:t> </a:t>
            </a:r>
          </a:p>
        </p:txBody>
      </p:sp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C5387CB0-8160-4AD4-8E74-EDF382F96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80" y="2049660"/>
            <a:ext cx="9678239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888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1F4CD-03B1-4AF1-84F4-A1156926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817653"/>
            <a:ext cx="4426755" cy="1215149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Obecná doporučení pro stravování</a:t>
            </a:r>
            <a:br>
              <a:rPr lang="cs-CZ" sz="2200" dirty="0"/>
            </a:br>
            <a:r>
              <a:rPr lang="cs-CZ" sz="2200" dirty="0"/>
              <a:t>Odborná opora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1F3642D-13C8-47D1-8141-3F5A7CEB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975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0A70F-CF68-435F-8967-0391715E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525602" cy="2020825"/>
          </a:xfrm>
        </p:spPr>
        <p:txBody>
          <a:bodyPr anchor="t">
            <a:normAutofit/>
          </a:bodyPr>
          <a:lstStyle/>
          <a:p>
            <a:r>
              <a:rPr lang="cs-CZ" sz="1500" dirty="0"/>
              <a:t>Kvalitní a objektivní informace poskytují renomované organizace zaměřené na výživu (Fórum zdravé výživy aj.), univerzity (Harvard, Cambridge aj.), světové a kontinentální organizace (WHO, EFSA aj.).</a:t>
            </a:r>
          </a:p>
          <a:p>
            <a:r>
              <a:rPr lang="cs-CZ" sz="1500" dirty="0"/>
              <a:t>Skvělé informace poskytují i nutriční publikace orientované na populaci konkrétního státu – V České republice například publikace DACH.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hlinkClick r:id="rId3"/>
            <a:extLst>
              <a:ext uri="{FF2B5EF4-FFF2-40B4-BE49-F238E27FC236}">
                <a16:creationId xmlns:a16="http://schemas.microsoft.com/office/drawing/2014/main" id="{4C0793F7-6473-4448-9DAA-4D7869CF1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817653"/>
            <a:ext cx="1094369" cy="779738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8E915F0-311A-4BDD-94EC-B0A3D6A3C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3788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F1CD662-C732-41EB-A08A-EFB9E7EB8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hlinkClick r:id="rId5"/>
            <a:extLst>
              <a:ext uri="{FF2B5EF4-FFF2-40B4-BE49-F238E27FC236}">
                <a16:creationId xmlns:a16="http://schemas.microsoft.com/office/drawing/2014/main" id="{D463F01A-6355-4DE7-93C1-5A68C47CA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6" y="659177"/>
            <a:ext cx="2852862" cy="149775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AC9A43-F5C5-4703-A0F0-78CBB9542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4950"/>
            <a:ext cx="156809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E28351C-7EEF-428E-9B7A-5CC84F336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6382" y="4769538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 descr="Obsah obrázku text&#10;&#10;Popis byl vytvořen automaticky">
            <a:hlinkClick r:id="rId7"/>
            <a:extLst>
              <a:ext uri="{FF2B5EF4-FFF2-40B4-BE49-F238E27FC236}">
                <a16:creationId xmlns:a16="http://schemas.microsoft.com/office/drawing/2014/main" id="{E64E0C31-D71A-43D1-8E9A-AD6E31127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8" b="35697"/>
          <a:stretch/>
        </p:blipFill>
        <p:spPr>
          <a:xfrm>
            <a:off x="6429530" y="3891018"/>
            <a:ext cx="1751717" cy="391837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hlinkClick r:id="rId9"/>
            <a:extLst>
              <a:ext uri="{FF2B5EF4-FFF2-40B4-BE49-F238E27FC236}">
                <a16:creationId xmlns:a16="http://schemas.microsoft.com/office/drawing/2014/main" id="{644FB915-DE99-4D96-A453-753A6A15AF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7" y="5456684"/>
            <a:ext cx="1929327" cy="1012896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0B0DBC8-B5F0-40AE-A3D3-BCD504119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>
            <a:hlinkClick r:id="rId11"/>
            <a:extLst>
              <a:ext uri="{FF2B5EF4-FFF2-40B4-BE49-F238E27FC236}">
                <a16:creationId xmlns:a16="http://schemas.microsoft.com/office/drawing/2014/main" id="{46879010-1D0C-4626-B968-6D660240CF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85" y="5057290"/>
            <a:ext cx="2246575" cy="1263698"/>
          </a:xfrm>
          <a:prstGeom prst="rect">
            <a:avLst/>
          </a:prstGeom>
        </p:spPr>
      </p:pic>
      <p:pic>
        <p:nvPicPr>
          <p:cNvPr id="7" name="Obrázek 6">
            <a:hlinkClick r:id="rId13"/>
            <a:extLst>
              <a:ext uri="{FF2B5EF4-FFF2-40B4-BE49-F238E27FC236}">
                <a16:creationId xmlns:a16="http://schemas.microsoft.com/office/drawing/2014/main" id="{EE2CCC69-FB17-4246-890C-3427CD58BE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18006" r="22002" b="18006"/>
          <a:stretch/>
        </p:blipFill>
        <p:spPr>
          <a:xfrm>
            <a:off x="142262" y="4769538"/>
            <a:ext cx="1070812" cy="12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1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1F4CD-03B1-4AF1-84F4-A1156926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531805"/>
            <a:ext cx="4426755" cy="1500998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Stravovací doporučení pro sportovce</a:t>
            </a:r>
            <a:br>
              <a:rPr lang="cs-CZ" sz="2200" dirty="0"/>
            </a:br>
            <a:r>
              <a:rPr lang="cs-CZ" sz="2200" dirty="0"/>
              <a:t>Odborná opora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1F3642D-13C8-47D1-8141-3F5A7CEB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975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0A70F-CF68-435F-8967-0391715E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r>
              <a:rPr lang="cs-CZ" sz="1500"/>
              <a:t>Kvalitní a objektivní informace v oblasti sportu poskytují renomované sportovní asociace (Australský institut sportu aj.), vědecké žurnály (Human Kinetics aj.) a odborné weby (Sigma nutrition, Mysportscience aj.).</a:t>
            </a:r>
          </a:p>
          <a:p>
            <a:r>
              <a:rPr lang="cs-CZ" sz="1500"/>
              <a:t>Z českých publikací například publikace Sportovní výživa jako vědecká disciplína.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>
            <a:hlinkClick r:id="rId3"/>
            <a:extLst>
              <a:ext uri="{FF2B5EF4-FFF2-40B4-BE49-F238E27FC236}">
                <a16:creationId xmlns:a16="http://schemas.microsoft.com/office/drawing/2014/main" id="{757B8409-17F2-49ED-B431-658553B27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73" y="715300"/>
            <a:ext cx="984444" cy="984444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8E915F0-311A-4BDD-94EC-B0A3D6A3C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3788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F1CD662-C732-41EB-A08A-EFB9E7EB8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hlinkClick r:id="rId5"/>
            <a:extLst>
              <a:ext uri="{FF2B5EF4-FFF2-40B4-BE49-F238E27FC236}">
                <a16:creationId xmlns:a16="http://schemas.microsoft.com/office/drawing/2014/main" id="{3CBED4F6-21C6-4C14-926A-419C3DA1E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6" y="594987"/>
            <a:ext cx="2852862" cy="162613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9AC9A43-F5C5-4703-A0F0-78CBB9542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4950"/>
            <a:ext cx="1568092" cy="1847088"/>
          </a:xfrm>
          <a:custGeom>
            <a:avLst/>
            <a:gdLst>
              <a:gd name="connsiteX0" fmla="*/ 644548 w 1568092"/>
              <a:gd name="connsiteY0" fmla="*/ 0 h 1847088"/>
              <a:gd name="connsiteX1" fmla="*/ 1568092 w 1568092"/>
              <a:gd name="connsiteY1" fmla="*/ 923544 h 1847088"/>
              <a:gd name="connsiteX2" fmla="*/ 644548 w 1568092"/>
              <a:gd name="connsiteY2" fmla="*/ 1847088 h 1847088"/>
              <a:gd name="connsiteX3" fmla="*/ 128186 w 1568092"/>
              <a:gd name="connsiteY3" fmla="*/ 1689361 h 1847088"/>
              <a:gd name="connsiteX4" fmla="*/ 0 w 1568092"/>
              <a:gd name="connsiteY4" fmla="*/ 1583598 h 1847088"/>
              <a:gd name="connsiteX5" fmla="*/ 0 w 1568092"/>
              <a:gd name="connsiteY5" fmla="*/ 263490 h 1847088"/>
              <a:gd name="connsiteX6" fmla="*/ 128186 w 1568092"/>
              <a:gd name="connsiteY6" fmla="*/ 157727 h 1847088"/>
              <a:gd name="connsiteX7" fmla="*/ 644548 w 1568092"/>
              <a:gd name="connsiteY7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ázek 19">
            <a:hlinkClick r:id="rId7"/>
            <a:extLst>
              <a:ext uri="{FF2B5EF4-FFF2-40B4-BE49-F238E27FC236}">
                <a16:creationId xmlns:a16="http://schemas.microsoft.com/office/drawing/2014/main" id="{0E6B2362-34C7-4EBF-9D06-359131A89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92" y="4794931"/>
            <a:ext cx="796657" cy="1122053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E28351C-7EEF-428E-9B7A-5CC84F336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6382" y="4769538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hlinkClick r:id="rId9"/>
            <a:extLst>
              <a:ext uri="{FF2B5EF4-FFF2-40B4-BE49-F238E27FC236}">
                <a16:creationId xmlns:a16="http://schemas.microsoft.com/office/drawing/2014/main" id="{068BF456-A7A3-4324-A16B-EA8F67F866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6" b="32451"/>
          <a:stretch/>
        </p:blipFill>
        <p:spPr>
          <a:xfrm>
            <a:off x="6429530" y="3757938"/>
            <a:ext cx="1751717" cy="657997"/>
          </a:xfrm>
          <a:prstGeom prst="rect">
            <a:avLst/>
          </a:prstGeom>
        </p:spPr>
      </p:pic>
      <p:pic>
        <p:nvPicPr>
          <p:cNvPr id="7" name="Obrázek 6">
            <a:hlinkClick r:id="rId11"/>
            <a:extLst>
              <a:ext uri="{FF2B5EF4-FFF2-40B4-BE49-F238E27FC236}">
                <a16:creationId xmlns:a16="http://schemas.microsoft.com/office/drawing/2014/main" id="{EBB54BFB-D711-452C-B4D6-3C5269C388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7" y="5600068"/>
            <a:ext cx="1929327" cy="726128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0B0DBC8-B5F0-40AE-A3D3-BCD504119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Obrázek 17">
            <a:hlinkClick r:id="rId13"/>
            <a:extLst>
              <a:ext uri="{FF2B5EF4-FFF2-40B4-BE49-F238E27FC236}">
                <a16:creationId xmlns:a16="http://schemas.microsoft.com/office/drawing/2014/main" id="{47D5AA8E-69E3-447D-9586-A87E270C45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01" y="4813202"/>
            <a:ext cx="2002142" cy="17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 na příště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05D0BF-BE09-EA6D-B862-48838036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b="1" dirty="0"/>
              <a:t>Prostudujte a diskutujte </a:t>
            </a:r>
            <a:r>
              <a:rPr lang="cs-CZ" dirty="0"/>
              <a:t>na semináři článek </a:t>
            </a:r>
            <a:r>
              <a:rPr lang="en-US" i="1" dirty="0"/>
              <a:t>The impact of caloric availability on eating behavior and ultra-processed food reward</a:t>
            </a:r>
            <a:r>
              <a:rPr lang="cs-CZ" i="1"/>
              <a:t>.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Shlédnout přednášku </a:t>
            </a:r>
            <a:r>
              <a:rPr lang="cs-CZ" dirty="0"/>
              <a:t>G. </a:t>
            </a:r>
            <a:r>
              <a:rPr lang="cs-CZ" dirty="0" err="1"/>
              <a:t>Yeoa</a:t>
            </a:r>
            <a:r>
              <a:rPr lang="cs-CZ" dirty="0"/>
              <a:t> pod odkazem </a:t>
            </a:r>
            <a:r>
              <a:rPr lang="cs-CZ" dirty="0">
                <a:hlinkClick r:id="rId2"/>
              </a:rPr>
              <a:t>zde</a:t>
            </a:r>
            <a:r>
              <a:rPr lang="cs-CZ" dirty="0"/>
              <a:t>. Příště navážeme společnou diskuzí.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Splňte Open </a:t>
            </a:r>
            <a:r>
              <a:rPr lang="cs-CZ" b="1" dirty="0" err="1"/>
              <a:t>book</a:t>
            </a:r>
            <a:r>
              <a:rPr lang="cs-CZ" b="1" dirty="0"/>
              <a:t> test č. 1</a:t>
            </a:r>
            <a:r>
              <a:rPr lang="cs-CZ" dirty="0"/>
              <a:t> do půlnoci 11. 3. na téma </a:t>
            </a:r>
            <a:r>
              <a:rPr lang="cs-CZ" i="1" dirty="0"/>
              <a:t>Význam sportovní výživy</a:t>
            </a:r>
            <a:r>
              <a:rPr lang="cs-CZ" dirty="0"/>
              <a:t>. Odpovídejte na základě shlédnutí krátkých videí YouTube kanálu IOC </a:t>
            </a:r>
            <a:r>
              <a:rPr lang="cs-CZ" dirty="0" err="1"/>
              <a:t>Diploma</a:t>
            </a:r>
            <a:r>
              <a:rPr lang="cs-CZ" dirty="0"/>
              <a:t> </a:t>
            </a:r>
            <a:r>
              <a:rPr lang="cs-CZ" dirty="0" err="1"/>
              <a:t>Sports</a:t>
            </a:r>
            <a:r>
              <a:rPr lang="cs-CZ" dirty="0"/>
              <a:t> </a:t>
            </a:r>
            <a:r>
              <a:rPr lang="cs-CZ" dirty="0" err="1"/>
              <a:t>Nutrition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2436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9D5D27-46F7-31F1-6152-7901F003DD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F331F0-3732-A6D4-2824-66048E90D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59E389-C414-E220-3AD2-77CD7E18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Tepelná úprava potravin a náš vývoj</a:t>
            </a:r>
          </a:p>
        </p:txBody>
      </p:sp>
      <p:pic>
        <p:nvPicPr>
          <p:cNvPr id="9" name="Obrázek 8" descr="Obsah obrázku primát, savci&#10;&#10;Popis byl vytvořen automaticky">
            <a:extLst>
              <a:ext uri="{FF2B5EF4-FFF2-40B4-BE49-F238E27FC236}">
                <a16:creationId xmlns:a16="http://schemas.microsoft.com/office/drawing/2014/main" id="{B5DFA6C7-1BAD-4A27-68C0-A01F6B58F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00" y="1529426"/>
            <a:ext cx="2880000" cy="1899574"/>
          </a:xfrm>
          <a:prstGeom prst="rect">
            <a:avLst/>
          </a:prstGeom>
        </p:spPr>
      </p:pic>
      <p:pic>
        <p:nvPicPr>
          <p:cNvPr id="11" name="Obrázek 10" descr="Obsah obrázku primát, savci&#10;&#10;Popis byl vytvořen automaticky">
            <a:extLst>
              <a:ext uri="{FF2B5EF4-FFF2-40B4-BE49-F238E27FC236}">
                <a16:creationId xmlns:a16="http://schemas.microsoft.com/office/drawing/2014/main" id="{43CED458-2DA8-9312-3F31-0F0B2D6E0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4" y="1529426"/>
            <a:ext cx="2880000" cy="1899574"/>
          </a:xfrm>
          <a:prstGeom prst="rect">
            <a:avLst/>
          </a:prstGeom>
        </p:spPr>
      </p:pic>
      <p:pic>
        <p:nvPicPr>
          <p:cNvPr id="13" name="Obrázek 12" descr="Obsah obrázku primát, savci&#10;&#10;Popis byl vytvořen automaticky">
            <a:extLst>
              <a:ext uri="{FF2B5EF4-FFF2-40B4-BE49-F238E27FC236}">
                <a16:creationId xmlns:a16="http://schemas.microsoft.com/office/drawing/2014/main" id="{DB237B21-6C46-A7C6-0736-205784EF0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08" y="1529426"/>
            <a:ext cx="2880000" cy="1899574"/>
          </a:xfrm>
          <a:prstGeom prst="rect">
            <a:avLst/>
          </a:prstGeom>
        </p:spPr>
      </p:pic>
      <p:pic>
        <p:nvPicPr>
          <p:cNvPr id="19" name="Obrázek 18" descr="Obsah obrázku ovoce, různé, uspořádáno, různorodost&#10;&#10;Popis byl vytvořen automaticky">
            <a:extLst>
              <a:ext uri="{FF2B5EF4-FFF2-40B4-BE49-F238E27FC236}">
                <a16:creationId xmlns:a16="http://schemas.microsoft.com/office/drawing/2014/main" id="{69648171-27D7-79EF-B3CD-74F7DC3AE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59" y="4640382"/>
            <a:ext cx="2221082" cy="1258613"/>
          </a:xfrm>
          <a:prstGeom prst="rect">
            <a:avLst/>
          </a:prstGeom>
        </p:spPr>
      </p:pic>
      <p:pic>
        <p:nvPicPr>
          <p:cNvPr id="21" name="Obrázek 20" descr="Obsah obrázku tmavé&#10;&#10;Popis byl vytvořen automaticky">
            <a:extLst>
              <a:ext uri="{FF2B5EF4-FFF2-40B4-BE49-F238E27FC236}">
                <a16:creationId xmlns:a16="http://schemas.microsoft.com/office/drawing/2014/main" id="{404EC2AC-4F47-0338-80DF-62C3A9823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81" y="4786242"/>
            <a:ext cx="1564644" cy="1192438"/>
          </a:xfrm>
          <a:prstGeom prst="rect">
            <a:avLst/>
          </a:prstGeom>
        </p:spPr>
      </p:pic>
      <p:pic>
        <p:nvPicPr>
          <p:cNvPr id="23" name="Obrázek 22" descr="Obsah obrázku jídlo, zelenina, maso, dušené maso&#10;&#10;Popis byl vytvořen automaticky">
            <a:extLst>
              <a:ext uri="{FF2B5EF4-FFF2-40B4-BE49-F238E27FC236}">
                <a16:creationId xmlns:a16="http://schemas.microsoft.com/office/drawing/2014/main" id="{874C03A6-A506-8372-0AE8-A22D80F85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25" y="4957692"/>
            <a:ext cx="1741965" cy="1161310"/>
          </a:xfrm>
          <a:prstGeom prst="rect">
            <a:avLst/>
          </a:prstGeom>
        </p:spPr>
      </p:pic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90A63569-14EC-512E-2F3F-BB8BD00CCB23}"/>
              </a:ext>
            </a:extLst>
          </p:cNvPr>
          <p:cNvCxnSpPr>
            <a:stCxn id="9" idx="2"/>
            <a:endCxn id="19" idx="0"/>
          </p:cNvCxnSpPr>
          <p:nvPr/>
        </p:nvCxnSpPr>
        <p:spPr bwMode="auto">
          <a:xfrm>
            <a:off x="2920800" y="3429000"/>
            <a:ext cx="0" cy="12113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Obrázek 24" descr="Obsah obrázku osoba, ruka&#10;&#10;Popis byl vytvořen automaticky">
            <a:extLst>
              <a:ext uri="{FF2B5EF4-FFF2-40B4-BE49-F238E27FC236}">
                <a16:creationId xmlns:a16="http://schemas.microsoft.com/office/drawing/2014/main" id="{2E566CF4-5177-ACB1-06D6-E031499859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2"/>
          <a:stretch/>
        </p:blipFill>
        <p:spPr>
          <a:xfrm>
            <a:off x="2427868" y="3762250"/>
            <a:ext cx="1203383" cy="549128"/>
          </a:xfrm>
          <a:prstGeom prst="rect">
            <a:avLst/>
          </a:prstGeom>
        </p:spPr>
      </p:pic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F060832D-A6C4-DC37-7817-CA1BE41B92C0}"/>
              </a:ext>
            </a:extLst>
          </p:cNvPr>
          <p:cNvCxnSpPr>
            <a:stCxn id="15" idx="0"/>
            <a:endCxn id="21" idx="0"/>
          </p:cNvCxnSpPr>
          <p:nvPr/>
        </p:nvCxnSpPr>
        <p:spPr bwMode="auto">
          <a:xfrm flipH="1">
            <a:off x="6434503" y="3429000"/>
            <a:ext cx="1" cy="13572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Obrázek 14" descr="Obsah obrázku příroda, tmavé&#10;&#10;Popis byl vytvořen automaticky">
            <a:extLst>
              <a:ext uri="{FF2B5EF4-FFF2-40B4-BE49-F238E27FC236}">
                <a16:creationId xmlns:a16="http://schemas.microsoft.com/office/drawing/2014/main" id="{B73022F0-F45B-99F4-8E7B-0F6D55ECDA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68" y="3429000"/>
            <a:ext cx="1290271" cy="1290271"/>
          </a:xfrm>
          <a:prstGeom prst="rect">
            <a:avLst/>
          </a:prstGeom>
        </p:spPr>
      </p:pic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1FFE6E8D-D241-BA2B-973F-5253469BFA48}"/>
              </a:ext>
            </a:extLst>
          </p:cNvPr>
          <p:cNvCxnSpPr>
            <a:stCxn id="13" idx="2"/>
            <a:endCxn id="23" idx="0"/>
          </p:cNvCxnSpPr>
          <p:nvPr/>
        </p:nvCxnSpPr>
        <p:spPr bwMode="auto">
          <a:xfrm>
            <a:off x="9948208" y="3429000"/>
            <a:ext cx="0" cy="15286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0BB38412-2C83-38E6-9267-FB3BF3942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7" b="7932"/>
          <a:stretch/>
        </p:blipFill>
        <p:spPr>
          <a:xfrm>
            <a:off x="9033808" y="3581696"/>
            <a:ext cx="1828800" cy="1223300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E88BC31B-1570-6218-834A-13433A315D7E}"/>
              </a:ext>
            </a:extLst>
          </p:cNvPr>
          <p:cNvSpPr txBox="1"/>
          <p:nvPr/>
        </p:nvSpPr>
        <p:spPr>
          <a:xfrm>
            <a:off x="-18441" y="66425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Zdroj: https://www.stoplusjednicka.cz/ve-stopach-cloveka-nejdulezitejsi-prelomy-ve-vyvoji-naseho-druhu</a:t>
            </a:r>
          </a:p>
        </p:txBody>
      </p:sp>
    </p:spTree>
    <p:extLst>
      <p:ext uri="{BB962C8B-B14F-4D97-AF65-F5344CB8AC3E}">
        <p14:creationId xmlns:p14="http://schemas.microsoft.com/office/powerpoint/2010/main" val="40032390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33A532-FA15-1FBD-832F-3DD252D45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309E36-5D9F-56CB-04D4-8A231948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Kuchařské dovednosti v podpoře zdraví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E40370-5B83-5221-0E08-D3F76AF57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Zvyšování kuchařských dovedností vede ke zlepšení </a:t>
            </a:r>
            <a:r>
              <a:rPr lang="cs-CZ" sz="1800" b="1" dirty="0"/>
              <a:t>psychosociálních faktorů </a:t>
            </a:r>
            <a:r>
              <a:rPr lang="cs-CZ" sz="1800" dirty="0"/>
              <a:t>(sebevědomí a soběstačnost) a </a:t>
            </a:r>
            <a:r>
              <a:rPr lang="cs-CZ" sz="1800" b="1" dirty="0"/>
              <a:t>zvýšení obliby zeleniny</a:t>
            </a:r>
            <a:r>
              <a:rPr lang="cs-CZ" sz="1800" dirty="0"/>
              <a:t> (pestrost a dostupnost v domácnosti) (1).</a:t>
            </a:r>
          </a:p>
          <a:p>
            <a:r>
              <a:rPr lang="cs-CZ" sz="1800" dirty="0"/>
              <a:t>Mezi univerzitními studenty vede k podpoře </a:t>
            </a:r>
            <a:r>
              <a:rPr lang="cs-CZ" sz="1800" b="1" dirty="0"/>
              <a:t>psychosociálních a zdravotních faktorů </a:t>
            </a:r>
            <a:r>
              <a:rPr lang="cs-CZ" sz="1800" dirty="0"/>
              <a:t>(2). Příprava vlastního jídla dále vyžaduje lepší </a:t>
            </a:r>
            <a:r>
              <a:rPr lang="cs-CZ" sz="1800" b="1" dirty="0" err="1"/>
              <a:t>time</a:t>
            </a:r>
            <a:r>
              <a:rPr lang="cs-CZ" sz="1800" b="1" dirty="0"/>
              <a:t>-management </a:t>
            </a:r>
            <a:r>
              <a:rPr lang="cs-CZ" sz="1800" dirty="0"/>
              <a:t>a zvyšuje se </a:t>
            </a:r>
            <a:r>
              <a:rPr lang="cs-CZ" sz="1800" b="1" dirty="0"/>
              <a:t>míra pohybové aktivity</a:t>
            </a:r>
            <a:r>
              <a:rPr lang="cs-CZ" sz="1800" dirty="0"/>
              <a:t>.</a:t>
            </a:r>
          </a:p>
          <a:p>
            <a:r>
              <a:rPr lang="cs-CZ" sz="1800" dirty="0"/>
              <a:t>Podpora </a:t>
            </a:r>
            <a:r>
              <a:rPr lang="cs-CZ" sz="1800" b="1" dirty="0"/>
              <a:t>glykemické kontroly</a:t>
            </a:r>
            <a:r>
              <a:rPr lang="cs-CZ" sz="1800" dirty="0"/>
              <a:t> u pacientů s DM II. typu (3).</a:t>
            </a:r>
          </a:p>
          <a:p>
            <a:r>
              <a:rPr lang="cs-CZ" sz="1800" b="1" dirty="0"/>
              <a:t>Omezení konzumace průmyslově zpracovaných potravin </a:t>
            </a:r>
            <a:r>
              <a:rPr lang="cs-CZ" sz="1800" dirty="0"/>
              <a:t>za současného zvýšení příjmu domácích pokrmů může </a:t>
            </a:r>
            <a:r>
              <a:rPr lang="cs-CZ" sz="1800" b="1" dirty="0"/>
              <a:t>pozitivně ovlivnit střevní </a:t>
            </a:r>
            <a:r>
              <a:rPr lang="cs-CZ" sz="1800" b="1" dirty="0" err="1"/>
              <a:t>mikrobiom</a:t>
            </a:r>
            <a:r>
              <a:rPr lang="cs-CZ" sz="1800" b="1" dirty="0"/>
              <a:t> </a:t>
            </a:r>
            <a:r>
              <a:rPr lang="cs-CZ" sz="1800" dirty="0"/>
              <a:t>(4).</a:t>
            </a:r>
          </a:p>
          <a:p>
            <a:r>
              <a:rPr lang="cs-CZ" sz="1800" dirty="0"/>
              <a:t>Čas věnovaný vaření se pozitivně podepisuje na kompenzaci únavy u onkologických pacientů a může zlepšovat výživové zvyklosti v remisi (5, 6, 7).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047BF0-3D37-4377-FBB5-8E2C96D2A003}"/>
              </a:ext>
            </a:extLst>
          </p:cNvPr>
          <p:cNvSpPr txBox="1"/>
          <p:nvPr/>
        </p:nvSpPr>
        <p:spPr>
          <a:xfrm>
            <a:off x="666000" y="5835945"/>
            <a:ext cx="1016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Zdroje:</a:t>
            </a:r>
          </a:p>
          <a:p>
            <a:r>
              <a:rPr lang="cs-CZ" sz="600" dirty="0"/>
              <a:t>(1) </a:t>
            </a:r>
            <a:r>
              <a:rPr lang="en-US" sz="600" dirty="0" err="1"/>
              <a:t>Overcash</a:t>
            </a:r>
            <a:r>
              <a:rPr lang="en-US" sz="600" dirty="0"/>
              <a:t>, F., Ritter, A., Mann, T., </a:t>
            </a:r>
            <a:r>
              <a:rPr lang="en-US" sz="600" dirty="0" err="1"/>
              <a:t>Mykerezi</a:t>
            </a:r>
            <a:r>
              <a:rPr lang="en-US" sz="600" dirty="0"/>
              <a:t>, E., Redden, J., </a:t>
            </a:r>
            <a:r>
              <a:rPr lang="en-US" sz="600" dirty="0" err="1"/>
              <a:t>Rendahl</a:t>
            </a:r>
            <a:r>
              <a:rPr lang="en-US" sz="600" dirty="0"/>
              <a:t>, A., … </a:t>
            </a:r>
            <a:r>
              <a:rPr lang="en-US" sz="600" dirty="0" err="1"/>
              <a:t>Reicks</a:t>
            </a:r>
            <a:r>
              <a:rPr lang="en-US" sz="600" dirty="0"/>
              <a:t>, M. (2017). Positive Impacts of a Vegetable Cooking Skills Program among Low-Income Parents and Children. </a:t>
            </a:r>
            <a:r>
              <a:rPr lang="en-US" sz="600" i="1" dirty="0"/>
              <a:t>Journal of Nutrition Education and Behavior</a:t>
            </a:r>
            <a:r>
              <a:rPr lang="en-US" sz="600" dirty="0"/>
              <a:t>. </a:t>
            </a:r>
            <a:endParaRPr lang="cs-CZ" sz="600" dirty="0"/>
          </a:p>
          <a:p>
            <a:r>
              <a:rPr lang="cs-CZ" sz="600" dirty="0"/>
              <a:t>(2) Bernardo, G. L., </a:t>
            </a:r>
            <a:r>
              <a:rPr lang="cs-CZ" sz="600" dirty="0" err="1"/>
              <a:t>Jomori</a:t>
            </a:r>
            <a:r>
              <a:rPr lang="cs-CZ" sz="600" dirty="0"/>
              <a:t>, M. M., </a:t>
            </a:r>
            <a:r>
              <a:rPr lang="cs-CZ" sz="600" dirty="0" err="1"/>
              <a:t>Fernandes</a:t>
            </a:r>
            <a:r>
              <a:rPr lang="cs-CZ" sz="600" dirty="0"/>
              <a:t>, A. C., </a:t>
            </a:r>
            <a:r>
              <a:rPr lang="cs-CZ" sz="600" dirty="0" err="1"/>
              <a:t>Colussi</a:t>
            </a:r>
            <a:r>
              <a:rPr lang="cs-CZ" sz="600" dirty="0"/>
              <a:t>, C. F., </a:t>
            </a:r>
            <a:r>
              <a:rPr lang="cs-CZ" sz="600" dirty="0" err="1"/>
              <a:t>Condrasky</a:t>
            </a:r>
            <a:r>
              <a:rPr lang="cs-CZ" sz="600" dirty="0"/>
              <a:t>, M. D., &amp; </a:t>
            </a:r>
            <a:r>
              <a:rPr lang="cs-CZ" sz="600" dirty="0" err="1"/>
              <a:t>Proença</a:t>
            </a:r>
            <a:r>
              <a:rPr lang="cs-CZ" sz="600" dirty="0"/>
              <a:t>, R. P. da C. (2017). </a:t>
            </a:r>
            <a:r>
              <a:rPr lang="cs-CZ" sz="600" dirty="0" err="1"/>
              <a:t>Nutrition</a:t>
            </a:r>
            <a:r>
              <a:rPr lang="cs-CZ" sz="600" dirty="0"/>
              <a:t> and </a:t>
            </a:r>
            <a:r>
              <a:rPr lang="cs-CZ" sz="600" dirty="0" err="1"/>
              <a:t>Culinary</a:t>
            </a:r>
            <a:r>
              <a:rPr lang="cs-CZ" sz="600" dirty="0"/>
              <a:t> in </a:t>
            </a:r>
            <a:r>
              <a:rPr lang="cs-CZ" sz="600" dirty="0" err="1"/>
              <a:t>the</a:t>
            </a:r>
            <a:r>
              <a:rPr lang="cs-CZ" sz="600" dirty="0"/>
              <a:t> </a:t>
            </a:r>
            <a:r>
              <a:rPr lang="cs-CZ" sz="600" dirty="0" err="1"/>
              <a:t>Kitchen</a:t>
            </a:r>
            <a:r>
              <a:rPr lang="cs-CZ" sz="600" dirty="0"/>
              <a:t> Program: a </a:t>
            </a:r>
            <a:r>
              <a:rPr lang="cs-CZ" sz="600" dirty="0" err="1"/>
              <a:t>randomized</a:t>
            </a:r>
            <a:r>
              <a:rPr lang="cs-CZ" sz="600" dirty="0"/>
              <a:t> </a:t>
            </a:r>
            <a:r>
              <a:rPr lang="cs-CZ" sz="600" dirty="0" err="1"/>
              <a:t>controlled</a:t>
            </a:r>
            <a:r>
              <a:rPr lang="cs-CZ" sz="600" dirty="0"/>
              <a:t> </a:t>
            </a:r>
            <a:r>
              <a:rPr lang="cs-CZ" sz="600" dirty="0" err="1"/>
              <a:t>intervention</a:t>
            </a:r>
            <a:r>
              <a:rPr lang="cs-CZ" sz="600" dirty="0"/>
              <a:t> to </a:t>
            </a:r>
            <a:r>
              <a:rPr lang="cs-CZ" sz="600" dirty="0" err="1"/>
              <a:t>promote</a:t>
            </a:r>
            <a:r>
              <a:rPr lang="cs-CZ" sz="600" dirty="0"/>
              <a:t> </a:t>
            </a:r>
            <a:r>
              <a:rPr lang="cs-CZ" sz="600" dirty="0" err="1"/>
              <a:t>cooking</a:t>
            </a:r>
            <a:r>
              <a:rPr lang="cs-CZ" sz="600" dirty="0"/>
              <a:t> </a:t>
            </a:r>
            <a:r>
              <a:rPr lang="cs-CZ" sz="600" dirty="0" err="1"/>
              <a:t>skills</a:t>
            </a:r>
            <a:r>
              <a:rPr lang="cs-CZ" sz="600" dirty="0"/>
              <a:t> and </a:t>
            </a:r>
            <a:r>
              <a:rPr lang="cs-CZ" sz="600" dirty="0" err="1"/>
              <a:t>healthy</a:t>
            </a:r>
            <a:r>
              <a:rPr lang="cs-CZ" sz="600" dirty="0"/>
              <a:t> </a:t>
            </a:r>
            <a:r>
              <a:rPr lang="cs-CZ" sz="600" dirty="0" err="1"/>
              <a:t>eating</a:t>
            </a:r>
            <a:endParaRPr lang="cs-CZ" sz="600" dirty="0"/>
          </a:p>
          <a:p>
            <a:r>
              <a:rPr lang="cs-CZ" sz="600" dirty="0"/>
              <a:t>in university </a:t>
            </a:r>
            <a:r>
              <a:rPr lang="cs-CZ" sz="600" dirty="0" err="1"/>
              <a:t>students</a:t>
            </a:r>
            <a:r>
              <a:rPr lang="cs-CZ" sz="600" dirty="0"/>
              <a:t> - study </a:t>
            </a:r>
            <a:r>
              <a:rPr lang="cs-CZ" sz="600" dirty="0" err="1"/>
              <a:t>protocol</a:t>
            </a:r>
            <a:r>
              <a:rPr lang="cs-CZ" sz="600" dirty="0"/>
              <a:t>. </a:t>
            </a:r>
            <a:r>
              <a:rPr lang="cs-CZ" sz="600" i="1" dirty="0" err="1"/>
              <a:t>Nutrition</a:t>
            </a:r>
            <a:r>
              <a:rPr lang="cs-CZ" sz="600" i="1" dirty="0"/>
              <a:t> </a:t>
            </a:r>
            <a:r>
              <a:rPr lang="cs-CZ" sz="600" i="1" dirty="0" err="1"/>
              <a:t>Journal</a:t>
            </a:r>
            <a:r>
              <a:rPr lang="cs-CZ" sz="600" dirty="0"/>
              <a:t>, </a:t>
            </a:r>
            <a:r>
              <a:rPr lang="cs-CZ" sz="600" i="1" dirty="0"/>
              <a:t>16</a:t>
            </a:r>
            <a:r>
              <a:rPr lang="cs-CZ" sz="600" dirty="0"/>
              <a:t>(1), 83.</a:t>
            </a:r>
          </a:p>
          <a:p>
            <a:r>
              <a:rPr lang="cs-CZ" sz="600" dirty="0"/>
              <a:t>(3) </a:t>
            </a:r>
            <a:r>
              <a:rPr lang="cs-CZ" sz="600" dirty="0" err="1"/>
              <a:t>Byrne</a:t>
            </a:r>
            <a:r>
              <a:rPr lang="cs-CZ" sz="600" dirty="0"/>
              <a:t>, C., </a:t>
            </a:r>
            <a:r>
              <a:rPr lang="cs-CZ" sz="600" dirty="0" err="1"/>
              <a:t>Kurmas</a:t>
            </a:r>
            <a:r>
              <a:rPr lang="cs-CZ" sz="600" dirty="0"/>
              <a:t>, N., </a:t>
            </a:r>
            <a:r>
              <a:rPr lang="cs-CZ" sz="600" dirty="0" err="1"/>
              <a:t>Burant</a:t>
            </a:r>
            <a:r>
              <a:rPr lang="cs-CZ" sz="600" dirty="0"/>
              <a:t>, C. J., </a:t>
            </a:r>
            <a:r>
              <a:rPr lang="cs-CZ" sz="600" dirty="0" err="1"/>
              <a:t>Utech</a:t>
            </a:r>
            <a:r>
              <a:rPr lang="cs-CZ" sz="600" dirty="0"/>
              <a:t>, A., </a:t>
            </a:r>
            <a:r>
              <a:rPr lang="cs-CZ" sz="600" dirty="0" err="1"/>
              <a:t>Steiber</a:t>
            </a:r>
            <a:r>
              <a:rPr lang="cs-CZ" sz="600" dirty="0"/>
              <a:t>, A., &amp; Julius, M. (2017). </a:t>
            </a:r>
            <a:r>
              <a:rPr lang="cs-CZ" sz="600" dirty="0" err="1"/>
              <a:t>Cooking</a:t>
            </a:r>
            <a:r>
              <a:rPr lang="cs-CZ" sz="600" dirty="0"/>
              <a:t> </a:t>
            </a:r>
            <a:r>
              <a:rPr lang="cs-CZ" sz="600" dirty="0" err="1"/>
              <a:t>Classes</a:t>
            </a:r>
            <a:r>
              <a:rPr lang="cs-CZ" sz="600" dirty="0"/>
              <a:t>: A Diabetes </a:t>
            </a:r>
            <a:r>
              <a:rPr lang="cs-CZ" sz="600" dirty="0" err="1"/>
              <a:t>Self</a:t>
            </a:r>
            <a:r>
              <a:rPr lang="cs-CZ" sz="600" dirty="0"/>
              <a:t>-Management Support </a:t>
            </a:r>
            <a:r>
              <a:rPr lang="cs-CZ" sz="600" dirty="0" err="1"/>
              <a:t>Intervention</a:t>
            </a:r>
            <a:r>
              <a:rPr lang="cs-CZ" sz="600" dirty="0"/>
              <a:t> </a:t>
            </a:r>
            <a:r>
              <a:rPr lang="cs-CZ" sz="600" dirty="0" err="1"/>
              <a:t>Enhancing</a:t>
            </a:r>
            <a:r>
              <a:rPr lang="cs-CZ" sz="600" dirty="0"/>
              <a:t> </a:t>
            </a:r>
            <a:r>
              <a:rPr lang="cs-CZ" sz="600" dirty="0" err="1"/>
              <a:t>Clinical</a:t>
            </a:r>
            <a:r>
              <a:rPr lang="cs-CZ" sz="600" dirty="0"/>
              <a:t> </a:t>
            </a:r>
            <a:r>
              <a:rPr lang="cs-CZ" sz="600" dirty="0" err="1"/>
              <a:t>Values</a:t>
            </a:r>
            <a:r>
              <a:rPr lang="cs-CZ" sz="600" dirty="0"/>
              <a:t>. </a:t>
            </a:r>
            <a:r>
              <a:rPr lang="cs-CZ" sz="600" i="1" dirty="0" err="1"/>
              <a:t>The</a:t>
            </a:r>
            <a:r>
              <a:rPr lang="cs-CZ" sz="600" i="1" dirty="0"/>
              <a:t> Diabetes </a:t>
            </a:r>
            <a:r>
              <a:rPr lang="cs-CZ" sz="600" i="1" dirty="0" err="1"/>
              <a:t>Educator</a:t>
            </a:r>
            <a:r>
              <a:rPr lang="cs-CZ" sz="600" dirty="0"/>
              <a:t>, </a:t>
            </a:r>
            <a:r>
              <a:rPr lang="cs-CZ" sz="600" i="1" dirty="0"/>
              <a:t>43</a:t>
            </a:r>
            <a:r>
              <a:rPr lang="cs-CZ" sz="600" dirty="0"/>
              <a:t>(6), 600–607.</a:t>
            </a:r>
          </a:p>
          <a:p>
            <a:r>
              <a:rPr lang="cs-CZ" sz="600" dirty="0"/>
              <a:t>(4) </a:t>
            </a:r>
            <a:r>
              <a:rPr lang="en-US" sz="600" dirty="0"/>
              <a:t>Yu, X., &amp; </a:t>
            </a:r>
            <a:r>
              <a:rPr lang="en-US" sz="600" dirty="0" err="1"/>
              <a:t>Zuo</a:t>
            </a:r>
            <a:r>
              <a:rPr lang="en-US" sz="600" dirty="0"/>
              <a:t>, T. (2021). Editorial: Food Additives, Cooking and Processing: Impact on the Microbiome. </a:t>
            </a:r>
            <a:r>
              <a:rPr lang="en-US" sz="600" i="1" dirty="0"/>
              <a:t>Frontiers in nutrition</a:t>
            </a:r>
            <a:r>
              <a:rPr lang="en-US" sz="600" dirty="0"/>
              <a:t>, 8, 731040.</a:t>
            </a:r>
            <a:endParaRPr lang="cs-CZ" sz="600" dirty="0"/>
          </a:p>
          <a:p>
            <a:r>
              <a:rPr lang="cs-CZ" sz="600" dirty="0"/>
              <a:t>(5) </a:t>
            </a:r>
            <a:r>
              <a:rPr lang="en-US" sz="600" dirty="0" err="1"/>
              <a:t>Raber</a:t>
            </a:r>
            <a:r>
              <a:rPr lang="en-US" sz="600" dirty="0"/>
              <a:t>, M., Costigan, M., Chandra, J. </a:t>
            </a:r>
            <a:r>
              <a:rPr lang="en-US" sz="600" i="1" dirty="0"/>
              <a:t>et al.</a:t>
            </a:r>
            <a:r>
              <a:rPr lang="en-US" sz="600" dirty="0"/>
              <a:t> Cooking After Cancer: the Structure and Implementation of a Community-Based Cooking Program for Cancer Survivors. </a:t>
            </a:r>
            <a:r>
              <a:rPr lang="en-US" sz="600" i="1" dirty="0"/>
              <a:t>J </a:t>
            </a:r>
            <a:r>
              <a:rPr lang="en-US" sz="600" i="1" dirty="0" err="1"/>
              <a:t>Canc</a:t>
            </a:r>
            <a:r>
              <a:rPr lang="en-US" sz="600" i="1" dirty="0"/>
              <a:t> Educ</a:t>
            </a:r>
            <a:r>
              <a:rPr lang="en-US" sz="600" dirty="0"/>
              <a:t> 37, 539–545 (2022).</a:t>
            </a:r>
            <a:endParaRPr lang="cs-CZ" sz="600" dirty="0"/>
          </a:p>
          <a:p>
            <a:r>
              <a:rPr lang="cs-CZ" sz="600" dirty="0"/>
              <a:t>(6) </a:t>
            </a:r>
            <a:r>
              <a:rPr lang="cs-CZ" sz="600" dirty="0" err="1"/>
              <a:t>Pritlove</a:t>
            </a:r>
            <a:r>
              <a:rPr lang="cs-CZ" sz="600" dirty="0"/>
              <a:t>, C., </a:t>
            </a:r>
            <a:r>
              <a:rPr lang="cs-CZ" sz="600" dirty="0" err="1"/>
              <a:t>Capone</a:t>
            </a:r>
            <a:r>
              <a:rPr lang="cs-CZ" sz="600" dirty="0"/>
              <a:t>, G., </a:t>
            </a:r>
            <a:r>
              <a:rPr lang="cs-CZ" sz="600" dirty="0" err="1"/>
              <a:t>Kita</a:t>
            </a:r>
            <a:r>
              <a:rPr lang="cs-CZ" sz="600" dirty="0"/>
              <a:t>, H., </a:t>
            </a:r>
            <a:r>
              <a:rPr lang="cs-CZ" sz="600" dirty="0" err="1"/>
              <a:t>Gladman</a:t>
            </a:r>
            <a:r>
              <a:rPr lang="cs-CZ" sz="600" dirty="0"/>
              <a:t>, S., </a:t>
            </a:r>
            <a:r>
              <a:rPr lang="cs-CZ" sz="600" dirty="0" err="1"/>
              <a:t>Maganti</a:t>
            </a:r>
            <a:r>
              <a:rPr lang="cs-CZ" sz="600" dirty="0"/>
              <a:t>, M., &amp; Jones, J. M. (2020). </a:t>
            </a:r>
            <a:r>
              <a:rPr lang="cs-CZ" sz="600" dirty="0" err="1"/>
              <a:t>Cooking</a:t>
            </a:r>
            <a:r>
              <a:rPr lang="cs-CZ" sz="600" dirty="0"/>
              <a:t> </a:t>
            </a:r>
            <a:r>
              <a:rPr lang="cs-CZ" sz="600" dirty="0" err="1"/>
              <a:t>for</a:t>
            </a:r>
            <a:r>
              <a:rPr lang="cs-CZ" sz="600" dirty="0"/>
              <a:t> Vitality: Pilot Study </a:t>
            </a:r>
            <a:r>
              <a:rPr lang="cs-CZ" sz="600" dirty="0" err="1"/>
              <a:t>of</a:t>
            </a:r>
            <a:r>
              <a:rPr lang="cs-CZ" sz="600" dirty="0"/>
              <a:t> </a:t>
            </a:r>
            <a:r>
              <a:rPr lang="cs-CZ" sz="600" dirty="0" err="1"/>
              <a:t>an</a:t>
            </a:r>
            <a:r>
              <a:rPr lang="cs-CZ" sz="600" dirty="0"/>
              <a:t> </a:t>
            </a:r>
            <a:r>
              <a:rPr lang="cs-CZ" sz="600" dirty="0" err="1"/>
              <a:t>Innovative</a:t>
            </a:r>
            <a:r>
              <a:rPr lang="cs-CZ" sz="600" dirty="0"/>
              <a:t> </a:t>
            </a:r>
            <a:r>
              <a:rPr lang="cs-CZ" sz="600" dirty="0" err="1"/>
              <a:t>Culinary</a:t>
            </a:r>
            <a:r>
              <a:rPr lang="cs-CZ" sz="600" dirty="0"/>
              <a:t> </a:t>
            </a:r>
            <a:r>
              <a:rPr lang="cs-CZ" sz="600" dirty="0" err="1"/>
              <a:t>Nutrition</a:t>
            </a:r>
            <a:r>
              <a:rPr lang="cs-CZ" sz="600" dirty="0"/>
              <a:t> </a:t>
            </a:r>
            <a:r>
              <a:rPr lang="cs-CZ" sz="600" dirty="0" err="1"/>
              <a:t>Intervention</a:t>
            </a:r>
            <a:r>
              <a:rPr lang="cs-CZ" sz="600" dirty="0"/>
              <a:t> </a:t>
            </a:r>
            <a:r>
              <a:rPr lang="cs-CZ" sz="600" dirty="0" err="1"/>
              <a:t>for</a:t>
            </a:r>
            <a:r>
              <a:rPr lang="cs-CZ" sz="600" dirty="0"/>
              <a:t> </a:t>
            </a:r>
            <a:r>
              <a:rPr lang="cs-CZ" sz="600" dirty="0" err="1"/>
              <a:t>Cancer-Related</a:t>
            </a:r>
            <a:r>
              <a:rPr lang="cs-CZ" sz="600" dirty="0"/>
              <a:t> </a:t>
            </a:r>
            <a:r>
              <a:rPr lang="cs-CZ" sz="600" dirty="0" err="1"/>
              <a:t>Fatigue</a:t>
            </a:r>
            <a:r>
              <a:rPr lang="cs-CZ" sz="600" dirty="0"/>
              <a:t> in </a:t>
            </a:r>
            <a:r>
              <a:rPr lang="cs-CZ" sz="600" dirty="0" err="1"/>
              <a:t>Cancer</a:t>
            </a:r>
            <a:r>
              <a:rPr lang="cs-CZ" sz="600" dirty="0"/>
              <a:t> </a:t>
            </a:r>
            <a:r>
              <a:rPr lang="cs-CZ" sz="600" dirty="0" err="1"/>
              <a:t>Survivors</a:t>
            </a:r>
            <a:r>
              <a:rPr lang="cs-CZ" sz="600" dirty="0"/>
              <a:t>. </a:t>
            </a:r>
            <a:r>
              <a:rPr lang="cs-CZ" sz="600" i="1" dirty="0" err="1"/>
              <a:t>Nutrients</a:t>
            </a:r>
            <a:r>
              <a:rPr lang="cs-CZ" sz="600" dirty="0"/>
              <a:t>, </a:t>
            </a:r>
            <a:r>
              <a:rPr lang="cs-CZ" sz="600" i="1" dirty="0"/>
              <a:t>12</a:t>
            </a:r>
            <a:r>
              <a:rPr lang="cs-CZ" sz="600" dirty="0"/>
              <a:t>(9), 2760. MDPI AG.</a:t>
            </a:r>
          </a:p>
          <a:p>
            <a:r>
              <a:rPr lang="cs-CZ" sz="600" dirty="0"/>
              <a:t>(7) </a:t>
            </a:r>
            <a:r>
              <a:rPr lang="en-US" sz="600" dirty="0" err="1"/>
              <a:t>Raber</a:t>
            </a:r>
            <a:r>
              <a:rPr lang="en-US" sz="600" dirty="0"/>
              <a:t>, M., Crawford, K., &amp; Chandra, J. (2017). Healthy cooking classes at a children’s cancer hospital and patient/survivor summer camps: Initial reactions and feasibility. </a:t>
            </a:r>
            <a:r>
              <a:rPr lang="en-US" sz="600" i="1" dirty="0"/>
              <a:t>Public Health Nutrition,</a:t>
            </a:r>
            <a:r>
              <a:rPr lang="en-US" sz="600" dirty="0"/>
              <a:t> </a:t>
            </a:r>
            <a:r>
              <a:rPr lang="en-US" sz="600" i="1" dirty="0"/>
              <a:t>20</a:t>
            </a:r>
            <a:r>
              <a:rPr lang="en-US" sz="600" dirty="0"/>
              <a:t>(9), 1650-1656. 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24734100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:a16="http://schemas.microsoft.com/office/drawing/2014/main" id="{3B8D40C4-4351-C800-C9A5-2D4F5123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35" y="3550968"/>
            <a:ext cx="4689612" cy="2176461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Evoluce?</a:t>
            </a:r>
          </a:p>
        </p:txBody>
      </p:sp>
      <p:pic>
        <p:nvPicPr>
          <p:cNvPr id="8" name="Obrázek 7" descr="Obsah obrázku primát, savci&#10;&#10;Popis byl vytvořen automaticky">
            <a:extLst>
              <a:ext uri="{FF2B5EF4-FFF2-40B4-BE49-F238E27FC236}">
                <a16:creationId xmlns:a16="http://schemas.microsoft.com/office/drawing/2014/main" id="{78B51AB5-8F6F-AF8A-429F-E703EA90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80"/>
          <a:stretch/>
        </p:blipFill>
        <p:spPr>
          <a:xfrm>
            <a:off x="1742067" y="2358784"/>
            <a:ext cx="1816892" cy="285872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25A5F68-47E8-5929-752E-50723595D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89" y="942343"/>
            <a:ext cx="3709449" cy="2781300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AE98343D-821D-863B-468E-2781A5322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28" y="177236"/>
            <a:ext cx="5084085" cy="6503527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96F57F00-0472-133C-BFB9-A81C139A5D92}"/>
              </a:ext>
            </a:extLst>
          </p:cNvPr>
          <p:cNvSpPr/>
          <p:nvPr/>
        </p:nvSpPr>
        <p:spPr bwMode="auto">
          <a:xfrm>
            <a:off x="4606919" y="34530"/>
            <a:ext cx="442452" cy="32474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BD4AE4-F625-6DD0-9DDD-5770B4357F95}"/>
              </a:ext>
            </a:extLst>
          </p:cNvPr>
          <p:cNvSpPr/>
          <p:nvPr/>
        </p:nvSpPr>
        <p:spPr bwMode="auto">
          <a:xfrm>
            <a:off x="4626583" y="3350205"/>
            <a:ext cx="442452" cy="32474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72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:a16="http://schemas.microsoft.com/office/drawing/2014/main" id="{3B8D40C4-4351-C800-C9A5-2D4F5123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35" y="3550968"/>
            <a:ext cx="4689612" cy="2176461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60344-CC81-95F1-7852-04F3AB845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7EC94-D01D-DE77-2027-1B1FA61A9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728614-9B02-DBDD-024D-F99BB645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Evoluce?</a:t>
            </a:r>
          </a:p>
        </p:txBody>
      </p:sp>
      <p:pic>
        <p:nvPicPr>
          <p:cNvPr id="8" name="Obrázek 7" descr="Obsah obrázku primát, savci&#10;&#10;Popis byl vytvořen automaticky">
            <a:extLst>
              <a:ext uri="{FF2B5EF4-FFF2-40B4-BE49-F238E27FC236}">
                <a16:creationId xmlns:a16="http://schemas.microsoft.com/office/drawing/2014/main" id="{78B51AB5-8F6F-AF8A-429F-E703EA90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80"/>
          <a:stretch/>
        </p:blipFill>
        <p:spPr>
          <a:xfrm>
            <a:off x="1742067" y="2358784"/>
            <a:ext cx="1816892" cy="285872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25A5F68-47E8-5929-752E-50723595D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89" y="942343"/>
            <a:ext cx="3709449" cy="2781300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AE98343D-821D-863B-468E-2781A5322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28" y="177236"/>
            <a:ext cx="5084085" cy="650352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1D0049-2850-FB6B-BB88-6FA00003B859}"/>
              </a:ext>
            </a:extLst>
          </p:cNvPr>
          <p:cNvSpPr txBox="1"/>
          <p:nvPr/>
        </p:nvSpPr>
        <p:spPr>
          <a:xfrm>
            <a:off x="4353933" y="1229657"/>
            <a:ext cx="6096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b="1" dirty="0"/>
              <a:t>Průměrná hodnota BMI v ČR je 26,2. </a:t>
            </a:r>
            <a:r>
              <a:rPr lang="cs-CZ" dirty="0"/>
              <a:t>Hranice pro normální BMI je 25.</a:t>
            </a:r>
            <a:r>
              <a:rPr lang="cs-CZ" b="1" dirty="0"/>
              <a:t> Obezita ohrožuje okolo 19 % Čechů, z toho téměř 21 % mužů a 18 % žen</a:t>
            </a:r>
            <a:r>
              <a:rPr lang="cs-CZ" dirty="0"/>
              <a:t>, mírnou nadváhou trpí 49 % mužů a 36 % žen.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551A6F1-C42B-09CB-A044-D36DEC517DAB}"/>
              </a:ext>
            </a:extLst>
          </p:cNvPr>
          <p:cNvCxnSpPr>
            <a:stCxn id="15" idx="2"/>
          </p:cNvCxnSpPr>
          <p:nvPr/>
        </p:nvCxnSpPr>
        <p:spPr bwMode="auto">
          <a:xfrm>
            <a:off x="7401933" y="3168649"/>
            <a:ext cx="119744" cy="937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ál 5">
            <a:extLst>
              <a:ext uri="{FF2B5EF4-FFF2-40B4-BE49-F238E27FC236}">
                <a16:creationId xmlns:a16="http://schemas.microsoft.com/office/drawing/2014/main" id="{96F57F00-0472-133C-BFB9-A81C139A5D92}"/>
              </a:ext>
            </a:extLst>
          </p:cNvPr>
          <p:cNvSpPr/>
          <p:nvPr/>
        </p:nvSpPr>
        <p:spPr bwMode="auto">
          <a:xfrm>
            <a:off x="4606919" y="34530"/>
            <a:ext cx="442452" cy="32474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BD4AE4-F625-6DD0-9DDD-5770B4357F95}"/>
              </a:ext>
            </a:extLst>
          </p:cNvPr>
          <p:cNvSpPr/>
          <p:nvPr/>
        </p:nvSpPr>
        <p:spPr bwMode="auto">
          <a:xfrm>
            <a:off x="4626583" y="3350205"/>
            <a:ext cx="442452" cy="32474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A20E40-372C-DBFE-30CC-DD328B105EA8}"/>
              </a:ext>
            </a:extLst>
          </p:cNvPr>
          <p:cNvSpPr txBox="1"/>
          <p:nvPr/>
        </p:nvSpPr>
        <p:spPr>
          <a:xfrm>
            <a:off x="8217837" y="4093885"/>
            <a:ext cx="3868137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>
                <a:solidFill>
                  <a:schemeClr val="dk1"/>
                </a:solidFill>
                <a:latin typeface="+mn-lt"/>
              </a:rPr>
              <a:t>V roce 2015 v Česku věnovaly </a:t>
            </a:r>
            <a:r>
              <a:rPr lang="cs-CZ" b="1" dirty="0">
                <a:solidFill>
                  <a:schemeClr val="dk1"/>
                </a:solidFill>
                <a:latin typeface="+mn-lt"/>
              </a:rPr>
              <a:t>ženy</a:t>
            </a:r>
            <a:r>
              <a:rPr lang="cs-CZ" dirty="0">
                <a:solidFill>
                  <a:schemeClr val="dk1"/>
                </a:solidFill>
                <a:latin typeface="+mn-lt"/>
              </a:rPr>
              <a:t> přípravě jídla a umývání nádobí v průměru 1 hodinu a 12 minut denně, zatímco </a:t>
            </a:r>
            <a:r>
              <a:rPr lang="cs-CZ" b="1" dirty="0">
                <a:solidFill>
                  <a:schemeClr val="dk1"/>
                </a:solidFill>
                <a:latin typeface="+mn-lt"/>
              </a:rPr>
              <a:t>muži</a:t>
            </a:r>
            <a:r>
              <a:rPr lang="cs-CZ" dirty="0">
                <a:solidFill>
                  <a:schemeClr val="dk1"/>
                </a:solidFill>
                <a:latin typeface="+mn-lt"/>
              </a:rPr>
              <a:t> v průměru pouze 20 minut denně.</a:t>
            </a:r>
          </a:p>
        </p:txBody>
      </p:sp>
    </p:spTree>
    <p:extLst>
      <p:ext uri="{BB962C8B-B14F-4D97-AF65-F5344CB8AC3E}">
        <p14:creationId xmlns:p14="http://schemas.microsoft.com/office/powerpoint/2010/main" val="1165532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ovoce, ořech, několik, uspořádáno&#10;&#10;Popis byl vytvořen automaticky">
            <a:extLst>
              <a:ext uri="{FF2B5EF4-FFF2-40B4-BE49-F238E27FC236}">
                <a16:creationId xmlns:a16="http://schemas.microsoft.com/office/drawing/2014/main" id="{142942FF-6F8E-2BB2-3441-A095ABBBD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52" y="2847198"/>
            <a:ext cx="1881535" cy="1870062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90C1E7-E28E-959C-6F6A-95E002D614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262AA0-88E2-D356-73AE-7A367ED7D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DFBDB3-F905-E693-3D74-126FE33E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ovlivňuje úprava potravin to, co jíme?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DEC6F1C-B2B1-7979-EEEE-1CE91567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Energetická a nutriční </a:t>
            </a:r>
            <a:r>
              <a:rPr lang="cs-CZ" b="1" dirty="0" err="1"/>
              <a:t>denzita</a:t>
            </a:r>
            <a:endParaRPr lang="cs-CZ" b="1" dirty="0"/>
          </a:p>
        </p:txBody>
      </p:sp>
      <p:pic>
        <p:nvPicPr>
          <p:cNvPr id="11" name="Obrázek 10" descr="Obsah obrázku talíř, jídlo&#10;&#10;Popis byl vytvořen automaticky">
            <a:extLst>
              <a:ext uri="{FF2B5EF4-FFF2-40B4-BE49-F238E27FC236}">
                <a16:creationId xmlns:a16="http://schemas.microsoft.com/office/drawing/2014/main" id="{D0C48156-4569-988C-C920-B465B8461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09" y="3159297"/>
            <a:ext cx="2867025" cy="19113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DC33C5-C1F4-F55D-696A-408005BC4150}"/>
              </a:ext>
            </a:extLst>
          </p:cNvPr>
          <p:cNvSpPr txBox="1"/>
          <p:nvPr/>
        </p:nvSpPr>
        <p:spPr>
          <a:xfrm>
            <a:off x="2202967" y="5384670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kcal/100 g</a:t>
            </a:r>
          </a:p>
        </p:txBody>
      </p:sp>
      <p:pic>
        <p:nvPicPr>
          <p:cNvPr id="14" name="Obrázek 13" descr="Obsah obrázku zelenina&#10;&#10;Popis byl vytvořen automaticky">
            <a:extLst>
              <a:ext uri="{FF2B5EF4-FFF2-40B4-BE49-F238E27FC236}">
                <a16:creationId xmlns:a16="http://schemas.microsoft.com/office/drawing/2014/main" id="{8D8BABEA-C4ED-32DB-572A-88C1DCA2A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36" y="3773085"/>
            <a:ext cx="2867025" cy="1612701"/>
          </a:xfrm>
          <a:prstGeom prst="rect">
            <a:avLst/>
          </a:prstGeom>
        </p:spPr>
      </p:pic>
      <p:pic>
        <p:nvPicPr>
          <p:cNvPr id="16" name="Obrázek 15" descr="Obsah obrázku ovoce, ananas, čerstvé, uspořádáno&#10;&#10;Popis byl vytvořen automaticky">
            <a:extLst>
              <a:ext uri="{FF2B5EF4-FFF2-40B4-BE49-F238E27FC236}">
                <a16:creationId xmlns:a16="http://schemas.microsoft.com/office/drawing/2014/main" id="{84F256BC-21AD-8018-C9AA-DA1E95E82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92" y="3006855"/>
            <a:ext cx="2949377" cy="200977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B4321A1-B908-EBC0-1100-6BB763084597}"/>
              </a:ext>
            </a:extLst>
          </p:cNvPr>
          <p:cNvSpPr txBox="1"/>
          <p:nvPr/>
        </p:nvSpPr>
        <p:spPr>
          <a:xfrm>
            <a:off x="7728532" y="5384670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živiny/kcal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072A9C5-9530-9688-53F3-D66DC36DF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74" y="3353986"/>
            <a:ext cx="1099247" cy="1853783"/>
          </a:xfrm>
          <a:prstGeom prst="rect">
            <a:avLst/>
          </a:prstGeom>
        </p:spPr>
      </p:pic>
      <p:pic>
        <p:nvPicPr>
          <p:cNvPr id="13" name="Obrázek 12" descr="Obsah obrázku plast&#10;&#10;Popis byl vytvořen automaticky">
            <a:extLst>
              <a:ext uri="{FF2B5EF4-FFF2-40B4-BE49-F238E27FC236}">
                <a16:creationId xmlns:a16="http://schemas.microsoft.com/office/drawing/2014/main" id="{D48B265F-3268-944D-A790-E9E2E3412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39" y="3594923"/>
            <a:ext cx="1691148" cy="1691148"/>
          </a:xfrm>
          <a:prstGeom prst="rect">
            <a:avLst/>
          </a:prstGeom>
        </p:spPr>
      </p:pic>
      <p:pic>
        <p:nvPicPr>
          <p:cNvPr id="17" name="Obrázek 16" descr="Obsah obrázku hrnek, hrníček, plavidlo, žlutá&#10;&#10;Popis byl vytvořen automaticky">
            <a:extLst>
              <a:ext uri="{FF2B5EF4-FFF2-40B4-BE49-F238E27FC236}">
                <a16:creationId xmlns:a16="http://schemas.microsoft.com/office/drawing/2014/main" id="{45B8EC9E-11C3-9926-020A-1CB940E119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8" y="2684568"/>
            <a:ext cx="1603267" cy="1862462"/>
          </a:xfrm>
          <a:prstGeom prst="rect">
            <a:avLst/>
          </a:prstGeom>
        </p:spPr>
      </p:pic>
      <p:pic>
        <p:nvPicPr>
          <p:cNvPr id="21" name="Obrázek 20" descr="Obsah obrázku dort, jídlo, čokoláda, nádobí&#10;&#10;Popis byl vytvořen automaticky">
            <a:extLst>
              <a:ext uri="{FF2B5EF4-FFF2-40B4-BE49-F238E27FC236}">
                <a16:creationId xmlns:a16="http://schemas.microsoft.com/office/drawing/2014/main" id="{28A62A46-9A22-A06E-3504-CA79080522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68" y="3490513"/>
            <a:ext cx="1226747" cy="1226747"/>
          </a:xfrm>
          <a:prstGeom prst="rect">
            <a:avLst/>
          </a:prstGeom>
        </p:spPr>
      </p:pic>
      <p:pic>
        <p:nvPicPr>
          <p:cNvPr id="23" name="Obrázek 22" descr="Obsah obrázku oranžová, tmavé&#10;&#10;Popis byl vytvořen automaticky">
            <a:extLst>
              <a:ext uri="{FF2B5EF4-FFF2-40B4-BE49-F238E27FC236}">
                <a16:creationId xmlns:a16="http://schemas.microsoft.com/office/drawing/2014/main" id="{C74FA4B0-162E-87A4-9BAF-DB2081151B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405" y="3988121"/>
            <a:ext cx="2479265" cy="16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315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ovoce, ořech, několik, uspořádáno&#10;&#10;Popis byl vytvořen automaticky">
            <a:extLst>
              <a:ext uri="{FF2B5EF4-FFF2-40B4-BE49-F238E27FC236}">
                <a16:creationId xmlns:a16="http://schemas.microsoft.com/office/drawing/2014/main" id="{142942FF-6F8E-2BB2-3441-A095ABBBD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83" y="3296184"/>
            <a:ext cx="1881535" cy="1870062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90C1E7-E28E-959C-6F6A-95E002D614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262AA0-88E2-D356-73AE-7A367ED7D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DFBDB3-F905-E693-3D74-126FE33E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ovlivňuje úprava potravin to, co jíme?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DEC6F1C-B2B1-7979-EEEE-1CE91567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Bioaktivní látky </a:t>
            </a:r>
            <a:r>
              <a:rPr lang="cs-CZ" dirty="0"/>
              <a:t>– Fytochemické látky, vláknina, </a:t>
            </a:r>
            <a:r>
              <a:rPr lang="cs-CZ"/>
              <a:t>prebiotika</a:t>
            </a:r>
            <a:r>
              <a:rPr lang="cs-CZ" dirty="0"/>
              <a:t> a probiotika</a:t>
            </a:r>
          </a:p>
        </p:txBody>
      </p:sp>
      <p:pic>
        <p:nvPicPr>
          <p:cNvPr id="14" name="Obrázek 13" descr="Obsah obrázku zelenina&#10;&#10;Popis byl vytvořen automaticky">
            <a:extLst>
              <a:ext uri="{FF2B5EF4-FFF2-40B4-BE49-F238E27FC236}">
                <a16:creationId xmlns:a16="http://schemas.microsoft.com/office/drawing/2014/main" id="{8D8BABEA-C4ED-32DB-572A-88C1DCA2A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0" y="4231215"/>
            <a:ext cx="2867025" cy="1612701"/>
          </a:xfrm>
          <a:prstGeom prst="rect">
            <a:avLst/>
          </a:prstGeom>
        </p:spPr>
      </p:pic>
      <p:pic>
        <p:nvPicPr>
          <p:cNvPr id="16" name="Obrázek 15" descr="Obsah obrázku ovoce, ananas, čerstvé, uspořádáno&#10;&#10;Popis byl vytvořen automaticky">
            <a:extLst>
              <a:ext uri="{FF2B5EF4-FFF2-40B4-BE49-F238E27FC236}">
                <a16:creationId xmlns:a16="http://schemas.microsoft.com/office/drawing/2014/main" id="{84F256BC-21AD-8018-C9AA-DA1E95E82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66" y="3464985"/>
            <a:ext cx="2949377" cy="2009775"/>
          </a:xfrm>
          <a:prstGeom prst="rect">
            <a:avLst/>
          </a:prstGeom>
        </p:spPr>
      </p:pic>
      <p:pic>
        <p:nvPicPr>
          <p:cNvPr id="8" name="Obrázek 7" descr="Obsah obrázku interiér, pánev, sporák, kuchyňské spotřebiče&#10;&#10;Popis byl vytvořen automaticky">
            <a:extLst>
              <a:ext uri="{FF2B5EF4-FFF2-40B4-BE49-F238E27FC236}">
                <a16:creationId xmlns:a16="http://schemas.microsoft.com/office/drawing/2014/main" id="{648CDE5A-B8DE-6193-BF1D-6A4732916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38" y="2580092"/>
            <a:ext cx="1865376" cy="1399032"/>
          </a:xfrm>
          <a:prstGeom prst="rect">
            <a:avLst/>
          </a:prstGeom>
        </p:spPr>
      </p:pic>
      <p:pic>
        <p:nvPicPr>
          <p:cNvPr id="13" name="Obrázek 12" descr="Obsah obrázku jídlo, talíř, hranolky, brambora&#10;&#10;Popis byl vytvořen automaticky">
            <a:extLst>
              <a:ext uri="{FF2B5EF4-FFF2-40B4-BE49-F238E27FC236}">
                <a16:creationId xmlns:a16="http://schemas.microsoft.com/office/drawing/2014/main" id="{51AB1922-A286-79C4-8FE0-886816766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65" y="4281108"/>
            <a:ext cx="1597081" cy="1193652"/>
          </a:xfrm>
          <a:prstGeom prst="rect">
            <a:avLst/>
          </a:prstGeom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7B8FB72-CE4A-FAAB-5EB3-162B8C8EE452}"/>
              </a:ext>
            </a:extLst>
          </p:cNvPr>
          <p:cNvSpPr/>
          <p:nvPr/>
        </p:nvSpPr>
        <p:spPr bwMode="auto">
          <a:xfrm>
            <a:off x="6381750" y="3759069"/>
            <a:ext cx="762000" cy="4224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0" name="Obrázek 19" descr="Obsah obrázku jídlo, talíř, interiér, ovoce&#10;&#10;Popis byl vytvořen automaticky">
            <a:extLst>
              <a:ext uri="{FF2B5EF4-FFF2-40B4-BE49-F238E27FC236}">
                <a16:creationId xmlns:a16="http://schemas.microsoft.com/office/drawing/2014/main" id="{45DDFE85-A0ED-0A24-BD41-AD947C9321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05" y="2562579"/>
            <a:ext cx="1881535" cy="1567537"/>
          </a:xfrm>
          <a:prstGeom prst="rect">
            <a:avLst/>
          </a:prstGeom>
        </p:spPr>
      </p:pic>
      <p:pic>
        <p:nvPicPr>
          <p:cNvPr id="22" name="Obrázek 21" descr="Obsah obrázku černá, brokolice, pánev, omáčka&#10;&#10;Popis byl vytvořen automaticky">
            <a:extLst>
              <a:ext uri="{FF2B5EF4-FFF2-40B4-BE49-F238E27FC236}">
                <a16:creationId xmlns:a16="http://schemas.microsoft.com/office/drawing/2014/main" id="{72064B6A-F147-8160-FC69-31D3D5BF9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4270194"/>
            <a:ext cx="2155463" cy="1436976"/>
          </a:xfrm>
          <a:prstGeom prst="rect">
            <a:avLst/>
          </a:prstGeom>
        </p:spPr>
      </p:pic>
      <p:pic>
        <p:nvPicPr>
          <p:cNvPr id="26" name="Obrázek 25" descr="Obsah obrázku jídlo, ovoce, krájené, výseč&#10;&#10;Popis byl vytvořen automaticky">
            <a:extLst>
              <a:ext uri="{FF2B5EF4-FFF2-40B4-BE49-F238E27FC236}">
                <a16:creationId xmlns:a16="http://schemas.microsoft.com/office/drawing/2014/main" id="{890E38D1-4F1B-E563-DCE0-450CBA1EF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02" y="2562579"/>
            <a:ext cx="2377452" cy="1585278"/>
          </a:xfrm>
          <a:prstGeom prst="rect">
            <a:avLst/>
          </a:prstGeom>
        </p:spPr>
      </p:pic>
      <p:pic>
        <p:nvPicPr>
          <p:cNvPr id="28" name="Obrázek 27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6A94D446-939B-32CE-10A3-25AB1C7198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13" y="2521598"/>
            <a:ext cx="1985662" cy="143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véPole 29">
            <a:extLst>
              <a:ext uri="{FF2B5EF4-FFF2-40B4-BE49-F238E27FC236}">
                <a16:creationId xmlns:a16="http://schemas.microsoft.com/office/drawing/2014/main" id="{F9469AB1-9BDE-4468-8F73-39A8C6116C19}"/>
              </a:ext>
            </a:extLst>
          </p:cNvPr>
          <p:cNvSpPr txBox="1"/>
          <p:nvPr/>
        </p:nvSpPr>
        <p:spPr>
          <a:xfrm>
            <a:off x="596548" y="5451436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35 kcal/100 g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07B4BD7-C460-4D02-BFD3-11B413C90E9B}"/>
              </a:ext>
            </a:extLst>
          </p:cNvPr>
          <p:cNvSpPr txBox="1"/>
          <p:nvPr/>
        </p:nvSpPr>
        <p:spPr>
          <a:xfrm>
            <a:off x="4931844" y="5444518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35 kcal/100 g</a:t>
            </a:r>
          </a:p>
        </p:txBody>
      </p:sp>
      <p:pic>
        <p:nvPicPr>
          <p:cNvPr id="15" name="Obrázek 14" descr="Obsah obrázku mrkev, paluba, oranžová, mrkvové hranolky&#10;&#10;Popis byl vytvořen automaticky">
            <a:extLst>
              <a:ext uri="{FF2B5EF4-FFF2-40B4-BE49-F238E27FC236}">
                <a16:creationId xmlns:a16="http://schemas.microsoft.com/office/drawing/2014/main" id="{C7501348-D803-546B-05A2-D422220EA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812" flipH="1">
            <a:off x="8530952" y="4106422"/>
            <a:ext cx="1885950" cy="851779"/>
          </a:xfrm>
          <a:prstGeom prst="rect">
            <a:avLst/>
          </a:prstGeom>
        </p:spPr>
      </p:pic>
      <p:pic>
        <p:nvPicPr>
          <p:cNvPr id="10" name="Obrázek 9" descr="Obsah obrázku mrkev, paluba, oranžová, mrkvové hranolky&#10;&#10;Popis byl vytvořen automaticky">
            <a:extLst>
              <a:ext uri="{FF2B5EF4-FFF2-40B4-BE49-F238E27FC236}">
                <a16:creationId xmlns:a16="http://schemas.microsoft.com/office/drawing/2014/main" id="{46ACEB50-5516-B26F-4BAC-D5647F704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812" flipH="1">
            <a:off x="9740504" y="4195361"/>
            <a:ext cx="1885950" cy="85177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841E02-DDA9-5062-5C39-040D1A3E48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Výživa a její role ve zdraví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EDAB3E-E841-DA7C-A276-84F9E0C36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166F8C-B7D3-8F89-1DC7-78CC1E19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ovlivňuje úprava potravin to, co jíme?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FA70EA-6685-F831-EC92-0B4BF908A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Kalorická dostupnost </a:t>
            </a:r>
          </a:p>
        </p:txBody>
      </p:sp>
      <p:pic>
        <p:nvPicPr>
          <p:cNvPr id="7" name="Obrázek 6" descr="Obsah obrázku mrkev, paluba, oranžová, mrkvové hranolky&#10;&#10;Popis byl vytvořen automaticky">
            <a:extLst>
              <a:ext uri="{FF2B5EF4-FFF2-40B4-BE49-F238E27FC236}">
                <a16:creationId xmlns:a16="http://schemas.microsoft.com/office/drawing/2014/main" id="{A1837C14-2AE2-1B53-BF24-98288463C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375" y="4546360"/>
            <a:ext cx="1885950" cy="851779"/>
          </a:xfrm>
          <a:prstGeom prst="rect">
            <a:avLst/>
          </a:prstGeom>
        </p:spPr>
      </p:pic>
      <p:pic>
        <p:nvPicPr>
          <p:cNvPr id="9" name="Obrázek 8" descr="Obsah obrázku jídlo, mísa, zelenina, nádobí&#10;&#10;Popis byl vytvořen automaticky">
            <a:extLst>
              <a:ext uri="{FF2B5EF4-FFF2-40B4-BE49-F238E27FC236}">
                <a16:creationId xmlns:a16="http://schemas.microsoft.com/office/drawing/2014/main" id="{C9526770-65A1-D96F-2283-6206810AD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62" y="3023123"/>
            <a:ext cx="2600075" cy="2600075"/>
          </a:xfrm>
          <a:prstGeom prst="rect">
            <a:avLst/>
          </a:prstGeom>
        </p:spPr>
      </p:pic>
      <p:pic>
        <p:nvPicPr>
          <p:cNvPr id="11" name="Obrázek 10" descr="Obsah obrázku mrkev, paluba, oranžová, mrkvové hranolky&#10;&#10;Popis byl vytvořen automaticky">
            <a:extLst>
              <a:ext uri="{FF2B5EF4-FFF2-40B4-BE49-F238E27FC236}">
                <a16:creationId xmlns:a16="http://schemas.microsoft.com/office/drawing/2014/main" id="{7238C1FC-AD9B-5734-F186-0684936FC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00" y="4531513"/>
            <a:ext cx="1885950" cy="851779"/>
          </a:xfrm>
          <a:prstGeom prst="rect">
            <a:avLst/>
          </a:prstGeom>
        </p:spPr>
      </p:pic>
      <p:pic>
        <p:nvPicPr>
          <p:cNvPr id="12" name="Obrázek 11" descr="Obsah obrázku mrkev, paluba, oranžová, mrkvové hranolky&#10;&#10;Popis byl vytvořen automaticky">
            <a:extLst>
              <a:ext uri="{FF2B5EF4-FFF2-40B4-BE49-F238E27FC236}">
                <a16:creationId xmlns:a16="http://schemas.microsoft.com/office/drawing/2014/main" id="{39ABEE17-415E-0819-CCC5-D4CF36818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225" y="4559612"/>
            <a:ext cx="1885950" cy="851779"/>
          </a:xfrm>
          <a:prstGeom prst="rect">
            <a:avLst/>
          </a:prstGeom>
        </p:spPr>
      </p:pic>
      <p:pic>
        <p:nvPicPr>
          <p:cNvPr id="17" name="Obrázek 16" descr="Obsah obrázku jídlo, stůl, dřevěné, maso&#10;&#10;Popis byl vytvořen automaticky">
            <a:extLst>
              <a:ext uri="{FF2B5EF4-FFF2-40B4-BE49-F238E27FC236}">
                <a16:creationId xmlns:a16="http://schemas.microsoft.com/office/drawing/2014/main" id="{AB249207-7FF3-C2ED-E84F-C62BCB213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" y="3221677"/>
            <a:ext cx="3262363" cy="217646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F22FD41-6865-B870-185A-0EE856762F23}"/>
              </a:ext>
            </a:extLst>
          </p:cNvPr>
          <p:cNvSpPr txBox="1"/>
          <p:nvPr/>
        </p:nvSpPr>
        <p:spPr>
          <a:xfrm>
            <a:off x="-42419" y="6642556"/>
            <a:ext cx="102487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Zdroj: </a:t>
            </a:r>
            <a:r>
              <a:rPr lang="en-US" sz="800" dirty="0" err="1"/>
              <a:t>Ercolini</a:t>
            </a:r>
            <a:r>
              <a:rPr lang="en-US" sz="800" dirty="0"/>
              <a:t>, D., &amp; </a:t>
            </a:r>
            <a:r>
              <a:rPr lang="en-US" sz="800" dirty="0" err="1"/>
              <a:t>Fogliano</a:t>
            </a:r>
            <a:r>
              <a:rPr lang="en-US" sz="800" dirty="0"/>
              <a:t>, V. (2018). </a:t>
            </a:r>
            <a:r>
              <a:rPr lang="en-US" sz="800" b="1" dirty="0"/>
              <a:t>Food Design To Feed the Human Gut Microbiota.</a:t>
            </a:r>
            <a:r>
              <a:rPr lang="en-US" sz="800" dirty="0"/>
              <a:t> </a:t>
            </a:r>
            <a:r>
              <a:rPr lang="en-US" sz="800" i="1" dirty="0"/>
              <a:t>Journal of agricultural and food chemistry</a:t>
            </a:r>
            <a:r>
              <a:rPr lang="en-US" sz="800" dirty="0"/>
              <a:t>, </a:t>
            </a:r>
            <a:r>
              <a:rPr lang="en-US" sz="800" i="1" dirty="0"/>
              <a:t>66</a:t>
            </a:r>
            <a:r>
              <a:rPr lang="en-US" sz="800" dirty="0"/>
              <a:t>(15), 3754–3758.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A1FE6D0-5C59-4CF2-A221-D9EC72303F9B}"/>
              </a:ext>
            </a:extLst>
          </p:cNvPr>
          <p:cNvSpPr txBox="1"/>
          <p:nvPr/>
        </p:nvSpPr>
        <p:spPr>
          <a:xfrm>
            <a:off x="9038990" y="5447180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35 kcal/100 g</a:t>
            </a:r>
          </a:p>
        </p:txBody>
      </p:sp>
    </p:spTree>
    <p:extLst>
      <p:ext uri="{BB962C8B-B14F-4D97-AF65-F5344CB8AC3E}">
        <p14:creationId xmlns:p14="http://schemas.microsoft.com/office/powerpoint/2010/main" val="26207780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muni-sport-prezentace-16-9-cz-v11(1)</Template>
  <TotalTime>407</TotalTime>
  <Words>2094</Words>
  <Application>Microsoft Office PowerPoint</Application>
  <PresentationFormat>Širokoúhlá obrazovka</PresentationFormat>
  <Paragraphs>200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Trebuchet MS</vt:lpstr>
      <vt:lpstr>Wingdings</vt:lpstr>
      <vt:lpstr>Prezentace_MU_CZ</vt:lpstr>
      <vt:lpstr>1_Motiv Office</vt:lpstr>
      <vt:lpstr>Role výživy ve zdraví - od historie k praktické aplikaci</vt:lpstr>
      <vt:lpstr>Prezentace aplikace PowerPoint</vt:lpstr>
      <vt:lpstr>Tepelná úprava potravin a náš vývoj</vt:lpstr>
      <vt:lpstr>Kuchařské dovednosti v podpoře zdraví</vt:lpstr>
      <vt:lpstr>Evoluce?</vt:lpstr>
      <vt:lpstr>Evoluce?</vt:lpstr>
      <vt:lpstr>Jak ovlivňuje úprava potravin to, co jíme?</vt:lpstr>
      <vt:lpstr>Jak ovlivňuje úprava potravin to, co jíme?</vt:lpstr>
      <vt:lpstr>Jak ovlivňuje úprava potravin to, co jíme?</vt:lpstr>
      <vt:lpstr>Prezentace aplikace PowerPoint</vt:lpstr>
      <vt:lpstr>Které potraviny jsou kvalitní?</vt:lpstr>
      <vt:lpstr>Které potraviny jsou kvalitní?</vt:lpstr>
      <vt:lpstr>Které potraviny jsou kvalitní?</vt:lpstr>
      <vt:lpstr>Které potraviny jsou kvalitní?</vt:lpstr>
      <vt:lpstr>Nutriční doporučení</vt:lpstr>
      <vt:lpstr>Nutriční doporučení</vt:lpstr>
      <vt:lpstr>Režimová opatření</vt:lpstr>
      <vt:lpstr>Klíčová sdělení</vt:lpstr>
      <vt:lpstr>Klíčová sdělení</vt:lpstr>
      <vt:lpstr>Zdroje informací Obecná doporučení pro výživu populačních skupin</vt:lpstr>
      <vt:lpstr>Obecná doporučení pro stravování Odborná opora</vt:lpstr>
      <vt:lpstr>Stravovací doporučení pro sportovce Odborná opora</vt:lpstr>
      <vt:lpstr>Úkoly na příště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Vaření jako důležitá součást životního stylu</dc:title>
  <dc:creator>Tomáš Hlinský</dc:creator>
  <cp:lastModifiedBy>Tomáš Hlinský</cp:lastModifiedBy>
  <cp:revision>55</cp:revision>
  <cp:lastPrinted>1601-01-01T00:00:00Z</cp:lastPrinted>
  <dcterms:created xsi:type="dcterms:W3CDTF">2023-03-12T18:12:53Z</dcterms:created>
  <dcterms:modified xsi:type="dcterms:W3CDTF">2024-02-27T08:44:51Z</dcterms:modified>
</cp:coreProperties>
</file>