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9"/>
  </p:notesMasterIdLst>
  <p:sldIdLst>
    <p:sldId id="325" r:id="rId3"/>
    <p:sldId id="283" r:id="rId4"/>
    <p:sldId id="391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50" r:id="rId22"/>
    <p:sldId id="451" r:id="rId23"/>
    <p:sldId id="453" r:id="rId24"/>
    <p:sldId id="454" r:id="rId25"/>
    <p:sldId id="452" r:id="rId26"/>
    <p:sldId id="455" r:id="rId27"/>
    <p:sldId id="39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BA"/>
    <a:srgbClr val="154668"/>
    <a:srgbClr val="236292"/>
    <a:srgbClr val="2173A3"/>
    <a:srgbClr val="134263"/>
    <a:srgbClr val="58A7C6"/>
    <a:srgbClr val="404040"/>
    <a:srgbClr val="4A7090"/>
    <a:srgbClr val="61ABC9"/>
    <a:srgbClr val="62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AB4A-D4E0-4C85-8363-1F630A60D854}" type="doc">
      <dgm:prSet loTypeId="urn:microsoft.com/office/officeart/2005/8/layout/hierarchy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0D2F99-2CAB-415C-BCDF-F146C1D1D2A8}">
      <dgm:prSet/>
      <dgm:spPr/>
      <dgm:t>
        <a:bodyPr/>
        <a:lstStyle/>
        <a:p>
          <a:r>
            <a:rPr lang="cs-CZ" dirty="0"/>
            <a:t>Stravovací doporučení</a:t>
          </a:r>
          <a:endParaRPr lang="en-US" dirty="0"/>
        </a:p>
      </dgm:t>
    </dgm:pt>
    <dgm:pt modelId="{4024011F-EEB2-4671-99FD-E37889C7DB8E}" type="parTrans" cxnId="{B31FB42C-D275-48A7-8480-512CEB4C8DBC}">
      <dgm:prSet/>
      <dgm:spPr/>
      <dgm:t>
        <a:bodyPr/>
        <a:lstStyle/>
        <a:p>
          <a:endParaRPr lang="en-US"/>
        </a:p>
      </dgm:t>
    </dgm:pt>
    <dgm:pt modelId="{EB38D09E-C997-492E-A390-A7D455544780}" type="sibTrans" cxnId="{B31FB42C-D275-48A7-8480-512CEB4C8DBC}">
      <dgm:prSet/>
      <dgm:spPr/>
      <dgm:t>
        <a:bodyPr/>
        <a:lstStyle/>
        <a:p>
          <a:endParaRPr lang="en-US"/>
        </a:p>
      </dgm:t>
    </dgm:pt>
    <dgm:pt modelId="{D3B15E46-A304-4DF5-8CC2-93F3DD40CDFB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F9A5725D-6AAA-49B7-A898-98BC459EBA6A}" type="parTrans" cxnId="{FB4A224F-0A70-4EDF-A17F-9A92799B1AB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B46EE11-E9AA-46CD-A832-3C887E268960}" type="sibTrans" cxnId="{FB4A224F-0A70-4EDF-A17F-9A92799B1AB8}">
      <dgm:prSet/>
      <dgm:spPr/>
      <dgm:t>
        <a:bodyPr/>
        <a:lstStyle/>
        <a:p>
          <a:endParaRPr lang="cs-CZ"/>
        </a:p>
      </dgm:t>
    </dgm:pt>
    <dgm:pt modelId="{68C6C62E-45C3-428E-A8D3-D6FBFA4C573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Glykemický index</a:t>
          </a:r>
          <a:endParaRPr lang="en-US" dirty="0"/>
        </a:p>
      </dgm:t>
    </dgm:pt>
    <dgm:pt modelId="{32B29D1C-9269-4EB7-939F-BDD9ABD0DE5D}" type="parTrans" cxnId="{7008AAB2-3480-467C-8895-BA187EA581A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2BFFB8C-4825-46D2-B303-6A7B3972DB65}" type="sibTrans" cxnId="{7008AAB2-3480-467C-8895-BA187EA581AE}">
      <dgm:prSet/>
      <dgm:spPr/>
      <dgm:t>
        <a:bodyPr/>
        <a:lstStyle/>
        <a:p>
          <a:endParaRPr lang="cs-CZ"/>
        </a:p>
      </dgm:t>
    </dgm:pt>
    <dgm:pt modelId="{660817A4-4557-4329-963B-975AD9A8A07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Korekce hmotnosti a výkonnosti</a:t>
          </a:r>
          <a:endParaRPr lang="en-US" dirty="0"/>
        </a:p>
      </dgm:t>
    </dgm:pt>
    <dgm:pt modelId="{36C7B6B4-A426-4677-871B-37FCFB144E01}" type="parTrans" cxnId="{43CD0395-2BC3-4E1D-8787-5471DDA36117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4158A9C-F0F8-453F-B3BF-5291718A48A6}" type="sibTrans" cxnId="{43CD0395-2BC3-4E1D-8787-5471DDA36117}">
      <dgm:prSet/>
      <dgm:spPr/>
      <dgm:t>
        <a:bodyPr/>
        <a:lstStyle/>
        <a:p>
          <a:endParaRPr lang="cs-CZ"/>
        </a:p>
      </dgm:t>
    </dgm:pt>
    <dgm:pt modelId="{B88C2C99-6099-4790-9E19-8CEA30714B85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Podpora výkonnosti a svalového růstu</a:t>
          </a:r>
          <a:endParaRPr lang="en-US" dirty="0"/>
        </a:p>
      </dgm:t>
    </dgm:pt>
    <dgm:pt modelId="{AF7E21B6-EB92-4097-9B55-815485DDDFD9}" type="parTrans" cxnId="{BE4360D9-1ADD-45F9-A14E-5A4DDBF8B9C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3A22179-1D80-4DE6-B4EA-3384CF8AC89B}" type="sibTrans" cxnId="{BE4360D9-1ADD-45F9-A14E-5A4DDBF8B9CC}">
      <dgm:prSet/>
      <dgm:spPr/>
      <dgm:t>
        <a:bodyPr/>
        <a:lstStyle/>
        <a:p>
          <a:endParaRPr lang="cs-CZ"/>
        </a:p>
      </dgm:t>
    </dgm:pt>
    <dgm:pt modelId="{3B34D7FB-7E72-4336-AC0C-B661036F3697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Aplikovaná sportovní výživa</a:t>
          </a:r>
          <a:endParaRPr lang="en-US" dirty="0"/>
        </a:p>
      </dgm:t>
    </dgm:pt>
    <dgm:pt modelId="{7EA26C2E-2633-4943-9335-999D15A1A585}" type="parTrans" cxnId="{793F5E8F-1921-4DC4-BDA4-9020D0B3C690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EC28D66F-B099-45D9-B34B-FB182EAAB27C}" type="sibTrans" cxnId="{793F5E8F-1921-4DC4-BDA4-9020D0B3C690}">
      <dgm:prSet/>
      <dgm:spPr/>
      <dgm:t>
        <a:bodyPr/>
        <a:lstStyle/>
        <a:p>
          <a:endParaRPr lang="cs-CZ"/>
        </a:p>
      </dgm:t>
    </dgm:pt>
    <dgm:pt modelId="{179C6EFC-D2F3-4DF4-8B05-879883A082B6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Před výkonem</a:t>
          </a:r>
          <a:endParaRPr lang="en-US" dirty="0"/>
        </a:p>
      </dgm:t>
    </dgm:pt>
    <dgm:pt modelId="{520F9445-54E0-495C-844C-F382E684A266}" type="parTrans" cxnId="{BBE4D87C-2F4A-4D53-994E-09358C0D713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7893D61C-7E43-44EE-B10B-93F040545368}" type="sibTrans" cxnId="{BBE4D87C-2F4A-4D53-994E-09358C0D713D}">
      <dgm:prSet/>
      <dgm:spPr/>
      <dgm:t>
        <a:bodyPr/>
        <a:lstStyle/>
        <a:p>
          <a:endParaRPr lang="cs-CZ"/>
        </a:p>
      </dgm:t>
    </dgm:pt>
    <dgm:pt modelId="{01F5E1EB-DB4C-4972-A65E-3460A3F903BC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Během výkonu</a:t>
          </a:r>
          <a:endParaRPr lang="en-US" dirty="0"/>
        </a:p>
      </dgm:t>
    </dgm:pt>
    <dgm:pt modelId="{DCA88021-7848-4856-BF86-608E3E7D2690}" type="parTrans" cxnId="{926D4BCC-D8F4-4B98-8301-EDAE7FA2E0B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5F7C76F-571A-453B-979E-DF5A11233494}" type="sibTrans" cxnId="{926D4BCC-D8F4-4B98-8301-EDAE7FA2E0BC}">
      <dgm:prSet/>
      <dgm:spPr/>
      <dgm:t>
        <a:bodyPr/>
        <a:lstStyle/>
        <a:p>
          <a:endParaRPr lang="cs-CZ"/>
        </a:p>
      </dgm:t>
    </dgm:pt>
    <dgm:pt modelId="{BAFE3FCC-F4BB-4907-A682-16D984664A1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 výkonu</a:t>
          </a:r>
          <a:endParaRPr lang="en-US" dirty="0"/>
        </a:p>
      </dgm:t>
    </dgm:pt>
    <dgm:pt modelId="{26053D04-C68C-42CE-B99B-F9AA157A265C}" type="parTrans" cxnId="{B3D51AC9-2B77-4769-BB81-0F249232E19F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FED29F14-9F8A-46CF-BA75-60B0656D378C}" type="sibTrans" cxnId="{B3D51AC9-2B77-4769-BB81-0F249232E19F}">
      <dgm:prSet/>
      <dgm:spPr/>
      <dgm:t>
        <a:bodyPr/>
        <a:lstStyle/>
        <a:p>
          <a:endParaRPr lang="cs-CZ"/>
        </a:p>
      </dgm:t>
    </dgm:pt>
    <dgm:pt modelId="{5C2C8521-43AB-49E0-ADA9-C34400A4FF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cs-CZ" dirty="0"/>
            <a:t>Zdraví – Trávící systém</a:t>
          </a:r>
          <a:endParaRPr lang="en-US" dirty="0"/>
        </a:p>
      </dgm:t>
    </dgm:pt>
    <dgm:pt modelId="{3623AF5E-7606-454E-9807-246904CD68A9}" type="parTrans" cxnId="{52EF158A-81BC-4496-A113-B2B56683AA5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967D359E-ECBE-44A0-8329-E224658D5AEF}" type="sibTrans" cxnId="{52EF158A-81BC-4496-A113-B2B56683AA5E}">
      <dgm:prSet/>
      <dgm:spPr/>
      <dgm:t>
        <a:bodyPr/>
        <a:lstStyle/>
        <a:p>
          <a:endParaRPr lang="cs-CZ"/>
        </a:p>
      </dgm:t>
    </dgm:pt>
    <dgm:pt modelId="{B2F872FD-91DF-4E54-9272-BA664FBB78B2}" type="pres">
      <dgm:prSet presAssocID="{7A96AB4A-D4E0-4C85-8363-1F630A60D8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0A22D-D991-4050-90E2-8D94AD71BEAA}" type="pres">
      <dgm:prSet presAssocID="{220D2F99-2CAB-415C-BCDF-F146C1D1D2A8}" presName="hierRoot1" presStyleCnt="0"/>
      <dgm:spPr/>
    </dgm:pt>
    <dgm:pt modelId="{9FFF2527-C157-4C33-9D75-507FECDCAEF9}" type="pres">
      <dgm:prSet presAssocID="{220D2F99-2CAB-415C-BCDF-F146C1D1D2A8}" presName="composite" presStyleCnt="0"/>
      <dgm:spPr/>
    </dgm:pt>
    <dgm:pt modelId="{732BD991-AE59-4F99-BFBB-14DF4D62F96A}" type="pres">
      <dgm:prSet presAssocID="{220D2F99-2CAB-415C-BCDF-F146C1D1D2A8}" presName="background" presStyleLbl="node0" presStyleIdx="0" presStyleCnt="1"/>
      <dgm:spPr/>
    </dgm:pt>
    <dgm:pt modelId="{E6C05F15-3F80-4157-9859-550A0CC3B6DE}" type="pres">
      <dgm:prSet presAssocID="{220D2F99-2CAB-415C-BCDF-F146C1D1D2A8}" presName="text" presStyleLbl="fgAcc0" presStyleIdx="0" presStyleCnt="1" custScaleX="161291" custScaleY="70166">
        <dgm:presLayoutVars>
          <dgm:chPref val="3"/>
        </dgm:presLayoutVars>
      </dgm:prSet>
      <dgm:spPr/>
    </dgm:pt>
    <dgm:pt modelId="{6F106ECE-E1F0-443A-8D9A-1AFA2B032B9C}" type="pres">
      <dgm:prSet presAssocID="{220D2F99-2CAB-415C-BCDF-F146C1D1D2A8}" presName="hierChild2" presStyleCnt="0"/>
      <dgm:spPr/>
    </dgm:pt>
    <dgm:pt modelId="{C7FAEE18-B91C-4779-A811-F1A1D9607915}" type="pres">
      <dgm:prSet presAssocID="{3623AF5E-7606-454E-9807-246904CD68A9}" presName="Name10" presStyleLbl="parChTrans1D2" presStyleIdx="0" presStyleCnt="1"/>
      <dgm:spPr/>
    </dgm:pt>
    <dgm:pt modelId="{F9EAA402-4097-46BC-BEBC-4CEAFE16DBB8}" type="pres">
      <dgm:prSet presAssocID="{5C2C8521-43AB-49E0-ADA9-C34400A4FF6D}" presName="hierRoot2" presStyleCnt="0"/>
      <dgm:spPr/>
    </dgm:pt>
    <dgm:pt modelId="{FA85ED28-D33F-4069-BA5E-BA1759F4EE01}" type="pres">
      <dgm:prSet presAssocID="{5C2C8521-43AB-49E0-ADA9-C34400A4FF6D}" presName="composite2" presStyleCnt="0"/>
      <dgm:spPr/>
    </dgm:pt>
    <dgm:pt modelId="{3A41D101-5448-4DBF-B9E2-6EBCED41D7EA}" type="pres">
      <dgm:prSet presAssocID="{5C2C8521-43AB-49E0-ADA9-C34400A4FF6D}" presName="background2" presStyleLbl="node2" presStyleIdx="0" presStyleCnt="1"/>
      <dgm:spPr>
        <a:solidFill>
          <a:srgbClr val="FFC000"/>
        </a:solidFill>
        <a:ln>
          <a:solidFill>
            <a:srgbClr val="C00000"/>
          </a:solidFill>
        </a:ln>
      </dgm:spPr>
    </dgm:pt>
    <dgm:pt modelId="{A1DF9C44-4A01-4225-A822-AA8F0AC2D171}" type="pres">
      <dgm:prSet presAssocID="{5C2C8521-43AB-49E0-ADA9-C34400A4FF6D}" presName="text2" presStyleLbl="fgAcc2" presStyleIdx="0" presStyleCnt="1" custScaleX="167085" custScaleY="57012">
        <dgm:presLayoutVars>
          <dgm:chPref val="3"/>
        </dgm:presLayoutVars>
      </dgm:prSet>
      <dgm:spPr/>
    </dgm:pt>
    <dgm:pt modelId="{CCFEF324-AB97-4727-94DD-2A85F327F993}" type="pres">
      <dgm:prSet presAssocID="{5C2C8521-43AB-49E0-ADA9-C34400A4FF6D}" presName="hierChild3" presStyleCnt="0"/>
      <dgm:spPr/>
    </dgm:pt>
    <dgm:pt modelId="{45855ED1-B687-479B-BF6B-62C56B7D7199}" type="pres">
      <dgm:prSet presAssocID="{36C7B6B4-A426-4677-871B-37FCFB144E01}" presName="Name17" presStyleLbl="parChTrans1D3" presStyleIdx="0" presStyleCnt="2"/>
      <dgm:spPr/>
    </dgm:pt>
    <dgm:pt modelId="{C9CBBB21-11CF-479C-B87E-536D20FF80E5}" type="pres">
      <dgm:prSet presAssocID="{660817A4-4557-4329-963B-975AD9A8A073}" presName="hierRoot3" presStyleCnt="0"/>
      <dgm:spPr/>
    </dgm:pt>
    <dgm:pt modelId="{29474653-EEDD-4788-BE7D-47CA62950998}" type="pres">
      <dgm:prSet presAssocID="{660817A4-4557-4329-963B-975AD9A8A073}" presName="composite3" presStyleCnt="0"/>
      <dgm:spPr/>
    </dgm:pt>
    <dgm:pt modelId="{8CA0CBE7-C32E-499B-9921-13A315954715}" type="pres">
      <dgm:prSet presAssocID="{660817A4-4557-4329-963B-975AD9A8A073}" presName="background3" presStyleLbl="node3" presStyleIdx="0" presStyleCnt="2"/>
      <dgm:spPr>
        <a:solidFill>
          <a:schemeClr val="accent6">
            <a:lumMod val="75000"/>
          </a:schemeClr>
        </a:solidFill>
      </dgm:spPr>
    </dgm:pt>
    <dgm:pt modelId="{475DF9EB-79B1-41AD-AB4E-FE19855A62F9}" type="pres">
      <dgm:prSet presAssocID="{660817A4-4557-4329-963B-975AD9A8A073}" presName="text3" presStyleLbl="fgAcc3" presStyleIdx="0" presStyleCnt="2" custScaleX="255821">
        <dgm:presLayoutVars>
          <dgm:chPref val="3"/>
        </dgm:presLayoutVars>
      </dgm:prSet>
      <dgm:spPr/>
    </dgm:pt>
    <dgm:pt modelId="{222C41A5-06E7-4054-8FAB-E4094DD8A215}" type="pres">
      <dgm:prSet presAssocID="{660817A4-4557-4329-963B-975AD9A8A073}" presName="hierChild4" presStyleCnt="0"/>
      <dgm:spPr/>
    </dgm:pt>
    <dgm:pt modelId="{98B8A4B4-6327-4230-8F84-558C9FC4BDF0}" type="pres">
      <dgm:prSet presAssocID="{F9A5725D-6AAA-49B7-A898-98BC459EBA6A}" presName="Name23" presStyleLbl="parChTrans1D4" presStyleIdx="0" presStyleCnt="6"/>
      <dgm:spPr/>
    </dgm:pt>
    <dgm:pt modelId="{694E9B6A-068A-4D9E-B22C-1CF2FF7D56D6}" type="pres">
      <dgm:prSet presAssocID="{D3B15E46-A304-4DF5-8CC2-93F3DD40CDFB}" presName="hierRoot4" presStyleCnt="0"/>
      <dgm:spPr/>
    </dgm:pt>
    <dgm:pt modelId="{CC866AC3-6F04-4FCE-B57D-4DD15908A9E0}" type="pres">
      <dgm:prSet presAssocID="{D3B15E46-A304-4DF5-8CC2-93F3DD40CDFB}" presName="composite4" presStyleCnt="0"/>
      <dgm:spPr/>
    </dgm:pt>
    <dgm:pt modelId="{6307EC9A-46EB-4EAA-8485-CDA304D1842B}" type="pres">
      <dgm:prSet presAssocID="{D3B15E46-A304-4DF5-8CC2-93F3DD40CDFB}" presName="background4" presStyleLbl="node4" presStyleIdx="0" presStyleCnt="6"/>
      <dgm:spPr>
        <a:solidFill>
          <a:schemeClr val="accent6">
            <a:lumMod val="75000"/>
          </a:schemeClr>
        </a:solidFill>
      </dgm:spPr>
    </dgm:pt>
    <dgm:pt modelId="{144BFFE1-DAE9-49C3-B0A8-6B5424794CD5}" type="pres">
      <dgm:prSet presAssocID="{D3B15E46-A304-4DF5-8CC2-93F3DD40CDFB}" presName="text4" presStyleLbl="fgAcc4" presStyleIdx="0" presStyleCnt="6">
        <dgm:presLayoutVars>
          <dgm:chPref val="3"/>
        </dgm:presLayoutVars>
      </dgm:prSet>
      <dgm:spPr/>
    </dgm:pt>
    <dgm:pt modelId="{87FEE12A-6455-4A5F-990C-FBA322E4CC10}" type="pres">
      <dgm:prSet presAssocID="{D3B15E46-A304-4DF5-8CC2-93F3DD40CDFB}" presName="hierChild5" presStyleCnt="0"/>
      <dgm:spPr/>
    </dgm:pt>
    <dgm:pt modelId="{EE7F3184-5785-4CCF-AED6-2DA825E7B2AD}" type="pres">
      <dgm:prSet presAssocID="{32B29D1C-9269-4EB7-939F-BDD9ABD0DE5D}" presName="Name23" presStyleLbl="parChTrans1D4" presStyleIdx="1" presStyleCnt="6"/>
      <dgm:spPr/>
    </dgm:pt>
    <dgm:pt modelId="{4317CFD4-99E0-4549-B3BA-7C9251D0F918}" type="pres">
      <dgm:prSet presAssocID="{68C6C62E-45C3-428E-A8D3-D6FBFA4C5733}" presName="hierRoot4" presStyleCnt="0"/>
      <dgm:spPr/>
    </dgm:pt>
    <dgm:pt modelId="{0AAB9851-D0E3-4F52-97A7-DDFD6EAA3F63}" type="pres">
      <dgm:prSet presAssocID="{68C6C62E-45C3-428E-A8D3-D6FBFA4C5733}" presName="composite4" presStyleCnt="0"/>
      <dgm:spPr/>
    </dgm:pt>
    <dgm:pt modelId="{5621A95A-0728-4EAF-863E-91F4FBC9435B}" type="pres">
      <dgm:prSet presAssocID="{68C6C62E-45C3-428E-A8D3-D6FBFA4C5733}" presName="background4" presStyleLbl="node4" presStyleIdx="1" presStyleCnt="6"/>
      <dgm:spPr>
        <a:solidFill>
          <a:schemeClr val="accent6">
            <a:lumMod val="75000"/>
          </a:schemeClr>
        </a:solidFill>
      </dgm:spPr>
    </dgm:pt>
    <dgm:pt modelId="{A6F56790-CCDC-4E28-8CB1-98FC0CA218B7}" type="pres">
      <dgm:prSet presAssocID="{68C6C62E-45C3-428E-A8D3-D6FBFA4C5733}" presName="text4" presStyleLbl="fgAcc4" presStyleIdx="1" presStyleCnt="6">
        <dgm:presLayoutVars>
          <dgm:chPref val="3"/>
        </dgm:presLayoutVars>
      </dgm:prSet>
      <dgm:spPr/>
    </dgm:pt>
    <dgm:pt modelId="{ED95001C-970A-4788-BB9F-B3EEED0DD2C5}" type="pres">
      <dgm:prSet presAssocID="{68C6C62E-45C3-428E-A8D3-D6FBFA4C5733}" presName="hierChild5" presStyleCnt="0"/>
      <dgm:spPr/>
    </dgm:pt>
    <dgm:pt modelId="{7B33CB7A-6D98-4CDB-AF86-CAA9D501E2D4}" type="pres">
      <dgm:prSet presAssocID="{AF7E21B6-EB92-4097-9B55-815485DDDFD9}" presName="Name17" presStyleLbl="parChTrans1D3" presStyleIdx="1" presStyleCnt="2"/>
      <dgm:spPr/>
    </dgm:pt>
    <dgm:pt modelId="{101E536E-4AF6-49EB-B56C-1E4F82D7B6B5}" type="pres">
      <dgm:prSet presAssocID="{B88C2C99-6099-4790-9E19-8CEA30714B85}" presName="hierRoot3" presStyleCnt="0"/>
      <dgm:spPr/>
    </dgm:pt>
    <dgm:pt modelId="{9F896678-32E2-4E73-9F44-A57C25A8D184}" type="pres">
      <dgm:prSet presAssocID="{B88C2C99-6099-4790-9E19-8CEA30714B85}" presName="composite3" presStyleCnt="0"/>
      <dgm:spPr/>
    </dgm:pt>
    <dgm:pt modelId="{3A128953-A4D9-4072-845A-997C9CFAC00D}" type="pres">
      <dgm:prSet presAssocID="{B88C2C99-6099-4790-9E19-8CEA30714B85}" presName="background3" presStyleLbl="node3" presStyleIdx="1" presStyleCnt="2"/>
      <dgm:spPr>
        <a:solidFill>
          <a:srgbClr val="008000"/>
        </a:solidFill>
      </dgm:spPr>
    </dgm:pt>
    <dgm:pt modelId="{E024FB1B-4F43-4FA3-B4F0-1E040C29C1B1}" type="pres">
      <dgm:prSet presAssocID="{B88C2C99-6099-4790-9E19-8CEA30714B85}" presName="text3" presStyleLbl="fgAcc3" presStyleIdx="1" presStyleCnt="2" custLinFactX="38225" custLinFactNeighborX="100000">
        <dgm:presLayoutVars>
          <dgm:chPref val="3"/>
        </dgm:presLayoutVars>
      </dgm:prSet>
      <dgm:spPr/>
    </dgm:pt>
    <dgm:pt modelId="{1A246D24-C1F7-4BEB-8613-D9CD0970466B}" type="pres">
      <dgm:prSet presAssocID="{B88C2C99-6099-4790-9E19-8CEA30714B85}" presName="hierChild4" presStyleCnt="0"/>
      <dgm:spPr/>
    </dgm:pt>
    <dgm:pt modelId="{40FC99D5-0DEE-4433-8878-5E6C4EB4CC13}" type="pres">
      <dgm:prSet presAssocID="{7EA26C2E-2633-4943-9335-999D15A1A585}" presName="Name23" presStyleLbl="parChTrans1D4" presStyleIdx="2" presStyleCnt="6"/>
      <dgm:spPr/>
    </dgm:pt>
    <dgm:pt modelId="{6D990198-07CC-4B9C-B2E9-B4D956A09CCA}" type="pres">
      <dgm:prSet presAssocID="{3B34D7FB-7E72-4336-AC0C-B661036F3697}" presName="hierRoot4" presStyleCnt="0"/>
      <dgm:spPr/>
    </dgm:pt>
    <dgm:pt modelId="{24AB2893-62BB-4457-AA41-69CFD42A5849}" type="pres">
      <dgm:prSet presAssocID="{3B34D7FB-7E72-4336-AC0C-B661036F3697}" presName="composite4" presStyleCnt="0"/>
      <dgm:spPr/>
    </dgm:pt>
    <dgm:pt modelId="{09C0866D-F75B-4E7E-A6B8-AD1FAC647F91}" type="pres">
      <dgm:prSet presAssocID="{3B34D7FB-7E72-4336-AC0C-B661036F3697}" presName="background4" presStyleLbl="node4" presStyleIdx="2" presStyleCnt="6"/>
      <dgm:spPr>
        <a:solidFill>
          <a:srgbClr val="008000"/>
        </a:solidFill>
      </dgm:spPr>
    </dgm:pt>
    <dgm:pt modelId="{488984A7-95AC-4737-92D2-0D9D8A13B41C}" type="pres">
      <dgm:prSet presAssocID="{3B34D7FB-7E72-4336-AC0C-B661036F3697}" presName="text4" presStyleLbl="fgAcc4" presStyleIdx="2" presStyleCnt="6" custLinFactX="38225" custLinFactNeighborX="100000">
        <dgm:presLayoutVars>
          <dgm:chPref val="3"/>
        </dgm:presLayoutVars>
      </dgm:prSet>
      <dgm:spPr/>
    </dgm:pt>
    <dgm:pt modelId="{ACA1EECA-5716-4B40-AFFF-D82D12D2D3DA}" type="pres">
      <dgm:prSet presAssocID="{3B34D7FB-7E72-4336-AC0C-B661036F3697}" presName="hierChild5" presStyleCnt="0"/>
      <dgm:spPr/>
    </dgm:pt>
    <dgm:pt modelId="{D27A5458-0276-4937-872E-43F60E289B1A}" type="pres">
      <dgm:prSet presAssocID="{520F9445-54E0-495C-844C-F382E684A266}" presName="Name23" presStyleLbl="parChTrans1D4" presStyleIdx="3" presStyleCnt="6"/>
      <dgm:spPr/>
    </dgm:pt>
    <dgm:pt modelId="{C4184EF0-6AB6-4597-BB03-EE2C8F5DAE8C}" type="pres">
      <dgm:prSet presAssocID="{179C6EFC-D2F3-4DF4-8B05-879883A082B6}" presName="hierRoot4" presStyleCnt="0"/>
      <dgm:spPr/>
    </dgm:pt>
    <dgm:pt modelId="{186C532B-56DD-4E30-BFC6-06F619B3D3DA}" type="pres">
      <dgm:prSet presAssocID="{179C6EFC-D2F3-4DF4-8B05-879883A082B6}" presName="composite4" presStyleCnt="0"/>
      <dgm:spPr/>
    </dgm:pt>
    <dgm:pt modelId="{B7D7A5C9-431E-41D8-9099-FCB464D85A1F}" type="pres">
      <dgm:prSet presAssocID="{179C6EFC-D2F3-4DF4-8B05-879883A082B6}" presName="background4" presStyleLbl="node4" presStyleIdx="3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FC1CB6D4-3FAE-4938-B3C4-ECE781B2C3ED}" type="pres">
      <dgm:prSet presAssocID="{179C6EFC-D2F3-4DF4-8B05-879883A082B6}" presName="text4" presStyleLbl="fgAcc4" presStyleIdx="3" presStyleCnt="6" custLinFactX="37056" custLinFactNeighborX="100000" custLinFactNeighborY="-3904">
        <dgm:presLayoutVars>
          <dgm:chPref val="3"/>
        </dgm:presLayoutVars>
      </dgm:prSet>
      <dgm:spPr/>
    </dgm:pt>
    <dgm:pt modelId="{5AC7B572-A730-47BA-BC37-3F3377991069}" type="pres">
      <dgm:prSet presAssocID="{179C6EFC-D2F3-4DF4-8B05-879883A082B6}" presName="hierChild5" presStyleCnt="0"/>
      <dgm:spPr/>
    </dgm:pt>
    <dgm:pt modelId="{49626C8F-CD27-45EE-BA67-807E3BBC7BD7}" type="pres">
      <dgm:prSet presAssocID="{DCA88021-7848-4856-BF86-608E3E7D2690}" presName="Name23" presStyleLbl="parChTrans1D4" presStyleIdx="4" presStyleCnt="6"/>
      <dgm:spPr/>
    </dgm:pt>
    <dgm:pt modelId="{83BBF57F-DD3B-4C08-9D8C-8E16F218405B}" type="pres">
      <dgm:prSet presAssocID="{01F5E1EB-DB4C-4972-A65E-3460A3F903BC}" presName="hierRoot4" presStyleCnt="0"/>
      <dgm:spPr/>
    </dgm:pt>
    <dgm:pt modelId="{F74E1FDE-CF6D-435A-85D0-ED6C11236744}" type="pres">
      <dgm:prSet presAssocID="{01F5E1EB-DB4C-4972-A65E-3460A3F903BC}" presName="composite4" presStyleCnt="0"/>
      <dgm:spPr/>
    </dgm:pt>
    <dgm:pt modelId="{FC7A69A9-AC2F-411F-A813-8ED823620F2F}" type="pres">
      <dgm:prSet presAssocID="{01F5E1EB-DB4C-4972-A65E-3460A3F903BC}" presName="background4" presStyleLbl="node4" presStyleIdx="4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CC77536D-7284-4B31-A9C2-9075B43E4838}" type="pres">
      <dgm:prSet presAssocID="{01F5E1EB-DB4C-4972-A65E-3460A3F903BC}" presName="text4" presStyleLbl="fgAcc4" presStyleIdx="4" presStyleCnt="6" custLinFactX="37833" custLinFactNeighborX="100000" custLinFactNeighborY="-3904">
        <dgm:presLayoutVars>
          <dgm:chPref val="3"/>
        </dgm:presLayoutVars>
      </dgm:prSet>
      <dgm:spPr/>
    </dgm:pt>
    <dgm:pt modelId="{B1C78F40-E951-4A22-B208-F881921DBA64}" type="pres">
      <dgm:prSet presAssocID="{01F5E1EB-DB4C-4972-A65E-3460A3F903BC}" presName="hierChild5" presStyleCnt="0"/>
      <dgm:spPr/>
    </dgm:pt>
    <dgm:pt modelId="{3F38700F-3B9F-41A5-A9A5-A3BDB3F1EF08}" type="pres">
      <dgm:prSet presAssocID="{26053D04-C68C-42CE-B99B-F9AA157A265C}" presName="Name23" presStyleLbl="parChTrans1D4" presStyleIdx="5" presStyleCnt="6"/>
      <dgm:spPr/>
    </dgm:pt>
    <dgm:pt modelId="{45DAFF3F-2993-4018-9AB9-278854E836C1}" type="pres">
      <dgm:prSet presAssocID="{BAFE3FCC-F4BB-4907-A682-16D984664A12}" presName="hierRoot4" presStyleCnt="0"/>
      <dgm:spPr/>
    </dgm:pt>
    <dgm:pt modelId="{AF0E8315-B32E-47F1-B4D3-A75507F598BC}" type="pres">
      <dgm:prSet presAssocID="{BAFE3FCC-F4BB-4907-A682-16D984664A12}" presName="composite4" presStyleCnt="0"/>
      <dgm:spPr/>
    </dgm:pt>
    <dgm:pt modelId="{50112164-85D2-4AC2-B032-5FC967512A71}" type="pres">
      <dgm:prSet presAssocID="{BAFE3FCC-F4BB-4907-A682-16D984664A12}" presName="background4" presStyleLbl="node4" presStyleIdx="5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0A382410-84A8-455C-8C2C-8396DCC9FA10}" type="pres">
      <dgm:prSet presAssocID="{BAFE3FCC-F4BB-4907-A682-16D984664A12}" presName="text4" presStyleLbl="fgAcc4" presStyleIdx="5" presStyleCnt="6" custLinFactX="37056" custLinFactNeighborX="100000" custLinFactNeighborY="-3904">
        <dgm:presLayoutVars>
          <dgm:chPref val="3"/>
        </dgm:presLayoutVars>
      </dgm:prSet>
      <dgm:spPr/>
    </dgm:pt>
    <dgm:pt modelId="{A38751B6-08CA-4284-919E-4A3797CDE5CC}" type="pres">
      <dgm:prSet presAssocID="{BAFE3FCC-F4BB-4907-A682-16D984664A12}" presName="hierChild5" presStyleCnt="0"/>
      <dgm:spPr/>
    </dgm:pt>
  </dgm:ptLst>
  <dgm:cxnLst>
    <dgm:cxn modelId="{DD076500-DE1A-452A-B49B-95DEF72C47E1}" type="presOf" srcId="{7A96AB4A-D4E0-4C85-8363-1F630A60D854}" destId="{B2F872FD-91DF-4E54-9272-BA664FBB78B2}" srcOrd="0" destOrd="0" presId="urn:microsoft.com/office/officeart/2005/8/layout/hierarchy1"/>
    <dgm:cxn modelId="{E455BB05-64BC-45E5-A8B8-D422A8E8FCBD}" type="presOf" srcId="{7EA26C2E-2633-4943-9335-999D15A1A585}" destId="{40FC99D5-0DEE-4433-8878-5E6C4EB4CC13}" srcOrd="0" destOrd="0" presId="urn:microsoft.com/office/officeart/2005/8/layout/hierarchy1"/>
    <dgm:cxn modelId="{065B2D06-CFBE-4FFF-B526-F6E5DB594D10}" type="presOf" srcId="{660817A4-4557-4329-963B-975AD9A8A073}" destId="{475DF9EB-79B1-41AD-AB4E-FE19855A62F9}" srcOrd="0" destOrd="0" presId="urn:microsoft.com/office/officeart/2005/8/layout/hierarchy1"/>
    <dgm:cxn modelId="{22B01B12-C4AC-4187-9079-90B07B355D8B}" type="presOf" srcId="{68C6C62E-45C3-428E-A8D3-D6FBFA4C5733}" destId="{A6F56790-CCDC-4E28-8CB1-98FC0CA218B7}" srcOrd="0" destOrd="0" presId="urn:microsoft.com/office/officeart/2005/8/layout/hierarchy1"/>
    <dgm:cxn modelId="{DBA6451B-4DD5-4FB7-A11A-7C75151B41D4}" type="presOf" srcId="{36C7B6B4-A426-4677-871B-37FCFB144E01}" destId="{45855ED1-B687-479B-BF6B-62C56B7D7199}" srcOrd="0" destOrd="0" presId="urn:microsoft.com/office/officeart/2005/8/layout/hierarchy1"/>
    <dgm:cxn modelId="{89DD1325-3233-4D8C-961C-23A29C3F79DE}" type="presOf" srcId="{3B34D7FB-7E72-4336-AC0C-B661036F3697}" destId="{488984A7-95AC-4737-92D2-0D9D8A13B41C}" srcOrd="0" destOrd="0" presId="urn:microsoft.com/office/officeart/2005/8/layout/hierarchy1"/>
    <dgm:cxn modelId="{B31FB42C-D275-48A7-8480-512CEB4C8DBC}" srcId="{7A96AB4A-D4E0-4C85-8363-1F630A60D854}" destId="{220D2F99-2CAB-415C-BCDF-F146C1D1D2A8}" srcOrd="0" destOrd="0" parTransId="{4024011F-EEB2-4671-99FD-E37889C7DB8E}" sibTransId="{EB38D09E-C997-492E-A390-A7D455544780}"/>
    <dgm:cxn modelId="{3710332D-710E-4B45-9437-6338E44F430E}" type="presOf" srcId="{AF7E21B6-EB92-4097-9B55-815485DDDFD9}" destId="{7B33CB7A-6D98-4CDB-AF86-CAA9D501E2D4}" srcOrd="0" destOrd="0" presId="urn:microsoft.com/office/officeart/2005/8/layout/hierarchy1"/>
    <dgm:cxn modelId="{FF28EF3E-08E8-4343-AE1E-218D52C8EAFF}" type="presOf" srcId="{26053D04-C68C-42CE-B99B-F9AA157A265C}" destId="{3F38700F-3B9F-41A5-A9A5-A3BDB3F1EF08}" srcOrd="0" destOrd="0" presId="urn:microsoft.com/office/officeart/2005/8/layout/hierarchy1"/>
    <dgm:cxn modelId="{DBEB095C-4EA7-4DFC-B074-375E73A451C2}" type="presOf" srcId="{520F9445-54E0-495C-844C-F382E684A266}" destId="{D27A5458-0276-4937-872E-43F60E289B1A}" srcOrd="0" destOrd="0" presId="urn:microsoft.com/office/officeart/2005/8/layout/hierarchy1"/>
    <dgm:cxn modelId="{49BCD548-FA1B-480C-8CE6-7CFE74E2891F}" type="presOf" srcId="{3623AF5E-7606-454E-9807-246904CD68A9}" destId="{C7FAEE18-B91C-4779-A811-F1A1D9607915}" srcOrd="0" destOrd="0" presId="urn:microsoft.com/office/officeart/2005/8/layout/hierarchy1"/>
    <dgm:cxn modelId="{FB4A224F-0A70-4EDF-A17F-9A92799B1AB8}" srcId="{660817A4-4557-4329-963B-975AD9A8A073}" destId="{D3B15E46-A304-4DF5-8CC2-93F3DD40CDFB}" srcOrd="0" destOrd="0" parTransId="{F9A5725D-6AAA-49B7-A898-98BC459EBA6A}" sibTransId="{BB46EE11-E9AA-46CD-A832-3C887E268960}"/>
    <dgm:cxn modelId="{F4F7197A-649B-48D5-A9DF-56D008AD7849}" type="presOf" srcId="{01F5E1EB-DB4C-4972-A65E-3460A3F903BC}" destId="{CC77536D-7284-4B31-A9C2-9075B43E4838}" srcOrd="0" destOrd="0" presId="urn:microsoft.com/office/officeart/2005/8/layout/hierarchy1"/>
    <dgm:cxn modelId="{BBE4D87C-2F4A-4D53-994E-09358C0D713D}" srcId="{3B34D7FB-7E72-4336-AC0C-B661036F3697}" destId="{179C6EFC-D2F3-4DF4-8B05-879883A082B6}" srcOrd="0" destOrd="0" parTransId="{520F9445-54E0-495C-844C-F382E684A266}" sibTransId="{7893D61C-7E43-44EE-B10B-93F040545368}"/>
    <dgm:cxn modelId="{2A19D683-B945-4605-9D4D-5B3C82A179EE}" type="presOf" srcId="{BAFE3FCC-F4BB-4907-A682-16D984664A12}" destId="{0A382410-84A8-455C-8C2C-8396DCC9FA10}" srcOrd="0" destOrd="0" presId="urn:microsoft.com/office/officeart/2005/8/layout/hierarchy1"/>
    <dgm:cxn modelId="{52EF158A-81BC-4496-A113-B2B56683AA5E}" srcId="{220D2F99-2CAB-415C-BCDF-F146C1D1D2A8}" destId="{5C2C8521-43AB-49E0-ADA9-C34400A4FF6D}" srcOrd="0" destOrd="0" parTransId="{3623AF5E-7606-454E-9807-246904CD68A9}" sibTransId="{967D359E-ECBE-44A0-8329-E224658D5AEF}"/>
    <dgm:cxn modelId="{0991128C-AEC5-4A8D-AD24-1CF3E3D62FF3}" type="presOf" srcId="{B88C2C99-6099-4790-9E19-8CEA30714B85}" destId="{E024FB1B-4F43-4FA3-B4F0-1E040C29C1B1}" srcOrd="0" destOrd="0" presId="urn:microsoft.com/office/officeart/2005/8/layout/hierarchy1"/>
    <dgm:cxn modelId="{793F5E8F-1921-4DC4-BDA4-9020D0B3C690}" srcId="{B88C2C99-6099-4790-9E19-8CEA30714B85}" destId="{3B34D7FB-7E72-4336-AC0C-B661036F3697}" srcOrd="0" destOrd="0" parTransId="{7EA26C2E-2633-4943-9335-999D15A1A585}" sibTransId="{EC28D66F-B099-45D9-B34B-FB182EAAB27C}"/>
    <dgm:cxn modelId="{12B4DB93-E09A-4AE5-8C83-A641007178B4}" type="presOf" srcId="{220D2F99-2CAB-415C-BCDF-F146C1D1D2A8}" destId="{E6C05F15-3F80-4157-9859-550A0CC3B6DE}" srcOrd="0" destOrd="0" presId="urn:microsoft.com/office/officeart/2005/8/layout/hierarchy1"/>
    <dgm:cxn modelId="{43CD0395-2BC3-4E1D-8787-5471DDA36117}" srcId="{5C2C8521-43AB-49E0-ADA9-C34400A4FF6D}" destId="{660817A4-4557-4329-963B-975AD9A8A073}" srcOrd="0" destOrd="0" parTransId="{36C7B6B4-A426-4677-871B-37FCFB144E01}" sibTransId="{84158A9C-F0F8-453F-B3BF-5291718A48A6}"/>
    <dgm:cxn modelId="{45D482A7-B35D-4545-B461-F4F45B10397D}" type="presOf" srcId="{32B29D1C-9269-4EB7-939F-BDD9ABD0DE5D}" destId="{EE7F3184-5785-4CCF-AED6-2DA825E7B2AD}" srcOrd="0" destOrd="0" presId="urn:microsoft.com/office/officeart/2005/8/layout/hierarchy1"/>
    <dgm:cxn modelId="{52BDB6A7-1EB4-469F-9E5A-B98C14D2D468}" type="presOf" srcId="{179C6EFC-D2F3-4DF4-8B05-879883A082B6}" destId="{FC1CB6D4-3FAE-4938-B3C4-ECE781B2C3ED}" srcOrd="0" destOrd="0" presId="urn:microsoft.com/office/officeart/2005/8/layout/hierarchy1"/>
    <dgm:cxn modelId="{50C555B2-109E-4B60-989C-D58321169509}" type="presOf" srcId="{5C2C8521-43AB-49E0-ADA9-C34400A4FF6D}" destId="{A1DF9C44-4A01-4225-A822-AA8F0AC2D171}" srcOrd="0" destOrd="0" presId="urn:microsoft.com/office/officeart/2005/8/layout/hierarchy1"/>
    <dgm:cxn modelId="{7008AAB2-3480-467C-8895-BA187EA581AE}" srcId="{660817A4-4557-4329-963B-975AD9A8A073}" destId="{68C6C62E-45C3-428E-A8D3-D6FBFA4C5733}" srcOrd="1" destOrd="0" parTransId="{32B29D1C-9269-4EB7-939F-BDD9ABD0DE5D}" sibTransId="{82BFFB8C-4825-46D2-B303-6A7B3972DB65}"/>
    <dgm:cxn modelId="{B3D51AC9-2B77-4769-BB81-0F249232E19F}" srcId="{3B34D7FB-7E72-4336-AC0C-B661036F3697}" destId="{BAFE3FCC-F4BB-4907-A682-16D984664A12}" srcOrd="2" destOrd="0" parTransId="{26053D04-C68C-42CE-B99B-F9AA157A265C}" sibTransId="{FED29F14-9F8A-46CF-BA75-60B0656D378C}"/>
    <dgm:cxn modelId="{926D4BCC-D8F4-4B98-8301-EDAE7FA2E0BC}" srcId="{3B34D7FB-7E72-4336-AC0C-B661036F3697}" destId="{01F5E1EB-DB4C-4972-A65E-3460A3F903BC}" srcOrd="1" destOrd="0" parTransId="{DCA88021-7848-4856-BF86-608E3E7D2690}" sibTransId="{B5F7C76F-571A-453B-979E-DF5A11233494}"/>
    <dgm:cxn modelId="{A4BC03CD-4FCB-4020-9B69-D7A6FD3D4325}" type="presOf" srcId="{F9A5725D-6AAA-49B7-A898-98BC459EBA6A}" destId="{98B8A4B4-6327-4230-8F84-558C9FC4BDF0}" srcOrd="0" destOrd="0" presId="urn:microsoft.com/office/officeart/2005/8/layout/hierarchy1"/>
    <dgm:cxn modelId="{BE4360D9-1ADD-45F9-A14E-5A4DDBF8B9CC}" srcId="{5C2C8521-43AB-49E0-ADA9-C34400A4FF6D}" destId="{B88C2C99-6099-4790-9E19-8CEA30714B85}" srcOrd="1" destOrd="0" parTransId="{AF7E21B6-EB92-4097-9B55-815485DDDFD9}" sibTransId="{B3A22179-1D80-4DE6-B4EA-3384CF8AC89B}"/>
    <dgm:cxn modelId="{8D5E18E6-EE0C-4724-B7AC-605B302E617C}" type="presOf" srcId="{DCA88021-7848-4856-BF86-608E3E7D2690}" destId="{49626C8F-CD27-45EE-BA67-807E3BBC7BD7}" srcOrd="0" destOrd="0" presId="urn:microsoft.com/office/officeart/2005/8/layout/hierarchy1"/>
    <dgm:cxn modelId="{9D1DC3EC-F806-4B80-9E92-1FC4D76C9A7E}" type="presOf" srcId="{D3B15E46-A304-4DF5-8CC2-93F3DD40CDFB}" destId="{144BFFE1-DAE9-49C3-B0A8-6B5424794CD5}" srcOrd="0" destOrd="0" presId="urn:microsoft.com/office/officeart/2005/8/layout/hierarchy1"/>
    <dgm:cxn modelId="{E3847075-741C-4012-B015-7906966DEDA0}" type="presParOf" srcId="{B2F872FD-91DF-4E54-9272-BA664FBB78B2}" destId="{9BC0A22D-D991-4050-90E2-8D94AD71BEAA}" srcOrd="0" destOrd="0" presId="urn:microsoft.com/office/officeart/2005/8/layout/hierarchy1"/>
    <dgm:cxn modelId="{0ABD3BFD-B8E3-4543-95F1-FFEAC9318F49}" type="presParOf" srcId="{9BC0A22D-D991-4050-90E2-8D94AD71BEAA}" destId="{9FFF2527-C157-4C33-9D75-507FECDCAEF9}" srcOrd="0" destOrd="0" presId="urn:microsoft.com/office/officeart/2005/8/layout/hierarchy1"/>
    <dgm:cxn modelId="{F2296C43-6234-4365-B8B5-C41151EB7302}" type="presParOf" srcId="{9FFF2527-C157-4C33-9D75-507FECDCAEF9}" destId="{732BD991-AE59-4F99-BFBB-14DF4D62F96A}" srcOrd="0" destOrd="0" presId="urn:microsoft.com/office/officeart/2005/8/layout/hierarchy1"/>
    <dgm:cxn modelId="{22950838-9209-46B7-BCAF-17DDD241EE83}" type="presParOf" srcId="{9FFF2527-C157-4C33-9D75-507FECDCAEF9}" destId="{E6C05F15-3F80-4157-9859-550A0CC3B6DE}" srcOrd="1" destOrd="0" presId="urn:microsoft.com/office/officeart/2005/8/layout/hierarchy1"/>
    <dgm:cxn modelId="{F630E828-FCF3-4553-AB8D-6C6FFA72A340}" type="presParOf" srcId="{9BC0A22D-D991-4050-90E2-8D94AD71BEAA}" destId="{6F106ECE-E1F0-443A-8D9A-1AFA2B032B9C}" srcOrd="1" destOrd="0" presId="urn:microsoft.com/office/officeart/2005/8/layout/hierarchy1"/>
    <dgm:cxn modelId="{7F2CEEFF-0FE9-4AD7-85A4-9CA53A29A355}" type="presParOf" srcId="{6F106ECE-E1F0-443A-8D9A-1AFA2B032B9C}" destId="{C7FAEE18-B91C-4779-A811-F1A1D9607915}" srcOrd="0" destOrd="0" presId="urn:microsoft.com/office/officeart/2005/8/layout/hierarchy1"/>
    <dgm:cxn modelId="{A2BED028-1D15-4F1D-80F2-361508E7DB26}" type="presParOf" srcId="{6F106ECE-E1F0-443A-8D9A-1AFA2B032B9C}" destId="{F9EAA402-4097-46BC-BEBC-4CEAFE16DBB8}" srcOrd="1" destOrd="0" presId="urn:microsoft.com/office/officeart/2005/8/layout/hierarchy1"/>
    <dgm:cxn modelId="{3C5D425A-6EA2-48DE-AA90-A1C9118EC428}" type="presParOf" srcId="{F9EAA402-4097-46BC-BEBC-4CEAFE16DBB8}" destId="{FA85ED28-D33F-4069-BA5E-BA1759F4EE01}" srcOrd="0" destOrd="0" presId="urn:microsoft.com/office/officeart/2005/8/layout/hierarchy1"/>
    <dgm:cxn modelId="{BDCF6E23-61B1-488B-BAD4-1ACDADB8D890}" type="presParOf" srcId="{FA85ED28-D33F-4069-BA5E-BA1759F4EE01}" destId="{3A41D101-5448-4DBF-B9E2-6EBCED41D7EA}" srcOrd="0" destOrd="0" presId="urn:microsoft.com/office/officeart/2005/8/layout/hierarchy1"/>
    <dgm:cxn modelId="{4D3178CD-47D1-4206-83E2-8CFC3FE19982}" type="presParOf" srcId="{FA85ED28-D33F-4069-BA5E-BA1759F4EE01}" destId="{A1DF9C44-4A01-4225-A822-AA8F0AC2D171}" srcOrd="1" destOrd="0" presId="urn:microsoft.com/office/officeart/2005/8/layout/hierarchy1"/>
    <dgm:cxn modelId="{4A6158C5-9A25-4E25-8041-F762B3E2ED19}" type="presParOf" srcId="{F9EAA402-4097-46BC-BEBC-4CEAFE16DBB8}" destId="{CCFEF324-AB97-4727-94DD-2A85F327F993}" srcOrd="1" destOrd="0" presId="urn:microsoft.com/office/officeart/2005/8/layout/hierarchy1"/>
    <dgm:cxn modelId="{7172471F-F138-4D77-846E-C65E95AA603A}" type="presParOf" srcId="{CCFEF324-AB97-4727-94DD-2A85F327F993}" destId="{45855ED1-B687-479B-BF6B-62C56B7D7199}" srcOrd="0" destOrd="0" presId="urn:microsoft.com/office/officeart/2005/8/layout/hierarchy1"/>
    <dgm:cxn modelId="{F2A72E4F-234D-482A-A56F-9E3DF5F64745}" type="presParOf" srcId="{CCFEF324-AB97-4727-94DD-2A85F327F993}" destId="{C9CBBB21-11CF-479C-B87E-536D20FF80E5}" srcOrd="1" destOrd="0" presId="urn:microsoft.com/office/officeart/2005/8/layout/hierarchy1"/>
    <dgm:cxn modelId="{95AA165F-29B3-4FF0-9D43-FB0D21C19337}" type="presParOf" srcId="{C9CBBB21-11CF-479C-B87E-536D20FF80E5}" destId="{29474653-EEDD-4788-BE7D-47CA62950998}" srcOrd="0" destOrd="0" presId="urn:microsoft.com/office/officeart/2005/8/layout/hierarchy1"/>
    <dgm:cxn modelId="{88D19903-6CF8-444D-A1CE-AE6E7479C393}" type="presParOf" srcId="{29474653-EEDD-4788-BE7D-47CA62950998}" destId="{8CA0CBE7-C32E-499B-9921-13A315954715}" srcOrd="0" destOrd="0" presId="urn:microsoft.com/office/officeart/2005/8/layout/hierarchy1"/>
    <dgm:cxn modelId="{88A93301-F409-4CDF-9C51-EC2A544695B3}" type="presParOf" srcId="{29474653-EEDD-4788-BE7D-47CA62950998}" destId="{475DF9EB-79B1-41AD-AB4E-FE19855A62F9}" srcOrd="1" destOrd="0" presId="urn:microsoft.com/office/officeart/2005/8/layout/hierarchy1"/>
    <dgm:cxn modelId="{A449AD79-F006-4264-A60B-254E8CD84B8F}" type="presParOf" srcId="{C9CBBB21-11CF-479C-B87E-536D20FF80E5}" destId="{222C41A5-06E7-4054-8FAB-E4094DD8A215}" srcOrd="1" destOrd="0" presId="urn:microsoft.com/office/officeart/2005/8/layout/hierarchy1"/>
    <dgm:cxn modelId="{0D1D2685-EEFE-4180-8973-67C76AB6531D}" type="presParOf" srcId="{222C41A5-06E7-4054-8FAB-E4094DD8A215}" destId="{98B8A4B4-6327-4230-8F84-558C9FC4BDF0}" srcOrd="0" destOrd="0" presId="urn:microsoft.com/office/officeart/2005/8/layout/hierarchy1"/>
    <dgm:cxn modelId="{1ADBFCD4-D8BC-45F5-A1A4-BAED83BDF7BD}" type="presParOf" srcId="{222C41A5-06E7-4054-8FAB-E4094DD8A215}" destId="{694E9B6A-068A-4D9E-B22C-1CF2FF7D56D6}" srcOrd="1" destOrd="0" presId="urn:microsoft.com/office/officeart/2005/8/layout/hierarchy1"/>
    <dgm:cxn modelId="{D2396AEF-322C-4854-8D9B-F56E69D122B2}" type="presParOf" srcId="{694E9B6A-068A-4D9E-B22C-1CF2FF7D56D6}" destId="{CC866AC3-6F04-4FCE-B57D-4DD15908A9E0}" srcOrd="0" destOrd="0" presId="urn:microsoft.com/office/officeart/2005/8/layout/hierarchy1"/>
    <dgm:cxn modelId="{657995DD-7D1E-44EA-B32C-583F06B645FB}" type="presParOf" srcId="{CC866AC3-6F04-4FCE-B57D-4DD15908A9E0}" destId="{6307EC9A-46EB-4EAA-8485-CDA304D1842B}" srcOrd="0" destOrd="0" presId="urn:microsoft.com/office/officeart/2005/8/layout/hierarchy1"/>
    <dgm:cxn modelId="{0C13172B-64E7-44C3-B64B-19B05F990804}" type="presParOf" srcId="{CC866AC3-6F04-4FCE-B57D-4DD15908A9E0}" destId="{144BFFE1-DAE9-49C3-B0A8-6B5424794CD5}" srcOrd="1" destOrd="0" presId="urn:microsoft.com/office/officeart/2005/8/layout/hierarchy1"/>
    <dgm:cxn modelId="{2F1405F5-B65A-42EA-89D2-028CA9ADD8CB}" type="presParOf" srcId="{694E9B6A-068A-4D9E-B22C-1CF2FF7D56D6}" destId="{87FEE12A-6455-4A5F-990C-FBA322E4CC10}" srcOrd="1" destOrd="0" presId="urn:microsoft.com/office/officeart/2005/8/layout/hierarchy1"/>
    <dgm:cxn modelId="{0B7CC56B-8080-4328-B35B-94E6914B9EDA}" type="presParOf" srcId="{222C41A5-06E7-4054-8FAB-E4094DD8A215}" destId="{EE7F3184-5785-4CCF-AED6-2DA825E7B2AD}" srcOrd="2" destOrd="0" presId="urn:microsoft.com/office/officeart/2005/8/layout/hierarchy1"/>
    <dgm:cxn modelId="{96F9F0BE-F830-4436-BC5C-D980CF7DFF12}" type="presParOf" srcId="{222C41A5-06E7-4054-8FAB-E4094DD8A215}" destId="{4317CFD4-99E0-4549-B3BA-7C9251D0F918}" srcOrd="3" destOrd="0" presId="urn:microsoft.com/office/officeart/2005/8/layout/hierarchy1"/>
    <dgm:cxn modelId="{7C715A1B-E6DD-4456-BD48-D1511CF2FDCC}" type="presParOf" srcId="{4317CFD4-99E0-4549-B3BA-7C9251D0F918}" destId="{0AAB9851-D0E3-4F52-97A7-DDFD6EAA3F63}" srcOrd="0" destOrd="0" presId="urn:microsoft.com/office/officeart/2005/8/layout/hierarchy1"/>
    <dgm:cxn modelId="{D92A486E-DBB9-4B7D-83E1-619A14ADA2DF}" type="presParOf" srcId="{0AAB9851-D0E3-4F52-97A7-DDFD6EAA3F63}" destId="{5621A95A-0728-4EAF-863E-91F4FBC9435B}" srcOrd="0" destOrd="0" presId="urn:microsoft.com/office/officeart/2005/8/layout/hierarchy1"/>
    <dgm:cxn modelId="{D007D2E2-F559-437B-AD26-DE65C6995A09}" type="presParOf" srcId="{0AAB9851-D0E3-4F52-97A7-DDFD6EAA3F63}" destId="{A6F56790-CCDC-4E28-8CB1-98FC0CA218B7}" srcOrd="1" destOrd="0" presId="urn:microsoft.com/office/officeart/2005/8/layout/hierarchy1"/>
    <dgm:cxn modelId="{25AEC84A-396E-4B5E-9B27-D1BD594918A7}" type="presParOf" srcId="{4317CFD4-99E0-4549-B3BA-7C9251D0F918}" destId="{ED95001C-970A-4788-BB9F-B3EEED0DD2C5}" srcOrd="1" destOrd="0" presId="urn:microsoft.com/office/officeart/2005/8/layout/hierarchy1"/>
    <dgm:cxn modelId="{4780D7D5-2C6B-4753-88D3-2AD859880072}" type="presParOf" srcId="{CCFEF324-AB97-4727-94DD-2A85F327F993}" destId="{7B33CB7A-6D98-4CDB-AF86-CAA9D501E2D4}" srcOrd="2" destOrd="0" presId="urn:microsoft.com/office/officeart/2005/8/layout/hierarchy1"/>
    <dgm:cxn modelId="{CBE579B9-E31E-4986-BE88-4B3C70634AC1}" type="presParOf" srcId="{CCFEF324-AB97-4727-94DD-2A85F327F993}" destId="{101E536E-4AF6-49EB-B56C-1E4F82D7B6B5}" srcOrd="3" destOrd="0" presId="urn:microsoft.com/office/officeart/2005/8/layout/hierarchy1"/>
    <dgm:cxn modelId="{9D4C811B-43E1-40D2-9534-1785AA13D0EC}" type="presParOf" srcId="{101E536E-4AF6-49EB-B56C-1E4F82D7B6B5}" destId="{9F896678-32E2-4E73-9F44-A57C25A8D184}" srcOrd="0" destOrd="0" presId="urn:microsoft.com/office/officeart/2005/8/layout/hierarchy1"/>
    <dgm:cxn modelId="{9196986D-2B77-4E0E-9D1B-F30C37AA9CA7}" type="presParOf" srcId="{9F896678-32E2-4E73-9F44-A57C25A8D184}" destId="{3A128953-A4D9-4072-845A-997C9CFAC00D}" srcOrd="0" destOrd="0" presId="urn:microsoft.com/office/officeart/2005/8/layout/hierarchy1"/>
    <dgm:cxn modelId="{3542A661-A5FA-415D-B8E9-5196B28968F9}" type="presParOf" srcId="{9F896678-32E2-4E73-9F44-A57C25A8D184}" destId="{E024FB1B-4F43-4FA3-B4F0-1E040C29C1B1}" srcOrd="1" destOrd="0" presId="urn:microsoft.com/office/officeart/2005/8/layout/hierarchy1"/>
    <dgm:cxn modelId="{8891B0A0-7D26-40C1-8A32-7C735CC826E8}" type="presParOf" srcId="{101E536E-4AF6-49EB-B56C-1E4F82D7B6B5}" destId="{1A246D24-C1F7-4BEB-8613-D9CD0970466B}" srcOrd="1" destOrd="0" presId="urn:microsoft.com/office/officeart/2005/8/layout/hierarchy1"/>
    <dgm:cxn modelId="{587227BA-B149-4CAF-A961-2D883EFF422C}" type="presParOf" srcId="{1A246D24-C1F7-4BEB-8613-D9CD0970466B}" destId="{40FC99D5-0DEE-4433-8878-5E6C4EB4CC13}" srcOrd="0" destOrd="0" presId="urn:microsoft.com/office/officeart/2005/8/layout/hierarchy1"/>
    <dgm:cxn modelId="{52908F07-4188-408C-AB99-0F7BBA082147}" type="presParOf" srcId="{1A246D24-C1F7-4BEB-8613-D9CD0970466B}" destId="{6D990198-07CC-4B9C-B2E9-B4D956A09CCA}" srcOrd="1" destOrd="0" presId="urn:microsoft.com/office/officeart/2005/8/layout/hierarchy1"/>
    <dgm:cxn modelId="{E5273526-AD2D-4129-B430-A41DF16A654B}" type="presParOf" srcId="{6D990198-07CC-4B9C-B2E9-B4D956A09CCA}" destId="{24AB2893-62BB-4457-AA41-69CFD42A5849}" srcOrd="0" destOrd="0" presId="urn:microsoft.com/office/officeart/2005/8/layout/hierarchy1"/>
    <dgm:cxn modelId="{A20EC33C-13DB-4C1F-9FF4-4A1D6D1607E6}" type="presParOf" srcId="{24AB2893-62BB-4457-AA41-69CFD42A5849}" destId="{09C0866D-F75B-4E7E-A6B8-AD1FAC647F91}" srcOrd="0" destOrd="0" presId="urn:microsoft.com/office/officeart/2005/8/layout/hierarchy1"/>
    <dgm:cxn modelId="{335F0867-F9D8-40A5-A0DE-22EDFD23F1F2}" type="presParOf" srcId="{24AB2893-62BB-4457-AA41-69CFD42A5849}" destId="{488984A7-95AC-4737-92D2-0D9D8A13B41C}" srcOrd="1" destOrd="0" presId="urn:microsoft.com/office/officeart/2005/8/layout/hierarchy1"/>
    <dgm:cxn modelId="{132F07A4-AFD3-4FC3-90F9-F63C3210D600}" type="presParOf" srcId="{6D990198-07CC-4B9C-B2E9-B4D956A09CCA}" destId="{ACA1EECA-5716-4B40-AFFF-D82D12D2D3DA}" srcOrd="1" destOrd="0" presId="urn:microsoft.com/office/officeart/2005/8/layout/hierarchy1"/>
    <dgm:cxn modelId="{C4FC099B-F0D2-4E1E-8828-283B6FA92DE1}" type="presParOf" srcId="{ACA1EECA-5716-4B40-AFFF-D82D12D2D3DA}" destId="{D27A5458-0276-4937-872E-43F60E289B1A}" srcOrd="0" destOrd="0" presId="urn:microsoft.com/office/officeart/2005/8/layout/hierarchy1"/>
    <dgm:cxn modelId="{98670233-B65B-497D-AE3D-ACD26E627D72}" type="presParOf" srcId="{ACA1EECA-5716-4B40-AFFF-D82D12D2D3DA}" destId="{C4184EF0-6AB6-4597-BB03-EE2C8F5DAE8C}" srcOrd="1" destOrd="0" presId="urn:microsoft.com/office/officeart/2005/8/layout/hierarchy1"/>
    <dgm:cxn modelId="{892EC5DC-9254-42B8-B30F-AB557455C7CC}" type="presParOf" srcId="{C4184EF0-6AB6-4597-BB03-EE2C8F5DAE8C}" destId="{186C532B-56DD-4E30-BFC6-06F619B3D3DA}" srcOrd="0" destOrd="0" presId="urn:microsoft.com/office/officeart/2005/8/layout/hierarchy1"/>
    <dgm:cxn modelId="{734083E0-0637-463E-B9C0-777E30C67F5A}" type="presParOf" srcId="{186C532B-56DD-4E30-BFC6-06F619B3D3DA}" destId="{B7D7A5C9-431E-41D8-9099-FCB464D85A1F}" srcOrd="0" destOrd="0" presId="urn:microsoft.com/office/officeart/2005/8/layout/hierarchy1"/>
    <dgm:cxn modelId="{3E639252-2E8F-412D-A763-85596BCBE24E}" type="presParOf" srcId="{186C532B-56DD-4E30-BFC6-06F619B3D3DA}" destId="{FC1CB6D4-3FAE-4938-B3C4-ECE781B2C3ED}" srcOrd="1" destOrd="0" presId="urn:microsoft.com/office/officeart/2005/8/layout/hierarchy1"/>
    <dgm:cxn modelId="{742A3064-A97F-474F-A5B3-9C1B71A77788}" type="presParOf" srcId="{C4184EF0-6AB6-4597-BB03-EE2C8F5DAE8C}" destId="{5AC7B572-A730-47BA-BC37-3F3377991069}" srcOrd="1" destOrd="0" presId="urn:microsoft.com/office/officeart/2005/8/layout/hierarchy1"/>
    <dgm:cxn modelId="{FFB109FC-4CE0-4D62-A021-9339E26F8E8D}" type="presParOf" srcId="{ACA1EECA-5716-4B40-AFFF-D82D12D2D3DA}" destId="{49626C8F-CD27-45EE-BA67-807E3BBC7BD7}" srcOrd="2" destOrd="0" presId="urn:microsoft.com/office/officeart/2005/8/layout/hierarchy1"/>
    <dgm:cxn modelId="{A4E2C9D5-7C85-4EEC-8B06-73999B02ADE9}" type="presParOf" srcId="{ACA1EECA-5716-4B40-AFFF-D82D12D2D3DA}" destId="{83BBF57F-DD3B-4C08-9D8C-8E16F218405B}" srcOrd="3" destOrd="0" presId="urn:microsoft.com/office/officeart/2005/8/layout/hierarchy1"/>
    <dgm:cxn modelId="{AE611297-0DEB-4A7B-B70A-5324518CFC22}" type="presParOf" srcId="{83BBF57F-DD3B-4C08-9D8C-8E16F218405B}" destId="{F74E1FDE-CF6D-435A-85D0-ED6C11236744}" srcOrd="0" destOrd="0" presId="urn:microsoft.com/office/officeart/2005/8/layout/hierarchy1"/>
    <dgm:cxn modelId="{DDE8965B-093E-46D5-8417-DDFAED92D1F9}" type="presParOf" srcId="{F74E1FDE-CF6D-435A-85D0-ED6C11236744}" destId="{FC7A69A9-AC2F-411F-A813-8ED823620F2F}" srcOrd="0" destOrd="0" presId="urn:microsoft.com/office/officeart/2005/8/layout/hierarchy1"/>
    <dgm:cxn modelId="{6AE50426-094F-4814-981B-422CC5E1D958}" type="presParOf" srcId="{F74E1FDE-CF6D-435A-85D0-ED6C11236744}" destId="{CC77536D-7284-4B31-A9C2-9075B43E4838}" srcOrd="1" destOrd="0" presId="urn:microsoft.com/office/officeart/2005/8/layout/hierarchy1"/>
    <dgm:cxn modelId="{E45578A9-D1C3-4B36-BBE6-756F0710DDF5}" type="presParOf" srcId="{83BBF57F-DD3B-4C08-9D8C-8E16F218405B}" destId="{B1C78F40-E951-4A22-B208-F881921DBA64}" srcOrd="1" destOrd="0" presId="urn:microsoft.com/office/officeart/2005/8/layout/hierarchy1"/>
    <dgm:cxn modelId="{94C8BD4A-37E2-48C6-808B-61B9E0E78636}" type="presParOf" srcId="{ACA1EECA-5716-4B40-AFFF-D82D12D2D3DA}" destId="{3F38700F-3B9F-41A5-A9A5-A3BDB3F1EF08}" srcOrd="4" destOrd="0" presId="urn:microsoft.com/office/officeart/2005/8/layout/hierarchy1"/>
    <dgm:cxn modelId="{5ACC1441-0A14-4CBC-AF5D-FE94E332840C}" type="presParOf" srcId="{ACA1EECA-5716-4B40-AFFF-D82D12D2D3DA}" destId="{45DAFF3F-2993-4018-9AB9-278854E836C1}" srcOrd="5" destOrd="0" presId="urn:microsoft.com/office/officeart/2005/8/layout/hierarchy1"/>
    <dgm:cxn modelId="{2FCBCF86-AE88-4414-9ECB-A08F357FA29A}" type="presParOf" srcId="{45DAFF3F-2993-4018-9AB9-278854E836C1}" destId="{AF0E8315-B32E-47F1-B4D3-A75507F598BC}" srcOrd="0" destOrd="0" presId="urn:microsoft.com/office/officeart/2005/8/layout/hierarchy1"/>
    <dgm:cxn modelId="{BDF9182B-C8BC-4C76-A770-FA843E36F86F}" type="presParOf" srcId="{AF0E8315-B32E-47F1-B4D3-A75507F598BC}" destId="{50112164-85D2-4AC2-B032-5FC967512A71}" srcOrd="0" destOrd="0" presId="urn:microsoft.com/office/officeart/2005/8/layout/hierarchy1"/>
    <dgm:cxn modelId="{C1F25587-4962-4819-A236-7E5AF1610135}" type="presParOf" srcId="{AF0E8315-B32E-47F1-B4D3-A75507F598BC}" destId="{0A382410-84A8-455C-8C2C-8396DCC9FA10}" srcOrd="1" destOrd="0" presId="urn:microsoft.com/office/officeart/2005/8/layout/hierarchy1"/>
    <dgm:cxn modelId="{EADD1753-B9BE-4DF7-A989-7E6B10E27D37}" type="presParOf" srcId="{45DAFF3F-2993-4018-9AB9-278854E836C1}" destId="{A38751B6-08CA-4284-919E-4A3797CDE5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8700F-3B9F-41A5-A9A5-A3BDB3F1EF08}">
      <dsp:nvSpPr>
        <dsp:cNvPr id="0" name=""/>
        <dsp:cNvSpPr/>
      </dsp:nvSpPr>
      <dsp:spPr>
        <a:xfrm>
          <a:off x="7322909" y="2866939"/>
          <a:ext cx="1176190" cy="25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84"/>
              </a:lnTo>
              <a:lnTo>
                <a:pt x="1176190" y="168484"/>
              </a:lnTo>
              <a:lnTo>
                <a:pt x="117619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6C8F-CD27-45EE-BA67-807E3BBC7BD7}">
      <dsp:nvSpPr>
        <dsp:cNvPr id="0" name=""/>
        <dsp:cNvSpPr/>
      </dsp:nvSpPr>
      <dsp:spPr>
        <a:xfrm>
          <a:off x="7273381" y="2866939"/>
          <a:ext cx="91440" cy="258495"/>
        </a:xfrm>
        <a:custGeom>
          <a:avLst/>
          <a:gdLst/>
          <a:ahLst/>
          <a:cxnLst/>
          <a:rect l="0" t="0" r="0" b="0"/>
          <a:pathLst>
            <a:path>
              <a:moveTo>
                <a:pt x="49528" y="0"/>
              </a:moveTo>
              <a:lnTo>
                <a:pt x="49528" y="168484"/>
              </a:lnTo>
              <a:lnTo>
                <a:pt x="45720" y="168484"/>
              </a:lnTo>
              <a:lnTo>
                <a:pt x="4572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5458-0276-4937-872E-43F60E289B1A}">
      <dsp:nvSpPr>
        <dsp:cNvPr id="0" name=""/>
        <dsp:cNvSpPr/>
      </dsp:nvSpPr>
      <dsp:spPr>
        <a:xfrm>
          <a:off x="6124002" y="2866939"/>
          <a:ext cx="1198907" cy="258495"/>
        </a:xfrm>
        <a:custGeom>
          <a:avLst/>
          <a:gdLst/>
          <a:ahLst/>
          <a:cxnLst/>
          <a:rect l="0" t="0" r="0" b="0"/>
          <a:pathLst>
            <a:path>
              <a:moveTo>
                <a:pt x="1198907" y="0"/>
              </a:moveTo>
              <a:lnTo>
                <a:pt x="1198907" y="168484"/>
              </a:lnTo>
              <a:lnTo>
                <a:pt x="0" y="168484"/>
              </a:lnTo>
              <a:lnTo>
                <a:pt x="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C99D5-0DEE-4433-8878-5E6C4EB4CC13}">
      <dsp:nvSpPr>
        <dsp:cNvPr id="0" name=""/>
        <dsp:cNvSpPr/>
      </dsp:nvSpPr>
      <dsp:spPr>
        <a:xfrm>
          <a:off x="7277189" y="1967371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3CB7A-6D98-4CDB-AF86-CAA9D501E2D4}">
      <dsp:nvSpPr>
        <dsp:cNvPr id="0" name=""/>
        <dsp:cNvSpPr/>
      </dsp:nvSpPr>
      <dsp:spPr>
        <a:xfrm>
          <a:off x="4629096" y="1067802"/>
          <a:ext cx="2693813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2693813" y="192571"/>
              </a:lnTo>
              <a:lnTo>
                <a:pt x="2693813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F3184-5785-4CCF-AED6-2DA825E7B2AD}">
      <dsp:nvSpPr>
        <dsp:cNvPr id="0" name=""/>
        <dsp:cNvSpPr/>
      </dsp:nvSpPr>
      <dsp:spPr>
        <a:xfrm>
          <a:off x="4035321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593774" y="192571"/>
              </a:lnTo>
              <a:lnTo>
                <a:pt x="593774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A4B4-6327-4230-8F84-558C9FC4BDF0}">
      <dsp:nvSpPr>
        <dsp:cNvPr id="0" name=""/>
        <dsp:cNvSpPr/>
      </dsp:nvSpPr>
      <dsp:spPr>
        <a:xfrm>
          <a:off x="3441547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55ED1-B687-479B-BF6B-62C56B7D7199}">
      <dsp:nvSpPr>
        <dsp:cNvPr id="0" name=""/>
        <dsp:cNvSpPr/>
      </dsp:nvSpPr>
      <dsp:spPr>
        <a:xfrm>
          <a:off x="4035321" y="1067802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EE18-B91C-4779-A811-F1A1D9607915}">
      <dsp:nvSpPr>
        <dsp:cNvPr id="0" name=""/>
        <dsp:cNvSpPr/>
      </dsp:nvSpPr>
      <dsp:spPr>
        <a:xfrm>
          <a:off x="4583376" y="433464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D991-AE59-4F99-BFBB-14DF4D62F96A}">
      <dsp:nvSpPr>
        <dsp:cNvPr id="0" name=""/>
        <dsp:cNvSpPr/>
      </dsp:nvSpPr>
      <dsp:spPr>
        <a:xfrm>
          <a:off x="3845519" y="550"/>
          <a:ext cx="1567153" cy="43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C05F15-3F80-4157-9859-550A0CC3B6DE}">
      <dsp:nvSpPr>
        <dsp:cNvPr id="0" name=""/>
        <dsp:cNvSpPr/>
      </dsp:nvSpPr>
      <dsp:spPr>
        <a:xfrm>
          <a:off x="3953478" y="103111"/>
          <a:ext cx="1567153" cy="432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Stravovací doporučení</a:t>
          </a:r>
          <a:endParaRPr lang="en-US" sz="900" kern="1200" dirty="0"/>
        </a:p>
      </dsp:txBody>
      <dsp:txXfrm>
        <a:off x="3966158" y="115791"/>
        <a:ext cx="1541793" cy="407554"/>
      </dsp:txXfrm>
    </dsp:sp>
    <dsp:sp modelId="{3A41D101-5448-4DBF-B9E2-6EBCED41D7EA}">
      <dsp:nvSpPr>
        <dsp:cNvPr id="0" name=""/>
        <dsp:cNvSpPr/>
      </dsp:nvSpPr>
      <dsp:spPr>
        <a:xfrm>
          <a:off x="3817371" y="716047"/>
          <a:ext cx="1623449" cy="35175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DF9C44-4A01-4225-A822-AA8F0AC2D171}">
      <dsp:nvSpPr>
        <dsp:cNvPr id="0" name=""/>
        <dsp:cNvSpPr/>
      </dsp:nvSpPr>
      <dsp:spPr>
        <a:xfrm>
          <a:off x="3925330" y="818608"/>
          <a:ext cx="1623449" cy="351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Zdraví – Trávící systém</a:t>
          </a:r>
          <a:endParaRPr lang="en-US" sz="900" kern="1200" dirty="0"/>
        </a:p>
      </dsp:txBody>
      <dsp:txXfrm>
        <a:off x="3935633" y="828911"/>
        <a:ext cx="1602843" cy="331149"/>
      </dsp:txXfrm>
    </dsp:sp>
    <dsp:sp modelId="{8CA0CBE7-C32E-499B-9921-13A315954715}">
      <dsp:nvSpPr>
        <dsp:cNvPr id="0" name=""/>
        <dsp:cNvSpPr/>
      </dsp:nvSpPr>
      <dsp:spPr>
        <a:xfrm>
          <a:off x="2792503" y="1350385"/>
          <a:ext cx="2485635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DF9EB-79B1-41AD-AB4E-FE19855A62F9}">
      <dsp:nvSpPr>
        <dsp:cNvPr id="0" name=""/>
        <dsp:cNvSpPr/>
      </dsp:nvSpPr>
      <dsp:spPr>
        <a:xfrm>
          <a:off x="2900462" y="1452946"/>
          <a:ext cx="2485635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Korekce hmotnosti a výkonnosti</a:t>
          </a:r>
          <a:endParaRPr lang="en-US" sz="900" kern="1200" dirty="0"/>
        </a:p>
      </dsp:txBody>
      <dsp:txXfrm>
        <a:off x="2918533" y="1471017"/>
        <a:ext cx="2449493" cy="580843"/>
      </dsp:txXfrm>
    </dsp:sp>
    <dsp:sp modelId="{6307EC9A-46EB-4EAA-8485-CDA304D1842B}">
      <dsp:nvSpPr>
        <dsp:cNvPr id="0" name=""/>
        <dsp:cNvSpPr/>
      </dsp:nvSpPr>
      <dsp:spPr>
        <a:xfrm>
          <a:off x="2955731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BFFE1-DAE9-49C3-B0A8-6B5424794CD5}">
      <dsp:nvSpPr>
        <dsp:cNvPr id="0" name=""/>
        <dsp:cNvSpPr/>
      </dsp:nvSpPr>
      <dsp:spPr>
        <a:xfrm>
          <a:off x="3063690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Energetická bilance</a:t>
          </a:r>
          <a:endParaRPr lang="en-US" sz="900" kern="1200" dirty="0"/>
        </a:p>
      </dsp:txBody>
      <dsp:txXfrm>
        <a:off x="3081761" y="2370585"/>
        <a:ext cx="935488" cy="580843"/>
      </dsp:txXfrm>
    </dsp:sp>
    <dsp:sp modelId="{5621A95A-0728-4EAF-863E-91F4FBC9435B}">
      <dsp:nvSpPr>
        <dsp:cNvPr id="0" name=""/>
        <dsp:cNvSpPr/>
      </dsp:nvSpPr>
      <dsp:spPr>
        <a:xfrm>
          <a:off x="4143280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F56790-CCDC-4E28-8CB1-98FC0CA218B7}">
      <dsp:nvSpPr>
        <dsp:cNvPr id="0" name=""/>
        <dsp:cNvSpPr/>
      </dsp:nvSpPr>
      <dsp:spPr>
        <a:xfrm>
          <a:off x="4251239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Glykemický index</a:t>
          </a:r>
          <a:endParaRPr lang="en-US" sz="900" kern="1200" dirty="0"/>
        </a:p>
      </dsp:txBody>
      <dsp:txXfrm>
        <a:off x="4269310" y="2370585"/>
        <a:ext cx="935488" cy="580843"/>
      </dsp:txXfrm>
    </dsp:sp>
    <dsp:sp modelId="{3A128953-A4D9-4072-845A-997C9CFAC00D}">
      <dsp:nvSpPr>
        <dsp:cNvPr id="0" name=""/>
        <dsp:cNvSpPr/>
      </dsp:nvSpPr>
      <dsp:spPr>
        <a:xfrm>
          <a:off x="6837094" y="1350385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24FB1B-4F43-4FA3-B4F0-1E040C29C1B1}">
      <dsp:nvSpPr>
        <dsp:cNvPr id="0" name=""/>
        <dsp:cNvSpPr/>
      </dsp:nvSpPr>
      <dsp:spPr>
        <a:xfrm>
          <a:off x="6945053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Podpora výkonnosti a svalového růstu</a:t>
          </a:r>
          <a:endParaRPr lang="en-US" sz="900" kern="1200" dirty="0"/>
        </a:p>
      </dsp:txBody>
      <dsp:txXfrm>
        <a:off x="6963124" y="1471017"/>
        <a:ext cx="935488" cy="580843"/>
      </dsp:txXfrm>
    </dsp:sp>
    <dsp:sp modelId="{09C0866D-F75B-4E7E-A6B8-AD1FAC647F91}">
      <dsp:nvSpPr>
        <dsp:cNvPr id="0" name=""/>
        <dsp:cNvSpPr/>
      </dsp:nvSpPr>
      <dsp:spPr>
        <a:xfrm>
          <a:off x="6837094" y="2249953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8984A7-95AC-4737-92D2-0D9D8A13B41C}">
      <dsp:nvSpPr>
        <dsp:cNvPr id="0" name=""/>
        <dsp:cNvSpPr/>
      </dsp:nvSpPr>
      <dsp:spPr>
        <a:xfrm>
          <a:off x="6945053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Aplikovaná sportovní výživa</a:t>
          </a:r>
          <a:endParaRPr lang="en-US" sz="900" kern="1200" dirty="0"/>
        </a:p>
      </dsp:txBody>
      <dsp:txXfrm>
        <a:off x="6963124" y="2370585"/>
        <a:ext cx="935488" cy="580843"/>
      </dsp:txXfrm>
    </dsp:sp>
    <dsp:sp modelId="{B7D7A5C9-431E-41D8-9099-FCB464D85A1F}">
      <dsp:nvSpPr>
        <dsp:cNvPr id="0" name=""/>
        <dsp:cNvSpPr/>
      </dsp:nvSpPr>
      <dsp:spPr>
        <a:xfrm>
          <a:off x="5638187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CB6D4-3FAE-4938-B3C4-ECE781B2C3ED}">
      <dsp:nvSpPr>
        <dsp:cNvPr id="0" name=""/>
        <dsp:cNvSpPr/>
      </dsp:nvSpPr>
      <dsp:spPr>
        <a:xfrm>
          <a:off x="5746146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Před výkonem</a:t>
          </a:r>
          <a:endParaRPr lang="en-US" sz="900" kern="1200" dirty="0"/>
        </a:p>
      </dsp:txBody>
      <dsp:txXfrm>
        <a:off x="5764217" y="3246067"/>
        <a:ext cx="935488" cy="580843"/>
      </dsp:txXfrm>
    </dsp:sp>
    <dsp:sp modelId="{FC7A69A9-AC2F-411F-A813-8ED823620F2F}">
      <dsp:nvSpPr>
        <dsp:cNvPr id="0" name=""/>
        <dsp:cNvSpPr/>
      </dsp:nvSpPr>
      <dsp:spPr>
        <a:xfrm>
          <a:off x="6833285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77536D-7284-4B31-A9C2-9075B43E4838}">
      <dsp:nvSpPr>
        <dsp:cNvPr id="0" name=""/>
        <dsp:cNvSpPr/>
      </dsp:nvSpPr>
      <dsp:spPr>
        <a:xfrm>
          <a:off x="6941244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Během výkonu</a:t>
          </a:r>
          <a:endParaRPr lang="en-US" sz="900" kern="1200" dirty="0"/>
        </a:p>
      </dsp:txBody>
      <dsp:txXfrm>
        <a:off x="6959315" y="3246067"/>
        <a:ext cx="935488" cy="580843"/>
      </dsp:txXfrm>
    </dsp:sp>
    <dsp:sp modelId="{50112164-85D2-4AC2-B032-5FC967512A71}">
      <dsp:nvSpPr>
        <dsp:cNvPr id="0" name=""/>
        <dsp:cNvSpPr/>
      </dsp:nvSpPr>
      <dsp:spPr>
        <a:xfrm>
          <a:off x="8013284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382410-84A8-455C-8C2C-8396DCC9FA10}">
      <dsp:nvSpPr>
        <dsp:cNvPr id="0" name=""/>
        <dsp:cNvSpPr/>
      </dsp:nvSpPr>
      <dsp:spPr>
        <a:xfrm>
          <a:off x="8121243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 výkonu</a:t>
          </a:r>
          <a:endParaRPr lang="en-US" sz="900" kern="1200" dirty="0"/>
        </a:p>
      </dsp:txBody>
      <dsp:txXfrm>
        <a:off x="8139314" y="3246067"/>
        <a:ext cx="935488" cy="5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7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1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5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7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20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4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8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16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2.jpg"/><Relationship Id="rId7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12.svg"/><Relationship Id="rId4" Type="http://schemas.openxmlformats.org/officeDocument/2006/relationships/image" Target="../media/image23.jp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1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11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5.sv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1.pn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45.jp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ázek 5" descr="Obsah obrázku stůl, jídlo, dřevěné, paluba&#10;&#10;Popis byl vytvořen automaticky">
            <a:extLst>
              <a:ext uri="{FF2B5EF4-FFF2-40B4-BE49-F238E27FC236}">
                <a16:creationId xmlns:a16="http://schemas.microsoft.com/office/drawing/2014/main" id="{7B49AC58-D073-4C05-93CD-8B432D2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4"/>
            <a:ext cx="5194402" cy="3987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/>
              <a:t>Sportovní výživa</a:t>
            </a:r>
            <a:br>
              <a:rPr lang="cs-CZ" sz="3200" dirty="0"/>
            </a:br>
            <a:r>
              <a:rPr lang="cs-CZ" sz="3200" dirty="0"/>
              <a:t>- Nutriční strategie – Metody podpory výkonnosti sportovce – Adaptace na specifické podmínky či navyšování energetických zásob – Podpora tréninkové adaptace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</a:t>
            </a:r>
            <a:r>
              <a:rPr lang="cs-CZ" sz="2400" dirty="0" err="1"/>
              <a:t>Sleep</a:t>
            </a:r>
            <a:r>
              <a:rPr lang="cs-CZ" sz="2400" dirty="0"/>
              <a:t> </a:t>
            </a:r>
            <a:r>
              <a:rPr lang="cs-CZ" sz="2400" dirty="0" err="1"/>
              <a:t>low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Modifikace tréninku nalačno – podvečerní intenzivní trénink k vyčerpání hladin glykogenu, bez následného příjmu sacharidů a ranní trénink nalačno. </a:t>
            </a:r>
          </a:p>
          <a:p>
            <a:r>
              <a:rPr lang="cs-CZ" dirty="0">
                <a:solidFill>
                  <a:srgbClr val="FFFFFF"/>
                </a:solidFill>
              </a:rPr>
              <a:t>Ranní trénink je realizován při redukovaných hladinách jaterního i svalového glykogenu a bez příjmu sacharidů.</a:t>
            </a:r>
          </a:p>
          <a:p>
            <a:r>
              <a:rPr lang="cs-CZ" dirty="0">
                <a:solidFill>
                  <a:srgbClr val="FFFFFF"/>
                </a:solidFill>
              </a:rPr>
              <a:t>Nutnou podmínkou adaptačního efektu je </a:t>
            </a:r>
            <a:r>
              <a:rPr lang="cs-CZ" b="1" dirty="0">
                <a:solidFill>
                  <a:srgbClr val="3494BA"/>
                </a:solidFill>
              </a:rPr>
              <a:t>interakce 2 tréninků ve dvou dnech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71547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</a:t>
            </a:r>
            <a:r>
              <a:rPr lang="cs-CZ" sz="2400" dirty="0" err="1"/>
              <a:t>Sleep</a:t>
            </a:r>
            <a:r>
              <a:rPr lang="cs-CZ" sz="2400" dirty="0"/>
              <a:t> </a:t>
            </a:r>
            <a:r>
              <a:rPr lang="cs-CZ" sz="2400" dirty="0" err="1"/>
              <a:t>low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62DBAFD-B61B-43E8-A0C7-0943BCE8546C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33" name="Obrázek 32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2CB271D9-F490-44BF-B025-5AF756F82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pic>
        <p:nvPicPr>
          <p:cNvPr id="34" name="Picture 2" descr="Image result for sugar png">
            <a:extLst>
              <a:ext uri="{FF2B5EF4-FFF2-40B4-BE49-F238E27FC236}">
                <a16:creationId xmlns:a16="http://schemas.microsoft.com/office/drawing/2014/main" id="{A376A4D1-A19E-4D4D-B5F8-55F7A537B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28" y="4271793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nak násobení 34">
            <a:extLst>
              <a:ext uri="{FF2B5EF4-FFF2-40B4-BE49-F238E27FC236}">
                <a16:creationId xmlns:a16="http://schemas.microsoft.com/office/drawing/2014/main" id="{F02E3E4F-05C8-43C2-B4F3-DFB48950E006}"/>
              </a:ext>
            </a:extLst>
          </p:cNvPr>
          <p:cNvSpPr/>
          <p:nvPr/>
        </p:nvSpPr>
        <p:spPr>
          <a:xfrm>
            <a:off x="3321558" y="4313759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2425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V případě všech uvedených strategií </a:t>
            </a:r>
            <a:r>
              <a:rPr lang="cs-CZ" sz="2000" b="1" i="1" dirty="0">
                <a:solidFill>
                  <a:srgbClr val="3494BA"/>
                </a:solidFill>
              </a:rPr>
              <a:t>neměníme poměr sacharidů, tuků a bílkovin z celkového denního energetického příjmu a nejvýznamnější změnou je pouze záměrná redistribuce přijímaných sacharidů v průběhu tréninkového dne či vícedenních tréninkových bloků </a:t>
            </a:r>
            <a:r>
              <a:rPr lang="cs-CZ" sz="2000" i="1" dirty="0"/>
              <a:t>v závislosti na tréninkových cílech, intenzitě tréninků, fázi tréninkového cyklu.</a:t>
            </a:r>
          </a:p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13A360-EEAF-4F90-A4FF-A87895EF8FE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Grafický objekt 5" descr="Žárovka a ozubené kolečko">
            <a:extLst>
              <a:ext uri="{FF2B5EF4-FFF2-40B4-BE49-F238E27FC236}">
                <a16:creationId xmlns:a16="http://schemas.microsoft.com/office/drawing/2014/main" id="{3B38B484-EA01-4238-8721-11FA21DC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3914" y="119561"/>
            <a:ext cx="595591" cy="595591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411076B9-6F5B-4357-9E8E-C604A0524AEC}"/>
              </a:ext>
            </a:extLst>
          </p:cNvPr>
          <p:cNvGrpSpPr/>
          <p:nvPr/>
        </p:nvGrpSpPr>
        <p:grpSpPr>
          <a:xfrm>
            <a:off x="8143685" y="620955"/>
            <a:ext cx="3439601" cy="1616218"/>
            <a:chOff x="0" y="2652149"/>
            <a:chExt cx="8154193" cy="810809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252C439E-06EC-46C1-A626-E23547A9C062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9" name="Obdélník: se zakulacenými rohy 4">
              <a:extLst>
                <a:ext uri="{FF2B5EF4-FFF2-40B4-BE49-F238E27FC236}">
                  <a16:creationId xmlns:a16="http://schemas.microsoft.com/office/drawing/2014/main" id="{32C90051-79B2-4C61-93DA-ED7CBBCA8E2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Jedná se o vysoce efektivní metodu hojně používanou elitními vytrvalostními sportovci. Její zařazení u sportovců s ambicemi závodit se po jejích ozkoušení velmi doporučuje.</a:t>
              </a:r>
            </a:p>
          </p:txBody>
        </p:sp>
      </p:grpSp>
      <p:pic>
        <p:nvPicPr>
          <p:cNvPr id="10" name="Grafický objekt 9" descr="Zmatený člověk">
            <a:extLst>
              <a:ext uri="{FF2B5EF4-FFF2-40B4-BE49-F238E27FC236}">
                <a16:creationId xmlns:a16="http://schemas.microsoft.com/office/drawing/2014/main" id="{DA8A7817-6E1F-4F0D-BD14-2A27D2DF6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34510" y="7151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9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, tráva, míč, pole&#10;&#10;Popis byl vytvořen automaticky">
            <a:extLst>
              <a:ext uri="{FF2B5EF4-FFF2-40B4-BE49-F238E27FC236}">
                <a16:creationId xmlns:a16="http://schemas.microsoft.com/office/drawing/2014/main" id="{1F4585D8-5FF3-40DF-BC50-338D5B93B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r="1097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Tréninky při snížené sacharidové dostupnosti bývají náročné a jsou často spojovány se </a:t>
            </a:r>
            <a:r>
              <a:rPr lang="cs-CZ" b="1" dirty="0">
                <a:solidFill>
                  <a:srgbClr val="3494BA"/>
                </a:solidFill>
              </a:rPr>
              <a:t>silnými pocity únavy</a:t>
            </a:r>
            <a:r>
              <a:rPr lang="cs-CZ" dirty="0"/>
              <a:t>.</a:t>
            </a:r>
          </a:p>
          <a:p>
            <a:r>
              <a:rPr lang="cs-CZ" dirty="0"/>
              <a:t>Je proto potřeba hlídat pitný režim, který může být kvůli nechutenství opomíjen.</a:t>
            </a:r>
          </a:p>
          <a:p>
            <a:r>
              <a:rPr lang="cs-CZ" dirty="0"/>
              <a:t>Pomoci potlačit únavu může např. metoda </a:t>
            </a:r>
            <a:r>
              <a:rPr lang="cs-CZ" b="1" i="1" dirty="0" err="1">
                <a:solidFill>
                  <a:srgbClr val="3494BA"/>
                </a:solidFill>
              </a:rPr>
              <a:t>mouth-rinse</a:t>
            </a:r>
            <a:r>
              <a:rPr lang="cs-CZ" b="1" dirty="0">
                <a:solidFill>
                  <a:srgbClr val="3494BA"/>
                </a:solidFill>
              </a:rPr>
              <a:t> či kofeinová suplementace</a:t>
            </a:r>
            <a:r>
              <a:rPr lang="cs-CZ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BDF622E-C45D-483D-88B9-F793F102C9B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3B0D9E96-710E-46B0-9E15-4FAC4E28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258E0EEC-8FCB-4AD2-A117-5269E57B7374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D8E277E4-0D0D-4912-A06F-D4F2F5A650BE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9" name="Obdélník: se zakulacenými rohy 4">
              <a:extLst>
                <a:ext uri="{FF2B5EF4-FFF2-40B4-BE49-F238E27FC236}">
                  <a16:creationId xmlns:a16="http://schemas.microsoft.com/office/drawing/2014/main" id="{54A1A78F-2732-4931-A5F4-FB033CD722E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Mouth-rinse</a:t>
              </a:r>
              <a:r>
                <a:rPr lang="cs-CZ" sz="1600" i="1" dirty="0"/>
                <a:t> je detailněji popsáno v prezentaci Tekutiny a pitný režim.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O kofeinu více příští týden.</a:t>
              </a:r>
            </a:p>
          </p:txBody>
        </p:sp>
      </p:grpSp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D4D1693E-EC62-4552-9AE2-B1B9428E9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Nízkosacharidová dieta</a:t>
            </a:r>
            <a:br>
              <a:rPr lang="cs-CZ" sz="2800" dirty="0"/>
            </a:br>
            <a:r>
              <a:rPr lang="cs-CZ" sz="2700" dirty="0"/>
              <a:t>Princip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500" i="1" dirty="0"/>
              <a:t>Principem je vícedenní úprava poměru přijímaných živin ve prospěch tuků a na úkor sacharidů. Celkový denní energetický příjem je tak převážně tvořen potravinami bohatými na lipidy.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„</a:t>
            </a:r>
            <a:r>
              <a:rPr lang="cs-CZ" sz="1500" dirty="0" err="1"/>
              <a:t>Low</a:t>
            </a:r>
            <a:r>
              <a:rPr lang="cs-CZ" sz="1500" dirty="0"/>
              <a:t> </a:t>
            </a:r>
            <a:r>
              <a:rPr lang="cs-CZ" sz="1500" dirty="0" err="1"/>
              <a:t>carbohydrate-High</a:t>
            </a:r>
            <a:r>
              <a:rPr lang="cs-CZ" sz="1500" dirty="0"/>
              <a:t> fat diet“ (LCHF) mohou být </a:t>
            </a:r>
            <a:r>
              <a:rPr lang="cs-CZ" sz="1500" b="1" dirty="0" err="1">
                <a:solidFill>
                  <a:srgbClr val="3494BA"/>
                </a:solidFill>
              </a:rPr>
              <a:t>ketogenní</a:t>
            </a:r>
            <a:r>
              <a:rPr lang="cs-CZ" sz="1500" b="1" dirty="0">
                <a:solidFill>
                  <a:srgbClr val="3494BA"/>
                </a:solidFill>
              </a:rPr>
              <a:t> a </a:t>
            </a:r>
            <a:r>
              <a:rPr lang="cs-CZ" sz="1500" b="1" dirty="0" err="1">
                <a:solidFill>
                  <a:srgbClr val="3494BA"/>
                </a:solidFill>
              </a:rPr>
              <a:t>neketogenní</a:t>
            </a:r>
            <a:r>
              <a:rPr lang="cs-CZ" sz="1500" dirty="0"/>
              <a:t>, respektive se záměrnou restrikcí S do takové míry, kdy se v těle začínají kumulovat ketolátky.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Standardní délka trvání </a:t>
            </a:r>
            <a:r>
              <a:rPr lang="cs-CZ" sz="1500" dirty="0" err="1"/>
              <a:t>neketogenní</a:t>
            </a:r>
            <a:r>
              <a:rPr lang="cs-CZ" sz="1500" dirty="0"/>
              <a:t> nutriční přípravy postačuje okolo </a:t>
            </a:r>
            <a:r>
              <a:rPr lang="cs-CZ" sz="1500" b="1" dirty="0">
                <a:solidFill>
                  <a:srgbClr val="3494BA"/>
                </a:solidFill>
              </a:rPr>
              <a:t>pěti dnů</a:t>
            </a:r>
            <a:r>
              <a:rPr lang="cs-CZ" sz="1500" dirty="0"/>
              <a:t>. Touto metodou se budeme více zabývat dále.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U </a:t>
            </a:r>
            <a:r>
              <a:rPr lang="cs-CZ" sz="1500" dirty="0" err="1"/>
              <a:t>ketogenní</a:t>
            </a:r>
            <a:r>
              <a:rPr lang="cs-CZ" sz="1500" dirty="0"/>
              <a:t> diety je adaptace na zvýšené hladiny ketolátek popisována až po několika týdnech. Touto metodou se pro naše potřeby zabývat nebudeme.</a:t>
            </a:r>
          </a:p>
        </p:txBody>
      </p:sp>
      <p:pic>
        <p:nvPicPr>
          <p:cNvPr id="6" name="Obrázek 5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5FBAACA-87D7-4E95-80D9-11C5D1E00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r="22845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FFF6391-0002-4F78-8041-C8D371B1AF04}"/>
              </a:ext>
            </a:extLst>
          </p:cNvPr>
          <p:cNvSpPr txBox="1"/>
          <p:nvPr/>
        </p:nvSpPr>
        <p:spPr>
          <a:xfrm>
            <a:off x="4467118" y="6519446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6" name="Grafický objekt 25" descr="Komentář důležité">
            <a:extLst>
              <a:ext uri="{FF2B5EF4-FFF2-40B4-BE49-F238E27FC236}">
                <a16:creationId xmlns:a16="http://schemas.microsoft.com/office/drawing/2014/main" id="{14A56DAA-10F0-48D9-8E01-AC36F5115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9404" y="474667"/>
            <a:ext cx="595591" cy="595591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6C9D6557-EDA9-40AF-A39B-F79C0738ADFD}"/>
              </a:ext>
            </a:extLst>
          </p:cNvPr>
          <p:cNvGrpSpPr/>
          <p:nvPr/>
        </p:nvGrpSpPr>
        <p:grpSpPr>
          <a:xfrm>
            <a:off x="609175" y="976061"/>
            <a:ext cx="3439601" cy="3302976"/>
            <a:chOff x="0" y="2652149"/>
            <a:chExt cx="8154193" cy="810809"/>
          </a:xfrm>
        </p:grpSpPr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DE2A76F6-13C9-498C-80F2-288A580970A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1" name="Obdélník: se zakulacenými rohy 4">
              <a:extLst>
                <a:ext uri="{FF2B5EF4-FFF2-40B4-BE49-F238E27FC236}">
                  <a16:creationId xmlns:a16="http://schemas.microsoft.com/office/drawing/2014/main" id="{420222BC-A3BC-4959-8443-A0D4FBB6522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Ketogenní</a:t>
              </a:r>
              <a:r>
                <a:rPr lang="cs-CZ" sz="1600" i="1" dirty="0"/>
                <a:t> diety jsou v dnešní době velice populárním komerčním prostředkem k hubnutí. Je ale důležité si uvědomit, že tyto diety jsou z velké části spojeny zejména s vysokou kalorickou restrikcí (někdy i pod hranicí bazální energetické potřeby)! Jejich původním účelem byla léčba epilepsie u dětí v nemocničním prostředí. Nikoli tedy metoda hubnutí v běžném pracovním/sportovním procesu!</a:t>
              </a:r>
            </a:p>
          </p:txBody>
        </p:sp>
      </p:grpSp>
      <p:pic>
        <p:nvPicPr>
          <p:cNvPr id="32" name="Grafický objekt 31" descr="Zmatený člověk">
            <a:extLst>
              <a:ext uri="{FF2B5EF4-FFF2-40B4-BE49-F238E27FC236}">
                <a16:creationId xmlns:a16="http://schemas.microsoft.com/office/drawing/2014/main" id="{26043F4B-C264-4BA4-9970-6C6ED3A5C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10702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2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910550" cy="4911440"/>
          </a:xfrm>
        </p:spPr>
        <p:txBody>
          <a:bodyPr>
            <a:normAutofit/>
          </a:bodyPr>
          <a:lstStyle/>
          <a:p>
            <a:r>
              <a:rPr lang="cs-CZ" sz="2000" dirty="0"/>
              <a:t>Méně než 150 g/den, respektive ≤2,5 g S/kg (v následujícím příkladu budeme počítat s množstvím 1,9 g S/kg pro 80 kg muže = ~150 g S/den):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Zbytek energie musí pocházet z potravin obsahujících pouze tuky a bílkoviny.</a:t>
            </a:r>
          </a:p>
        </p:txBody>
      </p:sp>
      <p:pic>
        <p:nvPicPr>
          <p:cNvPr id="8" name="Obrázek 7" descr="Obsah obrázku ovoce, jablko, interiér, červená&#10;&#10;Popis vygenerován s velmi vysokou mírou spolehlivosti">
            <a:extLst>
              <a:ext uri="{FF2B5EF4-FFF2-40B4-BE49-F238E27FC236}">
                <a16:creationId xmlns:a16="http://schemas.microsoft.com/office/drawing/2014/main" id="{4DF16A71-5B93-4A0D-9E51-AD61BD4DD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93" y="3082466"/>
            <a:ext cx="1554737" cy="14027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1C389E-4EF4-4911-8688-F9B45CF6F4E9}"/>
              </a:ext>
            </a:extLst>
          </p:cNvPr>
          <p:cNvSpPr txBox="1"/>
          <p:nvPr/>
        </p:nvSpPr>
        <p:spPr>
          <a:xfrm>
            <a:off x="2620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498586E-5304-45F2-9D60-A418654FDCBE}"/>
              </a:ext>
            </a:extLst>
          </p:cNvPr>
          <p:cNvSpPr txBox="1"/>
          <p:nvPr/>
        </p:nvSpPr>
        <p:spPr>
          <a:xfrm>
            <a:off x="2518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 g S</a:t>
            </a:r>
          </a:p>
        </p:txBody>
      </p:sp>
      <p:pic>
        <p:nvPicPr>
          <p:cNvPr id="11" name="Obrázek 10" descr="Obsah obrázku zelenina, paprika, interiér, stůl&#10;&#10;Popis vygenerován s velmi vysokou mírou spolehlivosti">
            <a:extLst>
              <a:ext uri="{FF2B5EF4-FFF2-40B4-BE49-F238E27FC236}">
                <a16:creationId xmlns:a16="http://schemas.microsoft.com/office/drawing/2014/main" id="{3E39E6E6-2608-4FEA-BB0D-BB14EE9E0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8" y="3069150"/>
            <a:ext cx="1554738" cy="15547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92FC68-82FB-4EA3-AAF2-B127253F825F}"/>
              </a:ext>
            </a:extLst>
          </p:cNvPr>
          <p:cNvSpPr txBox="1"/>
          <p:nvPr/>
        </p:nvSpPr>
        <p:spPr>
          <a:xfrm>
            <a:off x="4661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C46968-2293-48E1-8576-69EAE614ECB6}"/>
              </a:ext>
            </a:extLst>
          </p:cNvPr>
          <p:cNvSpPr txBox="1"/>
          <p:nvPr/>
        </p:nvSpPr>
        <p:spPr>
          <a:xfrm>
            <a:off x="4559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g S</a:t>
            </a:r>
          </a:p>
        </p:txBody>
      </p:sp>
      <p:pic>
        <p:nvPicPr>
          <p:cNvPr id="14" name="Obrázek 13" descr="Obsah obrázku ovoce, sezamové semínko, jedlá semena, obloha&#10;&#10;Popis vygenerován s velmi vysokou mírou spolehlivosti">
            <a:extLst>
              <a:ext uri="{FF2B5EF4-FFF2-40B4-BE49-F238E27FC236}">
                <a16:creationId xmlns:a16="http://schemas.microsoft.com/office/drawing/2014/main" id="{18FCFC86-733F-43FB-AAB9-1ED59D9A5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18958"/>
          <a:stretch/>
        </p:blipFill>
        <p:spPr>
          <a:xfrm>
            <a:off x="6222967" y="2969454"/>
            <a:ext cx="2575333" cy="155473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BB75559-8FC6-4D14-9EE7-1944F11DCC05}"/>
              </a:ext>
            </a:extLst>
          </p:cNvPr>
          <p:cNvSpPr txBox="1"/>
          <p:nvPr/>
        </p:nvSpPr>
        <p:spPr>
          <a:xfrm>
            <a:off x="7153620" y="455400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g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A8A5D3-7F5A-4470-9EC9-75F3A4038960}"/>
              </a:ext>
            </a:extLst>
          </p:cNvPr>
          <p:cNvSpPr txBox="1"/>
          <p:nvPr/>
        </p:nvSpPr>
        <p:spPr>
          <a:xfrm>
            <a:off x="7090485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g S</a:t>
            </a:r>
          </a:p>
        </p:txBody>
      </p:sp>
      <p:pic>
        <p:nvPicPr>
          <p:cNvPr id="17" name="Obrázek 16" descr="Obsah obrázku hrníček&#10;&#10;Popis vygenerován s vysokou mírou spolehlivosti">
            <a:extLst>
              <a:ext uri="{FF2B5EF4-FFF2-40B4-BE49-F238E27FC236}">
                <a16:creationId xmlns:a16="http://schemas.microsoft.com/office/drawing/2014/main" id="{7DAB01AD-2F74-4959-9F57-680063707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008461"/>
            <a:ext cx="1053396" cy="147672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5BC9B8F-356A-46A4-8AA0-5FF731DCE24F}"/>
              </a:ext>
            </a:extLst>
          </p:cNvPr>
          <p:cNvSpPr txBox="1"/>
          <p:nvPr/>
        </p:nvSpPr>
        <p:spPr>
          <a:xfrm>
            <a:off x="795331" y="455400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 g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E96E51-6392-4271-8FE7-4FA4B4466897}"/>
              </a:ext>
            </a:extLst>
          </p:cNvPr>
          <p:cNvSpPr txBox="1"/>
          <p:nvPr/>
        </p:nvSpPr>
        <p:spPr>
          <a:xfrm>
            <a:off x="861238" y="488134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g S</a:t>
            </a:r>
          </a:p>
        </p:txBody>
      </p:sp>
      <p:pic>
        <p:nvPicPr>
          <p:cNvPr id="21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983BA0D7-C50A-4EE9-89C1-D13CCC07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55" y="2910033"/>
            <a:ext cx="1939492" cy="19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210850-4C39-4604-A55A-7D3C5B78543B}"/>
              </a:ext>
            </a:extLst>
          </p:cNvPr>
          <p:cNvSpPr txBox="1"/>
          <p:nvPr/>
        </p:nvSpPr>
        <p:spPr>
          <a:xfrm>
            <a:off x="9596807" y="455622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49CA15-F4B3-4421-B2DE-67E526850CE8}"/>
              </a:ext>
            </a:extLst>
          </p:cNvPr>
          <p:cNvSpPr txBox="1"/>
          <p:nvPr/>
        </p:nvSpPr>
        <p:spPr>
          <a:xfrm>
            <a:off x="9494398" y="488356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 g S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7957440-FB65-414B-96D0-48164ACD433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3" name="Grafický objekt 22" descr="Žárovka a ozubené kolečko">
            <a:extLst>
              <a:ext uri="{FF2B5EF4-FFF2-40B4-BE49-F238E27FC236}">
                <a16:creationId xmlns:a16="http://schemas.microsoft.com/office/drawing/2014/main" id="{359F98E7-6381-4B2D-83FD-21ECEFAD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4398" y="115469"/>
            <a:ext cx="595591" cy="595591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C77B803-BDE8-4275-AEAE-8B12FA1D0B6F}"/>
              </a:ext>
            </a:extLst>
          </p:cNvPr>
          <p:cNvGrpSpPr/>
          <p:nvPr/>
        </p:nvGrpSpPr>
        <p:grpSpPr>
          <a:xfrm>
            <a:off x="9944169" y="616863"/>
            <a:ext cx="2247831" cy="2293170"/>
            <a:chOff x="0" y="2652149"/>
            <a:chExt cx="8154193" cy="810809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7C17B010-73F9-4813-85D3-E82ECB3E61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6" name="Obdélník: se zakulacenými rohy 4">
              <a:extLst>
                <a:ext uri="{FF2B5EF4-FFF2-40B4-BE49-F238E27FC236}">
                  <a16:creationId xmlns:a16="http://schemas.microsoft.com/office/drawing/2014/main" id="{5D716C62-78B7-493A-996C-4660B5A64A0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Pro splnění předepsaných doporučení a množství tuků ve stravě je potřeba dobře plánovat kontrolovat příjem pomocí nutričních software.</a:t>
              </a:r>
            </a:p>
          </p:txBody>
        </p:sp>
      </p:grpSp>
      <p:pic>
        <p:nvPicPr>
          <p:cNvPr id="27" name="Grafický objekt 26" descr="Muž">
            <a:extLst>
              <a:ext uri="{FF2B5EF4-FFF2-40B4-BE49-F238E27FC236}">
                <a16:creationId xmlns:a16="http://schemas.microsoft.com/office/drawing/2014/main" id="{F277ACAE-88CA-4AE3-8A9E-F19196CF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4994" y="711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00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Nízkosacharidová strava může pomoci vytrvalostním sportovcům v přípravě na snížené množství glykogenu v pracujících svalech během dlouhotrvajících výkonů (několik hodin), kde není možné adekvátně doplnit sacharidy během zatížení (běh, plavání atp.) a intenzita výkonu nepřesahuje 75 % VO</a:t>
            </a:r>
            <a:r>
              <a:rPr lang="cs-CZ" sz="2000" baseline="-25000" dirty="0"/>
              <a:t>2max</a:t>
            </a:r>
            <a:r>
              <a:rPr lang="cs-CZ" sz="2000" dirty="0"/>
              <a:t>, respektive anaerobní práh.</a:t>
            </a:r>
          </a:p>
          <a:p>
            <a:r>
              <a:rPr lang="cs-CZ" sz="2000" dirty="0"/>
              <a:t>Jedná se zpravidla o pěti denní přípravu, která může těmto </a:t>
            </a:r>
            <a:r>
              <a:rPr lang="cs-CZ" sz="2000" dirty="0" err="1"/>
              <a:t>ultradistančním</a:t>
            </a:r>
            <a:r>
              <a:rPr lang="cs-CZ" sz="2000" dirty="0"/>
              <a:t> sportovcům pomoci se připravit na energeticky náročné závody.</a:t>
            </a:r>
          </a:p>
          <a:p>
            <a:r>
              <a:rPr lang="cs-CZ" sz="2000" b="1" dirty="0">
                <a:solidFill>
                  <a:srgbClr val="3494BA"/>
                </a:solidFill>
              </a:rPr>
              <a:t>Je opět důležité dodržovat pitný režim (↑ lipolýza = ↑ hydrolýza</a:t>
            </a:r>
            <a:r>
              <a:rPr lang="cs-CZ" sz="2000" b="1" dirty="0">
                <a:solidFill>
                  <a:srgbClr val="3494BA"/>
                </a:solidFill>
                <a:latin typeface="Century Gothic" panose="020B0502020202020204" pitchFamily="34" charset="0"/>
              </a:rPr>
              <a:t>).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Obrázek 5" descr="Obsah obrázku nápoje, láhev, stůl, jídlo&#10;&#10;Popis byl vytvořen automaticky">
            <a:extLst>
              <a:ext uri="{FF2B5EF4-FFF2-40B4-BE49-F238E27FC236}">
                <a16:creationId xmlns:a16="http://schemas.microsoft.com/office/drawing/2014/main" id="{18F69C3C-4EA2-4D28-808E-393F2C21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32" y="2492082"/>
            <a:ext cx="3477653" cy="4398885"/>
          </a:xfrm>
          <a:prstGeom prst="rect">
            <a:avLst/>
          </a:prstGeom>
        </p:spPr>
      </p:pic>
      <p:pic>
        <p:nvPicPr>
          <p:cNvPr id="8" name="Grafický objekt 7" descr="Žárovka a ozubené kolečko">
            <a:extLst>
              <a:ext uri="{FF2B5EF4-FFF2-40B4-BE49-F238E27FC236}">
                <a16:creationId xmlns:a16="http://schemas.microsoft.com/office/drawing/2014/main" id="{70DBFDF5-63CB-4FA4-B73C-593FFD2A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1059" y="4737482"/>
            <a:ext cx="595591" cy="595591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60036B01-9811-46CE-94EA-C523D914984F}"/>
              </a:ext>
            </a:extLst>
          </p:cNvPr>
          <p:cNvGrpSpPr/>
          <p:nvPr/>
        </p:nvGrpSpPr>
        <p:grpSpPr>
          <a:xfrm>
            <a:off x="3910830" y="5238876"/>
            <a:ext cx="3439601" cy="1313537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55AF4EA7-0401-4804-A1C2-827E9904279B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E624E171-5BA9-4779-B245-13CFA7C3257A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Únava je v rámci této přípravy velmi častá. Ne všichni sportovci ji dobře snáší, a proto je velmi často špatně tolerována zejména okolím sportovce…</a:t>
              </a:r>
            </a:p>
          </p:txBody>
        </p:sp>
      </p:grpSp>
      <p:pic>
        <p:nvPicPr>
          <p:cNvPr id="12" name="Grafický objekt 11" descr="Zmatený člověk">
            <a:extLst>
              <a:ext uri="{FF2B5EF4-FFF2-40B4-BE49-F238E27FC236}">
                <a16:creationId xmlns:a16="http://schemas.microsoft.com/office/drawing/2014/main" id="{888CA8E7-9256-4205-9DB6-54F2E6A4B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01655" y="53330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6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SSD je navýšit glykogenové zásoby ve svalech nad jejich běžné množství (</a:t>
            </a:r>
            <a:r>
              <a:rPr lang="cs-CZ" sz="2000" i="1" dirty="0" err="1"/>
              <a:t>superkompenzace</a:t>
            </a:r>
            <a:r>
              <a:rPr lang="cs-CZ" sz="2000" i="1" dirty="0"/>
              <a:t>) a pomoci tak sportovci v energetickém zásobení na závod.</a:t>
            </a:r>
          </a:p>
          <a:p>
            <a:r>
              <a:rPr lang="cs-CZ" sz="2000" dirty="0"/>
              <a:t>Týdenní výživově-tréninkový režim s </a:t>
            </a:r>
            <a:r>
              <a:rPr lang="cs-CZ" sz="2000" b="1" dirty="0">
                <a:solidFill>
                  <a:srgbClr val="3494BA"/>
                </a:solidFill>
              </a:rPr>
              <a:t>třídenní </a:t>
            </a:r>
            <a:r>
              <a:rPr lang="cs-CZ" sz="2000" b="1" dirty="0" err="1">
                <a:solidFill>
                  <a:srgbClr val="3494BA"/>
                </a:solidFill>
              </a:rPr>
              <a:t>depleční</a:t>
            </a:r>
            <a:r>
              <a:rPr lang="cs-CZ" sz="2000" b="1" dirty="0">
                <a:solidFill>
                  <a:srgbClr val="3494BA"/>
                </a:solidFill>
              </a:rPr>
              <a:t> fází </a:t>
            </a:r>
            <a:r>
              <a:rPr lang="cs-CZ" sz="2000" dirty="0"/>
              <a:t>7.-5. den před vytrvalostním závodem (vyčerpání glykogenu redukcí příjmu S a zvýšením objemu zatížení).</a:t>
            </a:r>
          </a:p>
          <a:p>
            <a:r>
              <a:rPr lang="cs-CZ" sz="2000" dirty="0"/>
              <a:t>Navazuje </a:t>
            </a:r>
            <a:r>
              <a:rPr lang="cs-CZ" sz="2000" b="1" dirty="0">
                <a:solidFill>
                  <a:srgbClr val="3494BA"/>
                </a:solidFill>
              </a:rPr>
              <a:t>saturační fáze</a:t>
            </a:r>
            <a:r>
              <a:rPr lang="cs-CZ" sz="2000" dirty="0"/>
              <a:t> 4.-2. den před závodem (hypersacharidová strava a minimální tréninkové zatížení). </a:t>
            </a:r>
          </a:p>
          <a:p>
            <a:r>
              <a:rPr lang="cs-CZ" sz="2000" dirty="0"/>
              <a:t>Den před závodem smíšená strava a obvyklý předzávodní trénink.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8" y="4343400"/>
            <a:ext cx="5715000" cy="3810000"/>
          </a:xfrm>
          <a:prstGeom prst="rect">
            <a:avLst/>
          </a:prstGeom>
        </p:spPr>
      </p:pic>
      <p:pic>
        <p:nvPicPr>
          <p:cNvPr id="10" name="Grafický objekt 9" descr="Žárovka a ozubené kolečko">
            <a:extLst>
              <a:ext uri="{FF2B5EF4-FFF2-40B4-BE49-F238E27FC236}">
                <a16:creationId xmlns:a16="http://schemas.microsoft.com/office/drawing/2014/main" id="{D174D8CF-4D10-4299-9F81-E855CEA7C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9227" y="877145"/>
            <a:ext cx="595591" cy="595591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2B9EF48-7202-4364-8A5D-B3771E0B7AD2}"/>
              </a:ext>
            </a:extLst>
          </p:cNvPr>
          <p:cNvGrpSpPr/>
          <p:nvPr/>
        </p:nvGrpSpPr>
        <p:grpSpPr>
          <a:xfrm>
            <a:off x="9228999" y="1378539"/>
            <a:ext cx="2826878" cy="2749578"/>
            <a:chOff x="0" y="2652149"/>
            <a:chExt cx="8154193" cy="81080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654250CE-9F1E-47B4-B806-B3E6090C1FE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81F370E5-BE6B-495E-831A-8682279573A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Příjem S je u SSD a </a:t>
              </a:r>
              <a:r>
                <a:rPr lang="cs-CZ" sz="1600" i="1" dirty="0" err="1"/>
                <a:t>hypersacharidové</a:t>
              </a:r>
              <a:r>
                <a:rPr lang="cs-CZ" sz="1600" i="1" dirty="0"/>
                <a:t> diety velmi vysoký. Splnit předepsaná doporučení může být pro některé sportovce obzvlášť náročné (zažívací obtíže, křeče, průjem atp.) </a:t>
              </a:r>
              <a:r>
                <a:rPr lang="cs-CZ" sz="1600" i="1" dirty="0">
                  <a:cs typeface="Calibri" panose="020F0502020204030204" pitchFamily="34" charset="0"/>
                </a:rPr>
                <a:t>→ „</a:t>
              </a:r>
              <a:r>
                <a:rPr lang="cs-CZ" sz="1600" i="1" dirty="0" err="1">
                  <a:cs typeface="Calibri" panose="020F0502020204030204" pitchFamily="34" charset="0"/>
                </a:rPr>
                <a:t>Training</a:t>
              </a:r>
              <a:r>
                <a:rPr lang="cs-CZ" sz="1600" i="1" dirty="0">
                  <a:cs typeface="Calibri" panose="020F0502020204030204" pitchFamily="34" charset="0"/>
                </a:rPr>
                <a:t> </a:t>
              </a:r>
              <a:r>
                <a:rPr lang="cs-CZ" sz="1600" i="1" dirty="0" err="1">
                  <a:cs typeface="Calibri" panose="020F0502020204030204" pitchFamily="34" charset="0"/>
                </a:rPr>
                <a:t>the</a:t>
              </a:r>
              <a:r>
                <a:rPr lang="cs-CZ" sz="1600" i="1" dirty="0">
                  <a:cs typeface="Calibri" panose="020F0502020204030204" pitchFamily="34" charset="0"/>
                </a:rPr>
                <a:t> gut“. Je potřeba pravidelně zkoušet a začínat spíše s menšími dávkami.</a:t>
              </a:r>
              <a:endParaRPr lang="cs-CZ" sz="1600" i="1" dirty="0"/>
            </a:p>
          </p:txBody>
        </p:sp>
      </p:grpSp>
      <p:pic>
        <p:nvPicPr>
          <p:cNvPr id="14" name="Grafický objekt 13" descr="Muž">
            <a:extLst>
              <a:ext uri="{FF2B5EF4-FFF2-40B4-BE49-F238E27FC236}">
                <a16:creationId xmlns:a16="http://schemas.microsoft.com/office/drawing/2014/main" id="{802A590A-E938-4752-B2F5-6381DF626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9823" y="1472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F88D980-0426-4316-A697-2536A73FD553}"/>
              </a:ext>
            </a:extLst>
          </p:cNvPr>
          <p:cNvCxnSpPr>
            <a:cxnSpLocks/>
          </p:cNvCxnSpPr>
          <p:nvPr/>
        </p:nvCxnSpPr>
        <p:spPr>
          <a:xfrm>
            <a:off x="3035185" y="3715101"/>
            <a:ext cx="5682686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D2CD921-AE75-4438-B79F-DA4903D9B5E9}"/>
              </a:ext>
            </a:extLst>
          </p:cNvPr>
          <p:cNvCxnSpPr/>
          <p:nvPr/>
        </p:nvCxnSpPr>
        <p:spPr>
          <a:xfrm>
            <a:off x="302679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FD05E95-423E-40A0-93CC-332C7396977D}"/>
              </a:ext>
            </a:extLst>
          </p:cNvPr>
          <p:cNvCxnSpPr/>
          <p:nvPr/>
        </p:nvCxnSpPr>
        <p:spPr>
          <a:xfrm>
            <a:off x="3741258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FC970E4-4A08-4DA7-93D1-695068C8576A}"/>
              </a:ext>
            </a:extLst>
          </p:cNvPr>
          <p:cNvCxnSpPr/>
          <p:nvPr/>
        </p:nvCxnSpPr>
        <p:spPr>
          <a:xfrm>
            <a:off x="4420767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E66FC5D-3C9A-4939-866F-2683BEC9B99A}"/>
              </a:ext>
            </a:extLst>
          </p:cNvPr>
          <p:cNvCxnSpPr/>
          <p:nvPr/>
        </p:nvCxnSpPr>
        <p:spPr>
          <a:xfrm>
            <a:off x="509188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73128DCF-1F36-4297-8940-0B47442175C2}"/>
              </a:ext>
            </a:extLst>
          </p:cNvPr>
          <p:cNvCxnSpPr/>
          <p:nvPr/>
        </p:nvCxnSpPr>
        <p:spPr>
          <a:xfrm>
            <a:off x="5771394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B66A000-22FB-4A2E-9D22-B8F578592E3A}"/>
              </a:ext>
            </a:extLst>
          </p:cNvPr>
          <p:cNvCxnSpPr/>
          <p:nvPr/>
        </p:nvCxnSpPr>
        <p:spPr>
          <a:xfrm>
            <a:off x="6467681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C94D3E76-1BD8-4D14-86D6-F2C37E143A1D}"/>
              </a:ext>
            </a:extLst>
          </p:cNvPr>
          <p:cNvCxnSpPr/>
          <p:nvPr/>
        </p:nvCxnSpPr>
        <p:spPr>
          <a:xfrm>
            <a:off x="7189134" y="3607443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67469692-4E36-4074-A8F0-5FD28997433E}"/>
              </a:ext>
            </a:extLst>
          </p:cNvPr>
          <p:cNvSpPr/>
          <p:nvPr/>
        </p:nvSpPr>
        <p:spPr>
          <a:xfrm>
            <a:off x="3026795" y="3924826"/>
            <a:ext cx="1760549" cy="190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Vysoce intenzivní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75 % VO</a:t>
            </a:r>
            <a:r>
              <a:rPr lang="cs-CZ" sz="1200" baseline="-25000" dirty="0"/>
              <a:t>2max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„do selhání“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i="1" dirty="0"/>
              <a:t>Cílem je vyčerpat glykogenové rezervy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421064F-E56C-409A-AC38-04904E04B881}"/>
              </a:ext>
            </a:extLst>
          </p:cNvPr>
          <p:cNvSpPr txBox="1"/>
          <p:nvPr/>
        </p:nvSpPr>
        <p:spPr>
          <a:xfrm>
            <a:off x="2725645" y="333743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7. den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CF50D4B-440C-4DF3-80A8-0E79EED13505}"/>
              </a:ext>
            </a:extLst>
          </p:cNvPr>
          <p:cNvSpPr txBox="1"/>
          <p:nvPr/>
        </p:nvSpPr>
        <p:spPr>
          <a:xfrm>
            <a:off x="3431718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6. den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6BDED6A-241E-49BB-9D09-396B2887A31D}"/>
              </a:ext>
            </a:extLst>
          </p:cNvPr>
          <p:cNvSpPr txBox="1"/>
          <p:nvPr/>
        </p:nvSpPr>
        <p:spPr>
          <a:xfrm>
            <a:off x="4108149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5. den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C69FEF3-CD25-49C0-82F6-59574D394FDF}"/>
              </a:ext>
            </a:extLst>
          </p:cNvPr>
          <p:cNvSpPr txBox="1"/>
          <p:nvPr/>
        </p:nvSpPr>
        <p:spPr>
          <a:xfrm>
            <a:off x="4787349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4. den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396CB3-1BE6-4D2A-8AED-15303F005D12}"/>
              </a:ext>
            </a:extLst>
          </p:cNvPr>
          <p:cNvSpPr txBox="1"/>
          <p:nvPr/>
        </p:nvSpPr>
        <p:spPr>
          <a:xfrm>
            <a:off x="5461733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3. den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2DCBC19-A00B-4C12-9807-C2C09E71BB5B}"/>
              </a:ext>
            </a:extLst>
          </p:cNvPr>
          <p:cNvSpPr txBox="1"/>
          <p:nvPr/>
        </p:nvSpPr>
        <p:spPr>
          <a:xfrm>
            <a:off x="6191696" y="333800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2. den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BDDBC9C-6972-492C-9A06-392C196BD91E}"/>
              </a:ext>
            </a:extLst>
          </p:cNvPr>
          <p:cNvSpPr txBox="1"/>
          <p:nvPr/>
        </p:nvSpPr>
        <p:spPr>
          <a:xfrm>
            <a:off x="7606213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Závod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9F95737-5287-4099-AF81-B79B544DC4FD}"/>
              </a:ext>
            </a:extLst>
          </p:cNvPr>
          <p:cNvSpPr/>
          <p:nvPr/>
        </p:nvSpPr>
        <p:spPr>
          <a:xfrm>
            <a:off x="3028507" y="2213473"/>
            <a:ext cx="1758841" cy="1109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Snížený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˂</a:t>
            </a:r>
            <a:r>
              <a:rPr lang="cs-CZ" sz="1200" dirty="0"/>
              <a:t>50 %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2-4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F2F4592D-A30A-4BA0-A8A0-BE8302BFD80A}"/>
              </a:ext>
            </a:extLst>
          </p:cNvPr>
          <p:cNvSpPr/>
          <p:nvPr/>
        </p:nvSpPr>
        <p:spPr>
          <a:xfrm>
            <a:off x="4787347" y="3924826"/>
            <a:ext cx="2023421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Regenerační zatížení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~60 % VO</a:t>
            </a:r>
            <a:r>
              <a:rPr lang="cs-CZ" sz="1200" baseline="-25000" dirty="0"/>
              <a:t>2max </a:t>
            </a:r>
            <a:r>
              <a:rPr lang="cs-CZ" sz="1200" dirty="0"/>
              <a:t>i méně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F00C87B-A408-4CFA-95A7-C31A678AAFAB}"/>
              </a:ext>
            </a:extLst>
          </p:cNvPr>
          <p:cNvSpPr/>
          <p:nvPr/>
        </p:nvSpPr>
        <p:spPr>
          <a:xfrm>
            <a:off x="4787344" y="1374574"/>
            <a:ext cx="2023424" cy="194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Vysoký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10-12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6DBCDDC-A86C-49CE-9D07-1D57333C1408}"/>
              </a:ext>
            </a:extLst>
          </p:cNvPr>
          <p:cNvCxnSpPr/>
          <p:nvPr/>
        </p:nvCxnSpPr>
        <p:spPr>
          <a:xfrm>
            <a:off x="7902700" y="3601361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7F7B52A-AF28-4964-BED3-E39B909E48DE}"/>
              </a:ext>
            </a:extLst>
          </p:cNvPr>
          <p:cNvSpPr txBox="1"/>
          <p:nvPr/>
        </p:nvSpPr>
        <p:spPr>
          <a:xfrm>
            <a:off x="6861962" y="3338596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1. den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B7BE35B-9BEB-4E93-AA9F-87B1FC34AA90}"/>
              </a:ext>
            </a:extLst>
          </p:cNvPr>
          <p:cNvSpPr/>
          <p:nvPr/>
        </p:nvSpPr>
        <p:spPr>
          <a:xfrm>
            <a:off x="6810768" y="1775534"/>
            <a:ext cx="1367499" cy="1547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Standartní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~6</a:t>
            </a:r>
            <a:r>
              <a:rPr lang="cs-CZ" sz="1200" dirty="0"/>
              <a:t>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6-8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FC46CB8-6850-4FB6-9805-F24706726689}"/>
              </a:ext>
            </a:extLst>
          </p:cNvPr>
          <p:cNvSpPr/>
          <p:nvPr/>
        </p:nvSpPr>
        <p:spPr>
          <a:xfrm>
            <a:off x="6810769" y="3924826"/>
            <a:ext cx="1367498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Lehký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pic>
        <p:nvPicPr>
          <p:cNvPr id="36" name="Obrázek 35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8F4B3C36-8F0D-49D4-AAC4-B1A77BDC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3612642"/>
            <a:ext cx="4238625" cy="3190875"/>
          </a:xfrm>
          <a:prstGeom prst="rect">
            <a:avLst/>
          </a:prstGeom>
        </p:spPr>
      </p:pic>
      <p:grpSp>
        <p:nvGrpSpPr>
          <p:cNvPr id="38" name="Skupina 37">
            <a:extLst>
              <a:ext uri="{FF2B5EF4-FFF2-40B4-BE49-F238E27FC236}">
                <a16:creationId xmlns:a16="http://schemas.microsoft.com/office/drawing/2014/main" id="{79D10CC7-A0CC-4720-888E-D90A24396F57}"/>
              </a:ext>
            </a:extLst>
          </p:cNvPr>
          <p:cNvGrpSpPr/>
          <p:nvPr/>
        </p:nvGrpSpPr>
        <p:grpSpPr>
          <a:xfrm>
            <a:off x="132331" y="1997769"/>
            <a:ext cx="2518238" cy="1547503"/>
            <a:chOff x="0" y="2652149"/>
            <a:chExt cx="8154193" cy="810809"/>
          </a:xfrm>
        </p:grpSpPr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FB02F376-A5F7-4914-8009-D9EB07D3FE5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40" name="Obdélník: se zakulacenými rohy 4">
              <a:extLst>
                <a:ext uri="{FF2B5EF4-FFF2-40B4-BE49-F238E27FC236}">
                  <a16:creationId xmlns:a16="http://schemas.microsoft.com/office/drawing/2014/main" id="{3605564C-C0A6-4FCC-BBD7-865CD95C8A3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těchto tréninků je opravdu potřeba tzv. „přitlačit na pilu“ a vyčerpat svalový glykogen do svého maxima…</a:t>
              </a:r>
            </a:p>
          </p:txBody>
        </p:sp>
      </p:grp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060DF382-EDFB-4602-8A94-2C55228ADE86}"/>
              </a:ext>
            </a:extLst>
          </p:cNvPr>
          <p:cNvCxnSpPr>
            <a:stCxn id="39" idx="2"/>
            <a:endCxn id="17" idx="1"/>
          </p:cNvCxnSpPr>
          <p:nvPr/>
        </p:nvCxnSpPr>
        <p:spPr>
          <a:xfrm>
            <a:off x="1391450" y="3545272"/>
            <a:ext cx="1635345" cy="1331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ázek 43" descr="Obsah obrázku láhev, interiér&#10;&#10;Popis vygenerován s vysokou mírou spolehlivosti">
            <a:extLst>
              <a:ext uri="{FF2B5EF4-FFF2-40B4-BE49-F238E27FC236}">
                <a16:creationId xmlns:a16="http://schemas.microsoft.com/office/drawing/2014/main" id="{53C1C7B0-1547-4B07-8CBE-00CF73DA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r="19761"/>
          <a:stretch/>
        </p:blipFill>
        <p:spPr>
          <a:xfrm>
            <a:off x="8524456" y="1608790"/>
            <a:ext cx="984436" cy="1586528"/>
          </a:xfrm>
          <a:prstGeom prst="rect">
            <a:avLst/>
          </a:prstGeom>
        </p:spPr>
      </p:pic>
      <p:pic>
        <p:nvPicPr>
          <p:cNvPr id="46" name="Obrázek 45" descr="Obsah obrázku jídlo, podepsat, zastavit&#10;&#10;Popis byl vytvořen automaticky">
            <a:extLst>
              <a:ext uri="{FF2B5EF4-FFF2-40B4-BE49-F238E27FC236}">
                <a16:creationId xmlns:a16="http://schemas.microsoft.com/office/drawing/2014/main" id="{3A453709-E79F-4377-8AE7-019628F63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02">
            <a:off x="8423937" y="610698"/>
            <a:ext cx="3228609" cy="3228609"/>
          </a:xfrm>
          <a:prstGeom prst="rect">
            <a:avLst/>
          </a:prstGeom>
        </p:spPr>
      </p:pic>
      <p:pic>
        <p:nvPicPr>
          <p:cNvPr id="45" name="Obrázek 44" descr="Obsah obrázku vsedě, žlutá, jídlo, červená&#10;&#10;Popis byl vytvořen automaticky">
            <a:extLst>
              <a:ext uri="{FF2B5EF4-FFF2-40B4-BE49-F238E27FC236}">
                <a16:creationId xmlns:a16="http://schemas.microsoft.com/office/drawing/2014/main" id="{43D2ECE6-29FB-460B-BD58-B08043C38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73" y="2073311"/>
            <a:ext cx="2238630" cy="223863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59DED1EE-FBE3-40ED-9F3C-6704D130F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22" y="5461014"/>
            <a:ext cx="703820" cy="1151527"/>
          </a:xfrm>
          <a:prstGeom prst="rect">
            <a:avLst/>
          </a:prstGeom>
        </p:spPr>
      </p:pic>
      <p:pic>
        <p:nvPicPr>
          <p:cNvPr id="48" name="Obrázek 47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C6CDFFEE-66FF-4025-83A5-8CAD5DAA7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17" y="5129074"/>
            <a:ext cx="1052307" cy="1577690"/>
          </a:xfrm>
          <a:prstGeom prst="rect">
            <a:avLst/>
          </a:prstGeom>
        </p:spPr>
      </p:pic>
      <p:pic>
        <p:nvPicPr>
          <p:cNvPr id="49" name="Obrázek 48" descr="Obsah obrázku interiér, zeď, vsedě, počítač&#10;&#10;Popis vygenerován s vysokou mírou spolehlivosti">
            <a:extLst>
              <a:ext uri="{FF2B5EF4-FFF2-40B4-BE49-F238E27FC236}">
                <a16:creationId xmlns:a16="http://schemas.microsoft.com/office/drawing/2014/main" id="{C1973975-3288-4CE1-9302-1332086EF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4511083"/>
            <a:ext cx="1939796" cy="1939796"/>
          </a:xfrm>
          <a:prstGeom prst="rect">
            <a:avLst/>
          </a:prstGeom>
        </p:spPr>
      </p:pic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646F0A22-3F87-48B8-962B-1833D6BCB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2330" y="4897908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CAA6FBD0-D9F3-4541-980A-4FF189FD00B9}"/>
              </a:ext>
            </a:extLst>
          </p:cNvPr>
          <p:cNvGrpSpPr/>
          <p:nvPr/>
        </p:nvGrpSpPr>
        <p:grpSpPr>
          <a:xfrm>
            <a:off x="8110881" y="5514715"/>
            <a:ext cx="3439601" cy="1194982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CAE44FDF-EF84-4499-A30F-BF7FF876BB96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1506B7CC-9E3F-48D9-8EB7-773B637B815E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047F3A59-7C51-41FC-A357-7575F9D724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412926" y="54934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5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Výsledkem SSD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 Zasahuje do závěrečné fáze přípravy sportovce na závod (je však nutné kompletně přizpůsobit jednotýdenní mikrocyklus).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Týdenní výživově-tréninkový režim slouží ke stimulaci organismu navýšit zásoby tělesného glykogenu, který je klíčový pro udržení intenzity vytrvalostních výkonů při požadovaném objemu trvání.</a:t>
            </a:r>
          </a:p>
          <a:p>
            <a:r>
              <a:rPr lang="cs-CZ" dirty="0">
                <a:solidFill>
                  <a:srgbClr val="FFFFFF"/>
                </a:solidFill>
              </a:rPr>
              <a:t>Jedná se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33612" y="4433302"/>
            <a:ext cx="595591" cy="595591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383383" y="4934696"/>
            <a:ext cx="3439601" cy="131353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Jakékoli navyšování příjmu S nad standartní úroveň je potřeba velmi opatrně zkoušet. Jednoznačně není dobré tuto přípravu zařadit poprvé před důležitým závodem…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4208" y="50288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Obsah obrázku exteriér, obloha, muž, letecká doprava&#10;&#10;Popis vygenerován s velmi vysokou mírou spolehlivosti">
            <a:extLst>
              <a:ext uri="{FF2B5EF4-FFF2-40B4-BE49-F238E27FC236}">
                <a16:creationId xmlns:a16="http://schemas.microsoft.com/office/drawing/2014/main" id="{ADADC7E4-AED4-470E-976E-DF71C26D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2076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63" y="5526671"/>
            <a:ext cx="5774443" cy="12034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dirty="0"/>
              <a:t>Význam výživy v lidském zdraví a výkonnosti</a:t>
            </a:r>
            <a:endParaRPr lang="en-US" dirty="0"/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84B5431-DB44-464C-8864-CF054B1E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022402"/>
              </p:ext>
            </p:extLst>
          </p:nvPr>
        </p:nvGraphicFramePr>
        <p:xfrm>
          <a:off x="-894111" y="352002"/>
          <a:ext cx="10553700" cy="386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id="{45214FED-7980-4A79-8087-DD145C77C6E0}"/>
              </a:ext>
            </a:extLst>
          </p:cNvPr>
          <p:cNvSpPr/>
          <p:nvPr/>
        </p:nvSpPr>
        <p:spPr>
          <a:xfrm>
            <a:off x="4520729" y="3097896"/>
            <a:ext cx="1503582" cy="1503582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3B7B60-5459-42C1-ACAD-35137C948D13}"/>
              </a:ext>
            </a:extLst>
          </p:cNvPr>
          <p:cNvGrpSpPr/>
          <p:nvPr/>
        </p:nvGrpSpPr>
        <p:grpSpPr>
          <a:xfrm>
            <a:off x="6787703" y="4424213"/>
            <a:ext cx="4779847" cy="1804502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EE097B7B-20C5-45EB-9162-6AED15501C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12" name="Obdélník: se zakulacenými rohy 4">
              <a:extLst>
                <a:ext uri="{FF2B5EF4-FFF2-40B4-BE49-F238E27FC236}">
                  <a16:creationId xmlns:a16="http://schemas.microsoft.com/office/drawing/2014/main" id="{1A5323B9-9E65-47A1-96A1-C95E9F9399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Nutriční strategie jsou specializovaná dietní opatření s cílem podpořit sportovcovu výkonost pro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závodní zatížení</a:t>
              </a:r>
              <a:r>
                <a:rPr lang="cs-CZ" i="1" dirty="0"/>
                <a:t> (nejedná se o tréninkovou podporu)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vytrvalostního typu</a:t>
              </a:r>
              <a:r>
                <a:rPr lang="cs-CZ" i="1" dirty="0"/>
                <a:t>.</a:t>
              </a:r>
              <a:endParaRPr lang="en-US" i="1" dirty="0"/>
            </a:p>
          </p:txBody>
        </p:sp>
      </p:grpSp>
      <p:pic>
        <p:nvPicPr>
          <p:cNvPr id="14" name="Grafický objekt 13" descr="Žárovka a ozubené kolečko">
            <a:extLst>
              <a:ext uri="{FF2B5EF4-FFF2-40B4-BE49-F238E27FC236}">
                <a16:creationId xmlns:a16="http://schemas.microsoft.com/office/drawing/2014/main" id="{151B908E-8F55-43EF-9B1A-EF02B07ED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7308" y="406470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623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</a:t>
            </a:r>
            <a:r>
              <a:rPr lang="cs-CZ" sz="2000" i="1" dirty="0" err="1"/>
              <a:t>hypersacharidové</a:t>
            </a:r>
            <a:r>
              <a:rPr lang="cs-CZ" sz="2000" i="1" dirty="0"/>
              <a:t> diety je maximálně navýšit příjem sacharidů v rámci krátkého období před závodem (1-2 dny) s cílem stejně jako u SSD optimalizovat (navýšit) zásoby svalového glykogenu.</a:t>
            </a:r>
          </a:p>
          <a:p>
            <a:r>
              <a:rPr lang="cs-CZ" sz="2000" dirty="0"/>
              <a:t>Zvýšení příjmu S na 10-12 g/kg v období 36-48 h před závodním vytrvalostním zatížením.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46" y="302260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45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40" name="Picture 2" descr="http://www.korunnicukr.cz/images/cukr_header_img.png">
            <a:extLst>
              <a:ext uri="{FF2B5EF4-FFF2-40B4-BE49-F238E27FC236}">
                <a16:creationId xmlns:a16="http://schemas.microsoft.com/office/drawing/2014/main" id="{AAEB3698-4CB4-4BC9-AB72-C7494190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52" y="1439762"/>
            <a:ext cx="38957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Zástupný symbol pro obsah 3">
            <a:extLst>
              <a:ext uri="{FF2B5EF4-FFF2-40B4-BE49-F238E27FC236}">
                <a16:creationId xmlns:a16="http://schemas.microsoft.com/office/drawing/2014/main" id="{A7FB9295-8FF0-472B-AB10-F402BB9FD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589638"/>
              </p:ext>
            </p:extLst>
          </p:nvPr>
        </p:nvGraphicFramePr>
        <p:xfrm>
          <a:off x="2023092" y="1984410"/>
          <a:ext cx="29525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8-10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10-12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Závod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ulka 41">
            <a:extLst>
              <a:ext uri="{FF2B5EF4-FFF2-40B4-BE49-F238E27FC236}">
                <a16:creationId xmlns:a16="http://schemas.microsoft.com/office/drawing/2014/main" id="{AB315CFC-6525-453D-8F89-EC3E619D1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55530"/>
              </p:ext>
            </p:extLst>
          </p:nvPr>
        </p:nvGraphicFramePr>
        <p:xfrm>
          <a:off x="677334" y="3531683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Hmotnost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cs-CZ" dirty="0"/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960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Picture 4" descr="http://potraviny.nasclovek.cz/pict/substance/s1065_obr1.png">
            <a:extLst>
              <a:ext uri="{FF2B5EF4-FFF2-40B4-BE49-F238E27FC236}">
                <a16:creationId xmlns:a16="http://schemas.microsoft.com/office/drawing/2014/main" id="{762EF6DB-6144-4D03-929F-544B6EA3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77" y="50002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7AE8A9DC-BD80-436B-8DC7-685EDB87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52" y="3848100"/>
            <a:ext cx="29908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EE495D51-7FA8-4811-8FB4-677ED1DF352C}"/>
              </a:ext>
            </a:extLst>
          </p:cNvPr>
          <p:cNvSpPr txBox="1"/>
          <p:nvPr/>
        </p:nvSpPr>
        <p:spPr>
          <a:xfrm>
            <a:off x="9345405" y="500022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 ks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5CF49DC8-B5EB-444F-AC5C-D190BF57029F}"/>
              </a:ext>
            </a:extLst>
          </p:cNvPr>
          <p:cNvSpPr txBox="1"/>
          <p:nvPr/>
        </p:nvSpPr>
        <p:spPr>
          <a:xfrm>
            <a:off x="10861395" y="597554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kg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1166673-FFF1-4F97-97DB-3114C22819DF}"/>
              </a:ext>
            </a:extLst>
          </p:cNvPr>
          <p:cNvCxnSpPr/>
          <p:nvPr/>
        </p:nvCxnSpPr>
        <p:spPr>
          <a:xfrm>
            <a:off x="5078027" y="4829452"/>
            <a:ext cx="5140171" cy="1429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4B932B17-53CD-4836-9B35-A11A936B8347}"/>
              </a:ext>
            </a:extLst>
          </p:cNvPr>
          <p:cNvCxnSpPr>
            <a:cxnSpLocks/>
          </p:cNvCxnSpPr>
          <p:nvPr/>
        </p:nvCxnSpPr>
        <p:spPr>
          <a:xfrm>
            <a:off x="5078027" y="4829452"/>
            <a:ext cx="3755255" cy="185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B011C1E3-9DBA-4DC9-918F-4F9138E3C832}"/>
              </a:ext>
            </a:extLst>
          </p:cNvPr>
          <p:cNvCxnSpPr>
            <a:cxnSpLocks/>
          </p:cNvCxnSpPr>
          <p:nvPr/>
        </p:nvCxnSpPr>
        <p:spPr>
          <a:xfrm flipV="1">
            <a:off x="5093067" y="3082528"/>
            <a:ext cx="4368415" cy="1746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1F5D534F-29A6-4F77-8773-0D45A3273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4492" y="477186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337D755B-944F-4E94-871F-92D928730955}"/>
              </a:ext>
            </a:extLst>
          </p:cNvPr>
          <p:cNvGrpSpPr/>
          <p:nvPr/>
        </p:nvGrpSpPr>
        <p:grpSpPr>
          <a:xfrm>
            <a:off x="6213043" y="1093992"/>
            <a:ext cx="3439601" cy="1870209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31F736E8-2AA7-4667-A643-FF6C6E4DFDC4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4D3BF7A7-D636-4298-8DC8-63F917A6A03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Na jednotlivých příkladech potravin můžete vidět, že dávky S jsou opravdu vysoké…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BD08DA18-EACA-492D-8A84-31BEEE74C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15088" y="1072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0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běžná strava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9" name="Zástupný symbol pro obsah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64268F4C-8D4F-4970-8861-C78F0218F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1" t="2418" r="1002" b="10543"/>
          <a:stretch/>
        </p:blipFill>
        <p:spPr>
          <a:xfrm>
            <a:off x="677334" y="2170345"/>
            <a:ext cx="8380521" cy="3045041"/>
          </a:xfr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554AD1-D8BD-4A32-B426-2ECA6D4BBAF7}"/>
              </a:ext>
            </a:extLst>
          </p:cNvPr>
          <p:cNvSpPr txBox="1"/>
          <p:nvPr/>
        </p:nvSpPr>
        <p:spPr>
          <a:xfrm>
            <a:off x="677334" y="180101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 g S/kg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F1885F8-93E5-4F77-9F6E-F1A282731BD5}"/>
              </a:ext>
            </a:extLst>
          </p:cNvPr>
          <p:cNvSpPr/>
          <p:nvPr/>
        </p:nvSpPr>
        <p:spPr>
          <a:xfrm>
            <a:off x="2665278" y="4056603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9757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vysoký příjem S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869330C1-929C-4AD3-BC96-773BDCE1B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" t="2116" r="1310" b="10581"/>
          <a:stretch/>
        </p:blipFill>
        <p:spPr>
          <a:xfrm>
            <a:off x="677334" y="2233997"/>
            <a:ext cx="8680020" cy="315163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6D09E8D-F717-4CDF-8805-FFF5B76C6579}"/>
              </a:ext>
            </a:extLst>
          </p:cNvPr>
          <p:cNvSpPr txBox="1"/>
          <p:nvPr/>
        </p:nvSpPr>
        <p:spPr>
          <a:xfrm>
            <a:off x="677334" y="1864665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12 g S/kg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6F0D119-6BE6-4149-A434-9BA7D3119EE1}"/>
              </a:ext>
            </a:extLst>
          </p:cNvPr>
          <p:cNvSpPr/>
          <p:nvPr/>
        </p:nvSpPr>
        <p:spPr>
          <a:xfrm>
            <a:off x="2766913" y="4221708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8C580824-ABDF-4240-AC9F-A5B878A66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4088" y="1192353"/>
            <a:ext cx="595591" cy="595591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6295813-FE4A-45CA-806C-2BC5B101E2FD}"/>
              </a:ext>
            </a:extLst>
          </p:cNvPr>
          <p:cNvGrpSpPr/>
          <p:nvPr/>
        </p:nvGrpSpPr>
        <p:grpSpPr>
          <a:xfrm>
            <a:off x="7377344" y="1378538"/>
            <a:ext cx="4678533" cy="2918253"/>
            <a:chOff x="0" y="2652149"/>
            <a:chExt cx="8154193" cy="810809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ABA0FC69-FA9E-4714-9458-9C5BE6787BB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6" name="Obdélník: se zakulacenými rohy 4">
              <a:extLst>
                <a:ext uri="{FF2B5EF4-FFF2-40B4-BE49-F238E27FC236}">
                  <a16:creationId xmlns:a16="http://schemas.microsoft.com/office/drawing/2014/main" id="{FDF7B025-15FB-467A-B94D-113DBCDB65DC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Training</a:t>
              </a:r>
              <a:r>
                <a:rPr lang="cs-CZ" sz="1600" i="1" dirty="0"/>
                <a:t> </a:t>
              </a:r>
              <a:r>
                <a:rPr lang="cs-CZ" sz="1600" i="1" dirty="0" err="1"/>
                <a:t>the</a:t>
              </a:r>
              <a:r>
                <a:rPr lang="cs-CZ" sz="1600" i="1" dirty="0"/>
                <a:t> gut…</a:t>
              </a:r>
            </a:p>
          </p:txBody>
        </p:sp>
      </p:grpSp>
      <p:pic>
        <p:nvPicPr>
          <p:cNvPr id="17" name="Grafický objekt 16" descr="Muž">
            <a:extLst>
              <a:ext uri="{FF2B5EF4-FFF2-40B4-BE49-F238E27FC236}">
                <a16:creationId xmlns:a16="http://schemas.microsoft.com/office/drawing/2014/main" id="{32E58900-3624-4DB0-8037-79E2130D5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4684" y="1787944"/>
            <a:ext cx="914400" cy="9144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07E522E-30F3-453E-A7BE-2AB36E1D5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084" y="1930400"/>
            <a:ext cx="3915052" cy="22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3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i="1" dirty="0"/>
              <a:t>Výsledkem SSD i </a:t>
            </a:r>
            <a:r>
              <a:rPr lang="cs-CZ" i="1" dirty="0" err="1"/>
              <a:t>hypersacharidové</a:t>
            </a:r>
            <a:r>
              <a:rPr lang="cs-CZ" i="1" dirty="0"/>
              <a:t> diety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1-2 denní nutriční příprava bohatá na sacharidy vyžaduje určitý trénink trávícího traktu a správné načasování.</a:t>
            </a:r>
          </a:p>
          <a:p>
            <a:r>
              <a:rPr lang="cs-CZ" dirty="0">
                <a:solidFill>
                  <a:srgbClr val="FFFFFF"/>
                </a:solidFill>
              </a:rPr>
              <a:t>Opět se jedná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501202" y="3914196"/>
            <a:ext cx="3439601" cy="275207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Plánovat, trénovat a připravovat trávící trakt. Cílem je vyhnout se: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2027" y="4681807"/>
            <a:ext cx="914400" cy="914400"/>
          </a:xfrm>
          <a:prstGeom prst="rect">
            <a:avLst/>
          </a:prstGeom>
        </p:spPr>
      </p:pic>
      <p:pic>
        <p:nvPicPr>
          <p:cNvPr id="5" name="Obrázek 4" descr="Obsah obrázku tráva, exteriér, pole, motocykl&#10;&#10;Popis byl vytvořen automaticky">
            <a:extLst>
              <a:ext uri="{FF2B5EF4-FFF2-40B4-BE49-F238E27FC236}">
                <a16:creationId xmlns:a16="http://schemas.microsoft.com/office/drawing/2014/main" id="{E170D26B-DB21-4B81-9DB9-AADAF3F5E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14" y="4671241"/>
            <a:ext cx="2466975" cy="1847850"/>
          </a:xfrm>
          <a:prstGeom prst="rect">
            <a:avLst/>
          </a:prstGeom>
        </p:spPr>
      </p:pic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51431" y="4086216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Zajímavost - </a:t>
            </a:r>
            <a:r>
              <a:rPr lang="cs-CZ" sz="3200" dirty="0" err="1"/>
              <a:t>Yannis</a:t>
            </a:r>
            <a:r>
              <a:rPr lang="cs-CZ" sz="3200" dirty="0"/>
              <a:t> </a:t>
            </a:r>
            <a:r>
              <a:rPr lang="cs-CZ" sz="3200" dirty="0" err="1"/>
              <a:t>Kouros</a:t>
            </a:r>
            <a:br>
              <a:rPr lang="cs-CZ" sz="3200" dirty="0"/>
            </a:br>
            <a:r>
              <a:rPr lang="cs-CZ" sz="2400" dirty="0"/>
              <a:t>Příjem S </a:t>
            </a:r>
            <a:r>
              <a:rPr lang="cs-CZ" sz="2400" dirty="0" err="1"/>
              <a:t>ultradistančního</a:t>
            </a:r>
            <a:r>
              <a:rPr lang="cs-CZ" sz="2400" dirty="0"/>
              <a:t> běžce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r. 1982 vytvořil osobní rekord v maratonu 2 hodiny 25 minut.</a:t>
            </a:r>
          </a:p>
          <a:p>
            <a:r>
              <a:rPr lang="cs-CZ" dirty="0"/>
              <a:t>r. 1984 vyhrál šestidenní závod v New Yorku, když urazil 1022,8 km, čímž překonal rekord platný od roku 1888.</a:t>
            </a:r>
          </a:p>
          <a:p>
            <a:r>
              <a:rPr lang="cs-CZ" dirty="0"/>
              <a:t>Čtyřnásobný vítěz Spartathlonu (1983, 1984, 1986 a 1990) a držitelem traťového rekordu časem 20 hodin 25 minut (jak vzpomíná, ve Spartě tehdy očekávali první závodníky okolo desáté hodiny dopoledne; </a:t>
            </a:r>
            <a:r>
              <a:rPr lang="cs-CZ" dirty="0" err="1"/>
              <a:t>Kouros</a:t>
            </a:r>
            <a:r>
              <a:rPr lang="cs-CZ" dirty="0"/>
              <a:t> dorazil už v pět a musel rozhodčí vzbudit, aby zaznamenali jeho výkon).</a:t>
            </a:r>
          </a:p>
          <a:p>
            <a:r>
              <a:rPr lang="cs-CZ" dirty="0"/>
              <a:t>Pětkrát vyhrál 875 km dlouhý závod Sydney—Melbourne (1985, 1987, 1988, 1989, 1990).</a:t>
            </a:r>
          </a:p>
          <a:p>
            <a:pPr lvl="1"/>
            <a:r>
              <a:rPr lang="cs-CZ" b="1" i="1" dirty="0">
                <a:solidFill>
                  <a:srgbClr val="3494BA"/>
                </a:solidFill>
              </a:rPr>
              <a:t>13400 kcal/den, 98 % sacharidů z CEP.</a:t>
            </a:r>
          </a:p>
          <a:p>
            <a:r>
              <a:rPr lang="cs-CZ" dirty="0"/>
              <a:t>r. 1988 se stal mistrem světa v závodě na tisíc mil.</a:t>
            </a:r>
          </a:p>
          <a:p>
            <a:r>
              <a:rPr lang="cs-CZ" dirty="0"/>
              <a:t>r. 2002 vyhrál 197 km dlouhý závod Békéscsaba—Arad—Békéscsaba. </a:t>
            </a:r>
          </a:p>
          <a:p>
            <a:r>
              <a:rPr lang="cs-CZ" dirty="0"/>
              <a:t>Je držitelem světového rekordu ve </a:t>
            </a:r>
            <a:r>
              <a:rPr lang="cs-CZ" dirty="0" err="1"/>
              <a:t>dvacetičtyřhodinovém</a:t>
            </a:r>
            <a:r>
              <a:rPr lang="cs-CZ" dirty="0"/>
              <a:t> běhu (303,5 km) a v běhu na 1000 km (5 dní 16 hodin 17 minut).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B335900-DD1B-4667-A2B6-7DE29329E844}"/>
              </a:ext>
            </a:extLst>
          </p:cNvPr>
          <p:cNvSpPr txBox="1"/>
          <p:nvPr/>
        </p:nvSpPr>
        <p:spPr>
          <a:xfrm>
            <a:off x="-60494" y="6552413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</a:t>
            </a:r>
          </a:p>
          <a:p>
            <a:pPr lvl="0"/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https://cs.wikipedia.org/wiki/Janis_Kouros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260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B23B8219-99FE-482B-9AE8-DB37DE0A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167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41555" cy="155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Nutriční podpora vytrvalostních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sz="2000" i="1" dirty="0"/>
              <a:t>V rámci dnešních výzkumů obecně platí, že medaile nevyhrává příjem bílkovin ani tuků, </a:t>
            </a:r>
            <a:r>
              <a:rPr lang="cs-CZ" sz="2000" b="1" i="1" dirty="0">
                <a:solidFill>
                  <a:srgbClr val="3494BA"/>
                </a:solidFill>
              </a:rPr>
              <a:t>nýbrž adekvátní příjem sacharidů před a během </a:t>
            </a:r>
            <a:r>
              <a:rPr lang="cs-CZ" sz="2000" i="1" dirty="0"/>
              <a:t>závodu.</a:t>
            </a:r>
          </a:p>
          <a:p>
            <a:r>
              <a:rPr lang="cs-CZ" sz="2000" dirty="0"/>
              <a:t>Velký význam nutričních strategií, výživy bezprostředně před zatížením a příjem S během zatížení.</a:t>
            </a:r>
            <a:endParaRPr lang="en-US" sz="2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64563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strategie</a:t>
            </a:r>
            <a:br>
              <a:rPr lang="cs-CZ" sz="3200" dirty="0"/>
            </a:br>
            <a:r>
              <a:rPr lang="cs-CZ" sz="2400" dirty="0"/>
              <a:t>Úvod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Jednotlivé nutriční strategie </a:t>
            </a:r>
            <a:r>
              <a:rPr lang="cs-CZ" sz="2000" b="1" dirty="0">
                <a:solidFill>
                  <a:srgbClr val="3494BA"/>
                </a:solidFill>
              </a:rPr>
              <a:t>slouží k</a:t>
            </a:r>
            <a:r>
              <a:rPr lang="cs-CZ" sz="2000" dirty="0"/>
              <a:t>:</a:t>
            </a:r>
          </a:p>
          <a:p>
            <a:pPr lvl="1"/>
            <a:r>
              <a:rPr lang="cs-CZ" sz="1800" dirty="0"/>
              <a:t>Navýšení glykogenových zásob.</a:t>
            </a:r>
          </a:p>
          <a:p>
            <a:pPr lvl="1"/>
            <a:r>
              <a:rPr lang="cs-CZ" sz="1800" dirty="0"/>
              <a:t>Adaptaci lipidového metabolismu.</a:t>
            </a:r>
          </a:p>
          <a:p>
            <a:pPr lvl="1"/>
            <a:r>
              <a:rPr lang="cs-CZ" sz="1800" dirty="0"/>
              <a:t>Podpoře tréninkové adaptace.</a:t>
            </a:r>
          </a:p>
          <a:p>
            <a:pPr lvl="1"/>
            <a:r>
              <a:rPr lang="cs-CZ" sz="1800" dirty="0"/>
              <a:t>Adaptaci na snížené energetické zásoby, práci s únavou či dehydratací.</a:t>
            </a:r>
          </a:p>
          <a:p>
            <a:r>
              <a:rPr lang="cs-CZ" sz="2000" dirty="0"/>
              <a:t>Nutriční strategie jsou již velmi </a:t>
            </a:r>
            <a:r>
              <a:rPr lang="cs-CZ" sz="2000" b="1" dirty="0">
                <a:solidFill>
                  <a:srgbClr val="3494BA"/>
                </a:solidFill>
              </a:rPr>
              <a:t>pokročilými metodami v podpoře závodní vytrvalostní výkonnosti</a:t>
            </a:r>
            <a:r>
              <a:rPr lang="cs-CZ" sz="2000" dirty="0"/>
              <a:t>.</a:t>
            </a:r>
          </a:p>
          <a:p>
            <a:r>
              <a:rPr lang="cs-CZ" sz="2000" dirty="0"/>
              <a:t>Jejich zařazování nemá příliš velký smysl u hobby sportovců bez ambicí na závodění.</a:t>
            </a:r>
          </a:p>
          <a:p>
            <a:r>
              <a:rPr lang="cs-CZ" sz="2000" dirty="0"/>
              <a:t>Zároveň se jedná o metody vyžadující pečlivé plánování a zařazení do ročního tréninkového cyklu – </a:t>
            </a:r>
            <a:r>
              <a:rPr lang="cs-CZ" sz="2000" b="1" i="1" dirty="0">
                <a:solidFill>
                  <a:srgbClr val="3494BA"/>
                </a:solidFill>
              </a:rPr>
              <a:t>periodizace výživy</a:t>
            </a:r>
            <a:r>
              <a:rPr lang="cs-CZ" sz="2000" dirty="0"/>
              <a:t>.</a:t>
            </a:r>
          </a:p>
        </p:txBody>
      </p:sp>
      <p:pic>
        <p:nvPicPr>
          <p:cNvPr id="8" name="Obrázek 7" descr="Obsah obrázku osoba, jezdectví, exteriér, muž&#10;&#10;Popis byl vytvořen automaticky">
            <a:extLst>
              <a:ext uri="{FF2B5EF4-FFF2-40B4-BE49-F238E27FC236}">
                <a16:creationId xmlns:a16="http://schemas.microsoft.com/office/drawing/2014/main" id="{C2874853-F600-4934-9BFB-4EEB74F9D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387" r="16444" b="-387"/>
          <a:stretch/>
        </p:blipFill>
        <p:spPr>
          <a:xfrm>
            <a:off x="10351363" y="3626562"/>
            <a:ext cx="1840637" cy="32314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5689CA3-1360-4ECE-BD31-53A7A6813F67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9258277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Nutriční strategie</a:t>
            </a:r>
            <a:br>
              <a:rPr lang="cs-CZ" sz="3300"/>
            </a:br>
            <a:r>
              <a:rPr lang="cs-CZ" sz="3300"/>
              <a:t>Přehled metod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cs-CZ" dirty="0"/>
              <a:t>V rámci naší výuky se seznámíme s následujícími strategiemi: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1257300" lvl="2" indent="-457200"/>
            <a:r>
              <a:rPr lang="cs-CZ" dirty="0"/>
              <a:t>Vícefázový trénink</a:t>
            </a:r>
          </a:p>
          <a:p>
            <a:pPr marL="1257300" lvl="2" indent="-457200"/>
            <a:r>
              <a:rPr lang="cs-CZ" dirty="0"/>
              <a:t>Trénink na lačno</a:t>
            </a:r>
          </a:p>
          <a:p>
            <a:pPr marL="1257300" lvl="2" indent="-457200"/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Nízkosacharidová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Sacharidová </a:t>
            </a:r>
            <a:r>
              <a:rPr lang="cs-CZ" dirty="0" err="1"/>
              <a:t>superkompenzační</a:t>
            </a:r>
            <a:r>
              <a:rPr lang="cs-CZ" dirty="0"/>
              <a:t>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Jednodenní hypersacharidová dieta</a:t>
            </a:r>
          </a:p>
          <a:p>
            <a:pPr marL="857250" lvl="1" indent="-457200">
              <a:buFont typeface="+mj-lt"/>
              <a:buAutoNum type="arabicPeriod"/>
            </a:pPr>
            <a:endParaRPr lang="cs-CZ" dirty="0"/>
          </a:p>
        </p:txBody>
      </p:sp>
      <p:pic>
        <p:nvPicPr>
          <p:cNvPr id="9" name="Obrázek 8" descr="Obsah obrázku osoba, muž, exteriér, hráč&#10;&#10;Popis byl vytvořen automaticky">
            <a:extLst>
              <a:ext uri="{FF2B5EF4-FFF2-40B4-BE49-F238E27FC236}">
                <a16:creationId xmlns:a16="http://schemas.microsoft.com/office/drawing/2014/main" id="{EAAEEE89-4BD0-49A0-826D-7F37840A1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9" r="32308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D453720-486B-4185-A2E2-1C531AEAA541}"/>
              </a:ext>
            </a:extLst>
          </p:cNvPr>
          <p:cNvSpPr txBox="1"/>
          <p:nvPr/>
        </p:nvSpPr>
        <p:spPr>
          <a:xfrm>
            <a:off x="4413851" y="6519447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38063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  <a:p>
            <a:r>
              <a:rPr lang="cs-CZ" sz="2000" dirty="0"/>
              <a:t>Přes silný adaptační účinek je nutné zvážit </a:t>
            </a:r>
            <a:r>
              <a:rPr lang="cs-CZ" sz="2000" b="1" dirty="0">
                <a:solidFill>
                  <a:srgbClr val="3494BA"/>
                </a:solidFill>
              </a:rPr>
              <a:t>zdravotní rizika </a:t>
            </a:r>
            <a:r>
              <a:rPr lang="cs-CZ" sz="2000" dirty="0"/>
              <a:t>(přechodné oslabení obranyschopnosti) </a:t>
            </a:r>
            <a:r>
              <a:rPr lang="cs-CZ" sz="2000" b="1" dirty="0">
                <a:solidFill>
                  <a:srgbClr val="3494BA"/>
                </a:solidFill>
              </a:rPr>
              <a:t>a limity tréninku </a:t>
            </a:r>
            <a:r>
              <a:rPr lang="cs-CZ" sz="2000" dirty="0"/>
              <a:t>(vyšší subjektivní vnímání zátěže, únava) a přesně jej plánovat.</a:t>
            </a:r>
          </a:p>
          <a:p>
            <a:r>
              <a:rPr lang="cs-CZ" sz="2000" dirty="0"/>
              <a:t>V rámci této strategie záměrně </a:t>
            </a:r>
            <a:r>
              <a:rPr lang="cs-CZ" sz="2000" b="1" dirty="0">
                <a:solidFill>
                  <a:srgbClr val="3494BA"/>
                </a:solidFill>
              </a:rPr>
              <a:t>manipulujeme s dostupností sacharidů</a:t>
            </a:r>
            <a:r>
              <a:rPr lang="cs-CZ" sz="2000" dirty="0"/>
              <a:t>, respektive jejich načasováním. Celkový příjem v rámci jednoho dne zůstává stejný (nejedná se nízkosacharidovou dietu)!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C96E42-DB68-4648-B8C0-D294C70551EE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33612736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Vícefázový trénink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Nejčastěji se využívá vícefázového tréninku, při kterém je první tréninkové jednotky „využito“ k </a:t>
            </a:r>
            <a:r>
              <a:rPr lang="cs-CZ" b="1" dirty="0">
                <a:solidFill>
                  <a:srgbClr val="3494BA"/>
                </a:solidFill>
              </a:rPr>
              <a:t>vyčerpání glykogenu </a:t>
            </a:r>
            <a:r>
              <a:rPr lang="cs-CZ" dirty="0">
                <a:solidFill>
                  <a:srgbClr val="FFFFFF"/>
                </a:solidFill>
              </a:rPr>
              <a:t>(vysoká intenzita či objem bez průběžného doplňování energie). </a:t>
            </a:r>
          </a:p>
          <a:p>
            <a:r>
              <a:rPr lang="cs-CZ" dirty="0">
                <a:solidFill>
                  <a:srgbClr val="FFFFFF"/>
                </a:solidFill>
              </a:rPr>
              <a:t>Po tréninku je příjem sacharidů minimální s cílem udržet minimální úroveň svalového glykogenu pro druhý trénink, který </a:t>
            </a:r>
            <a:r>
              <a:rPr lang="cs-CZ" b="1" dirty="0">
                <a:solidFill>
                  <a:srgbClr val="3494BA"/>
                </a:solidFill>
              </a:rPr>
              <a:t>stimuluje organismus k adaptaci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na „zhoršené“ podmínky.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Zvýšená tvorba svalového glykogenu.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Adaptace oxidativního energetického metabolismu buněk – aktivita a tvorba oxidativních enzymů.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95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Vícefázový trénink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9F974681-5BBE-4A14-92C0-959787D1B3C2}"/>
              </a:ext>
            </a:extLst>
          </p:cNvPr>
          <p:cNvSpPr txBox="1"/>
          <p:nvPr/>
        </p:nvSpPr>
        <p:spPr>
          <a:xfrm>
            <a:off x="937441" y="558821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9:00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F68B0E-E246-4D01-88ED-F03639D237C7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486450-DF03-4933-913F-3364CF39091B}"/>
              </a:ext>
            </a:extLst>
          </p:cNvPr>
          <p:cNvSpPr txBox="1"/>
          <p:nvPr/>
        </p:nvSpPr>
        <p:spPr>
          <a:xfrm>
            <a:off x="2542851" y="558821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10:30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AE9B6C-2BD8-48B8-8F7F-AA713ABA2110}"/>
              </a:ext>
            </a:extLst>
          </p:cNvPr>
          <p:cNvSpPr txBox="1"/>
          <p:nvPr/>
        </p:nvSpPr>
        <p:spPr>
          <a:xfrm>
            <a:off x="4114721" y="5588215"/>
            <a:ext cx="6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13:00</a:t>
            </a:r>
          </a:p>
        </p:txBody>
      </p: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3306" y="3085707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465280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614713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 result for sugar png">
            <a:extLst>
              <a:ext uri="{FF2B5EF4-FFF2-40B4-BE49-F238E27FC236}">
                <a16:creationId xmlns:a16="http://schemas.microsoft.com/office/drawing/2014/main" id="{CEB4F23C-3D64-4F12-B623-836A06F6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31" y="434960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393860E-6CDE-48DB-B658-C9D621AFB165}"/>
              </a:ext>
            </a:extLst>
          </p:cNvPr>
          <p:cNvSpPr txBox="1"/>
          <p:nvPr/>
        </p:nvSpPr>
        <p:spPr>
          <a:xfrm>
            <a:off x="6122494" y="55766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15:00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1CDBA52-A5DF-404F-AB8E-22EFA9CA78D2}"/>
              </a:ext>
            </a:extLst>
          </p:cNvPr>
          <p:cNvSpPr txBox="1"/>
          <p:nvPr/>
        </p:nvSpPr>
        <p:spPr>
          <a:xfrm>
            <a:off x="8271927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18:00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6A3AC05-4C56-4055-A5B3-8A8191D5BE86}"/>
              </a:ext>
            </a:extLst>
          </p:cNvPr>
          <p:cNvSpPr txBox="1"/>
          <p:nvPr/>
        </p:nvSpPr>
        <p:spPr>
          <a:xfrm>
            <a:off x="10243092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21:00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34" name="Grafický objekt 33" descr="Žárovka a ozubené kolečko">
            <a:extLst>
              <a:ext uri="{FF2B5EF4-FFF2-40B4-BE49-F238E27FC236}">
                <a16:creationId xmlns:a16="http://schemas.microsoft.com/office/drawing/2014/main" id="{07EC32B7-57F4-4E6E-BA75-0C21D53BA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12D2AA3-91D1-4A21-A210-55BED47C599E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36" name="Obdélník: se zakulacenými rohy 35">
              <a:extLst>
                <a:ext uri="{FF2B5EF4-FFF2-40B4-BE49-F238E27FC236}">
                  <a16:creationId xmlns:a16="http://schemas.microsoft.com/office/drawing/2014/main" id="{9EF0E48D-E359-4743-8382-9CE27649495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7" name="Obdélník: se zakulacenými rohy 4">
              <a:extLst>
                <a:ext uri="{FF2B5EF4-FFF2-40B4-BE49-F238E27FC236}">
                  <a16:creationId xmlns:a16="http://schemas.microsoft.com/office/drawing/2014/main" id="{02400CCC-21A8-49A6-97C0-A65A87F306F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Celkový denní příjem sacharidů zůstává stejný. Například 8 g S/kg.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Manipuluje se pouze s časem podání.</a:t>
              </a:r>
            </a:p>
          </p:txBody>
        </p:sp>
      </p:grpSp>
      <p:pic>
        <p:nvPicPr>
          <p:cNvPr id="38" name="Grafický objekt 37" descr="Muž">
            <a:extLst>
              <a:ext uri="{FF2B5EF4-FFF2-40B4-BE49-F238E27FC236}">
                <a16:creationId xmlns:a16="http://schemas.microsoft.com/office/drawing/2014/main" id="{5106A6B9-0041-4B5B-A013-AB4BDBA9B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  <p:pic>
        <p:nvPicPr>
          <p:cNvPr id="40" name="Obrázek 39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81EC26DB-1600-46B4-A7A3-6D4F48094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1385C420-1DB1-4480-A5B3-FFBF6D38A7E0}"/>
              </a:ext>
            </a:extLst>
          </p:cNvPr>
          <p:cNvCxnSpPr/>
          <p:nvPr/>
        </p:nvCxnSpPr>
        <p:spPr>
          <a:xfrm>
            <a:off x="2888459" y="5033639"/>
            <a:ext cx="3576821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5399A584-4BF5-4E9F-A988-4F0FD3FAB951}"/>
              </a:ext>
            </a:extLst>
          </p:cNvPr>
          <p:cNvSpPr/>
          <p:nvPr/>
        </p:nvSpPr>
        <p:spPr>
          <a:xfrm>
            <a:off x="3322684" y="4367955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6094875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5384852" y="1369251"/>
            <a:ext cx="481324" cy="15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Trénink na lačno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3494BA"/>
                </a:solidFill>
              </a:rPr>
              <a:t>Trénink při redukovaných zásobách jaterního glykogenu</a:t>
            </a:r>
            <a:r>
              <a:rPr lang="cs-CZ" dirty="0">
                <a:solidFill>
                  <a:srgbClr val="FFFFFF"/>
                </a:solidFill>
              </a:rPr>
              <a:t> a bez příjmu sacharidů (ranní trénink nalačno).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Je možné buďto vynechat ve snídani sacharidy nebo trénink absolvovat bez snídaně.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Individuální reakce sportovce – někomu nemusí vyhovovat.</a:t>
            </a:r>
          </a:p>
          <a:p>
            <a:r>
              <a:rPr lang="cs-CZ" dirty="0">
                <a:solidFill>
                  <a:srgbClr val="FFFFFF"/>
                </a:solidFill>
              </a:rPr>
              <a:t>Svalový glykogen je obvykle na dostatečné úrovni pokrývající energetické potřeby svalu a dovolující relativně vysokou intenzitu zátěže.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81253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Trénink na lačno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3527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2612</Words>
  <Application>Microsoft Office PowerPoint</Application>
  <PresentationFormat>Širokoúhlá obrazovka</PresentationFormat>
  <Paragraphs>275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Trebuchet MS</vt:lpstr>
      <vt:lpstr>Wingdings 2</vt:lpstr>
      <vt:lpstr>Wingdings 3</vt:lpstr>
      <vt:lpstr>Citáty</vt:lpstr>
      <vt:lpstr>Fazeta</vt:lpstr>
      <vt:lpstr>Sportovní výživa - Nutriční strategie – Metody podpory výkonnosti sportovce – Adaptace na specifické podmínky či navyšování energetických zásob – Podpora tréninkové adaptace</vt:lpstr>
      <vt:lpstr>Význam výživy v lidském zdraví a výkonnosti</vt:lpstr>
      <vt:lpstr>Nutriční strategie Úvod</vt:lpstr>
      <vt:lpstr>Nutriční strategie Přehled metod</vt:lpstr>
      <vt:lpstr>Train low Princip</vt:lpstr>
      <vt:lpstr>Train low Aplikace – Vícefázový trénink</vt:lpstr>
      <vt:lpstr>Train low Aplikace – Vícefázový trénink</vt:lpstr>
      <vt:lpstr>Train low Aplikace – Trénink na lačno</vt:lpstr>
      <vt:lpstr>Train low Aplikace – Trénink na lačno</vt:lpstr>
      <vt:lpstr>Train low Aplikace – Sleep low</vt:lpstr>
      <vt:lpstr>Train low Aplikace – Sleep low</vt:lpstr>
      <vt:lpstr>Train low Shrnutí</vt:lpstr>
      <vt:lpstr>Train low Shrnutí</vt:lpstr>
      <vt:lpstr>Nízkosacharidová dieta Princip</vt:lpstr>
      <vt:lpstr>Nízkosacharidová dieta – „neketogenní“ Aplikace</vt:lpstr>
      <vt:lpstr>Nízkosacharidová dieta – „neketogenní“ Shrnutí</vt:lpstr>
      <vt:lpstr>Sacharidová superkompenzační dieta (SSD) Princip</vt:lpstr>
      <vt:lpstr>Sacharidová superkompenzační dieta (SSD) Aplikace</vt:lpstr>
      <vt:lpstr>Sacharidová superkompenzační dieta (SSD) Shrnutí</vt:lpstr>
      <vt:lpstr>Hypersacharidová dieta Princip</vt:lpstr>
      <vt:lpstr>Hypersacharidová dieta Aplikace</vt:lpstr>
      <vt:lpstr>Hypersacharidová dieta Srovnání příjmu sacharidů – běžná strava</vt:lpstr>
      <vt:lpstr>Hypersacharidová dieta Srovnání příjmu sacharidů – vysoký příjem S</vt:lpstr>
      <vt:lpstr>Hypersacharidová dieta Shrnutí</vt:lpstr>
      <vt:lpstr>Zajímavost - Yannis Kouros Příjem S ultradistančního běžce</vt:lpstr>
      <vt:lpstr>Nutriční podpora vytrvalostních výkonů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Sportovní výživa - Nutriční strategie – Metody podpory výkonnosti sportovce – Adaptace na specifické podmínky či navyšování energetických zásob – Podpora tréninkové adaptace</dc:title>
  <dc:creator>Tomáš Hlinský</dc:creator>
  <cp:lastModifiedBy>Tomáš Hlinský</cp:lastModifiedBy>
  <cp:revision>14</cp:revision>
  <dcterms:created xsi:type="dcterms:W3CDTF">2020-04-26T09:58:58Z</dcterms:created>
  <dcterms:modified xsi:type="dcterms:W3CDTF">2021-04-12T10:01:39Z</dcterms:modified>
</cp:coreProperties>
</file>