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73" r:id="rId2"/>
  </p:sldMasterIdLst>
  <p:notesMasterIdLst>
    <p:notesMasterId r:id="rId9"/>
  </p:notesMasterIdLst>
  <p:sldIdLst>
    <p:sldId id="336" r:id="rId3"/>
    <p:sldId id="380" r:id="rId4"/>
    <p:sldId id="386" r:id="rId5"/>
    <p:sldId id="382" r:id="rId6"/>
    <p:sldId id="383" r:id="rId7"/>
    <p:sldId id="384" r:id="rId8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75DCB02-9BB8-47FD-8907-85C794F793BA}" styleName="Styl s motivem 1 – zvýraznění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1460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58662165-817A-4DB8-B42F-2989204D4008}" type="datetimeFigureOut">
              <a:rPr lang="cs-CZ"/>
              <a:pPr>
                <a:defRPr/>
              </a:pPr>
              <a:t>29.02.2024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noProof="0"/>
              <a:t>Klepnutím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092A5729-D3D2-4173-9381-E8D84B0BDD3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930402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alt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827E88B-42C0-40D0-BA68-4897F7734BE8}" type="slidenum">
              <a:rPr lang="cs-CZ" smtClean="0"/>
              <a:pPr>
                <a:defRPr/>
              </a:pPr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362878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2A4158-3983-4C11-A5F1-8A1BE0F2AA49}" type="datetime1">
              <a:rPr lang="cs-CZ"/>
              <a:pPr>
                <a:defRPr/>
              </a:pPr>
              <a:t>29.02.2024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Metodologie I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CDBB32-647E-4980-AC8E-5612A3A8738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585B85-9155-482E-85EE-7D029CB03328}" type="datetime1">
              <a:rPr lang="cs-CZ"/>
              <a:pPr>
                <a:defRPr/>
              </a:pPr>
              <a:t>29.02.2024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Metodologie I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2CB4CF-F996-47D3-B8C4-FEA1F69373C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DAB740-ADFD-4D1D-9364-7B8EC92714C1}" type="datetime1">
              <a:rPr lang="cs-CZ"/>
              <a:pPr>
                <a:defRPr/>
              </a:pPr>
              <a:t>29.02.2024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Metodologie I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B2F2BE-3675-4D33-96B8-A064F07A774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9D3ED-CEF7-4585-A7C8-50E5DE625F19}" type="datetime1">
              <a:rPr lang="cs-CZ" smtClean="0">
                <a:solidFill>
                  <a:prstClr val="white">
                    <a:tint val="75000"/>
                  </a:prstClr>
                </a:solidFill>
              </a:rPr>
              <a:pPr/>
              <a:t>29.02.2024</a:t>
            </a:fld>
            <a:endParaRPr lang="cs-CZ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>
                <a:solidFill>
                  <a:prstClr val="white">
                    <a:tint val="75000"/>
                  </a:prstClr>
                </a:solidFill>
              </a:rPr>
              <a:t>MaS II_1 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0B757-FC13-4BC1-9E9D-09C4D3D507DE}" type="slidenum">
              <a:rPr lang="cs-CZ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542081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61D2C-6B67-4F27-9DA3-AC8AC1513F9B}" type="datetime1">
              <a:rPr lang="cs-CZ" smtClean="0">
                <a:solidFill>
                  <a:prstClr val="white">
                    <a:tint val="75000"/>
                  </a:prstClr>
                </a:solidFill>
              </a:rPr>
              <a:pPr/>
              <a:t>29.02.2024</a:t>
            </a:fld>
            <a:endParaRPr lang="cs-CZ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>
                <a:solidFill>
                  <a:prstClr val="white">
                    <a:tint val="75000"/>
                  </a:prstClr>
                </a:solidFill>
              </a:rPr>
              <a:t>MaS II_1 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0B757-FC13-4BC1-9E9D-09C4D3D507DE}" type="slidenum">
              <a:rPr lang="cs-CZ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524596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53BA1-74A1-4BA1-A705-7BF4F90C3177}" type="datetime1">
              <a:rPr lang="cs-CZ" smtClean="0">
                <a:solidFill>
                  <a:prstClr val="white">
                    <a:tint val="75000"/>
                  </a:prstClr>
                </a:solidFill>
              </a:rPr>
              <a:pPr/>
              <a:t>29.02.2024</a:t>
            </a:fld>
            <a:endParaRPr lang="cs-CZ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>
                <a:solidFill>
                  <a:prstClr val="white">
                    <a:tint val="75000"/>
                  </a:prstClr>
                </a:solidFill>
              </a:rPr>
              <a:t>MaS II_1 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0B757-FC13-4BC1-9E9D-09C4D3D507DE}" type="slidenum">
              <a:rPr lang="cs-CZ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140936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6E8DF-9BED-4AFB-9B9F-ACE3BBF2EBC5}" type="datetime1">
              <a:rPr lang="cs-CZ" smtClean="0">
                <a:solidFill>
                  <a:prstClr val="white">
                    <a:tint val="75000"/>
                  </a:prstClr>
                </a:solidFill>
              </a:rPr>
              <a:pPr/>
              <a:t>29.02.2024</a:t>
            </a:fld>
            <a:endParaRPr lang="cs-CZ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>
                <a:solidFill>
                  <a:prstClr val="white">
                    <a:tint val="75000"/>
                  </a:prstClr>
                </a:solidFill>
              </a:rPr>
              <a:t>MaS II_1 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0B757-FC13-4BC1-9E9D-09C4D3D507DE}" type="slidenum">
              <a:rPr lang="cs-CZ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688605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B2A4-1902-4495-9CD1-6EBCA7EB7C7F}" type="datetime1">
              <a:rPr lang="cs-CZ" smtClean="0">
                <a:solidFill>
                  <a:prstClr val="white">
                    <a:tint val="75000"/>
                  </a:prstClr>
                </a:solidFill>
              </a:rPr>
              <a:pPr/>
              <a:t>29.02.2024</a:t>
            </a:fld>
            <a:endParaRPr lang="cs-CZ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>
                <a:solidFill>
                  <a:prstClr val="white">
                    <a:tint val="75000"/>
                  </a:prstClr>
                </a:solidFill>
              </a:rPr>
              <a:t>MaS II_1 </a:t>
            </a: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0B757-FC13-4BC1-9E9D-09C4D3D507DE}" type="slidenum">
              <a:rPr lang="cs-CZ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423215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30B7D-8945-4665-A63E-EB427196B803}" type="datetime1">
              <a:rPr lang="cs-CZ" smtClean="0">
                <a:solidFill>
                  <a:prstClr val="white">
                    <a:tint val="75000"/>
                  </a:prstClr>
                </a:solidFill>
              </a:rPr>
              <a:pPr/>
              <a:t>29.02.2024</a:t>
            </a:fld>
            <a:endParaRPr lang="cs-CZ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>
                <a:solidFill>
                  <a:prstClr val="white">
                    <a:tint val="75000"/>
                  </a:prstClr>
                </a:solidFill>
              </a:rPr>
              <a:t>MaS II_1 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0B757-FC13-4BC1-9E9D-09C4D3D507DE}" type="slidenum">
              <a:rPr lang="cs-CZ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976370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031B8-00F0-4B55-A135-DFBA6EDF1600}" type="datetime1">
              <a:rPr lang="cs-CZ" smtClean="0">
                <a:solidFill>
                  <a:prstClr val="white">
                    <a:tint val="75000"/>
                  </a:prstClr>
                </a:solidFill>
              </a:rPr>
              <a:pPr/>
              <a:t>29.02.2024</a:t>
            </a:fld>
            <a:endParaRPr lang="cs-CZ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>
                <a:solidFill>
                  <a:prstClr val="white">
                    <a:tint val="75000"/>
                  </a:prstClr>
                </a:solidFill>
              </a:rPr>
              <a:t>MaS II_1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0B757-FC13-4BC1-9E9D-09C4D3D507DE}" type="slidenum">
              <a:rPr lang="cs-CZ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936805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CD39C-F843-4992-8685-FC2A49DE84BD}" type="datetime1">
              <a:rPr lang="cs-CZ" smtClean="0">
                <a:solidFill>
                  <a:prstClr val="white">
                    <a:tint val="75000"/>
                  </a:prstClr>
                </a:solidFill>
              </a:rPr>
              <a:pPr/>
              <a:t>29.02.2024</a:t>
            </a:fld>
            <a:endParaRPr lang="cs-CZ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>
                <a:solidFill>
                  <a:prstClr val="white">
                    <a:tint val="75000"/>
                  </a:prstClr>
                </a:solidFill>
              </a:rPr>
              <a:t>MaS II_1 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0B757-FC13-4BC1-9E9D-09C4D3D507DE}" type="slidenum">
              <a:rPr lang="cs-CZ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48330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E81CB1-2952-4403-A336-ACAF27C4083C}" type="datetime1">
              <a:rPr lang="cs-CZ"/>
              <a:pPr>
                <a:defRPr/>
              </a:pPr>
              <a:t>29.02.2024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Metodologie I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CDEBA8-E8D5-42C6-B0C2-9828F5622B0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34B5A-B13A-42BD-B719-64F559F279BA}" type="datetime1">
              <a:rPr lang="cs-CZ" smtClean="0">
                <a:solidFill>
                  <a:prstClr val="white">
                    <a:tint val="75000"/>
                  </a:prstClr>
                </a:solidFill>
              </a:rPr>
              <a:pPr/>
              <a:t>29.02.2024</a:t>
            </a:fld>
            <a:endParaRPr lang="cs-CZ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>
                <a:solidFill>
                  <a:prstClr val="white">
                    <a:tint val="75000"/>
                  </a:prstClr>
                </a:solidFill>
              </a:rPr>
              <a:t>MaS II_1 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0B757-FC13-4BC1-9E9D-09C4D3D507DE}" type="slidenum">
              <a:rPr lang="cs-CZ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504849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55135-5C15-4CBB-9D1D-EA3CB64815A2}" type="datetime1">
              <a:rPr lang="cs-CZ" smtClean="0">
                <a:solidFill>
                  <a:prstClr val="white">
                    <a:tint val="75000"/>
                  </a:prstClr>
                </a:solidFill>
              </a:rPr>
              <a:pPr/>
              <a:t>29.02.2024</a:t>
            </a:fld>
            <a:endParaRPr lang="cs-CZ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>
                <a:solidFill>
                  <a:prstClr val="white">
                    <a:tint val="75000"/>
                  </a:prstClr>
                </a:solidFill>
              </a:rPr>
              <a:t>MaS II_1 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0B757-FC13-4BC1-9E9D-09C4D3D507DE}" type="slidenum">
              <a:rPr lang="cs-CZ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748498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AA76F-E589-4A0A-B61E-377CC9EDA4CA}" type="datetime1">
              <a:rPr lang="cs-CZ" smtClean="0">
                <a:solidFill>
                  <a:prstClr val="white">
                    <a:tint val="75000"/>
                  </a:prstClr>
                </a:solidFill>
              </a:rPr>
              <a:pPr/>
              <a:t>29.02.2024</a:t>
            </a:fld>
            <a:endParaRPr lang="cs-CZ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>
                <a:solidFill>
                  <a:prstClr val="white">
                    <a:tint val="75000"/>
                  </a:prstClr>
                </a:solidFill>
              </a:rPr>
              <a:t>MaS II_1 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0B757-FC13-4BC1-9E9D-09C4D3D507DE}" type="slidenum">
              <a:rPr lang="cs-CZ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76748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F8B82E-A72C-4BDD-8E8B-B0657F3AF1A7}" type="datetime1">
              <a:rPr lang="cs-CZ"/>
              <a:pPr>
                <a:defRPr/>
              </a:pPr>
              <a:t>29.02.2024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Metodologie I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D401D3-BDFD-4F83-9409-41EF742098E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80C0FF-9D68-4604-BC3C-7E7DDF3F80FF}" type="datetime1">
              <a:rPr lang="cs-CZ"/>
              <a:pPr>
                <a:defRPr/>
              </a:pPr>
              <a:t>29.02.2024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Metodologie I</a:t>
            </a:r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A6C22A-4DAA-4DB1-9C0F-9D9D0D28D98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8C3AE0-E8D9-49E9-9D83-900398171E27}" type="datetime1">
              <a:rPr lang="cs-CZ"/>
              <a:pPr>
                <a:defRPr/>
              </a:pPr>
              <a:t>29.02.2024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Metodologie I</a:t>
            </a:r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A7920E-50D8-4486-9AFE-FE670A02F0D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6C4C3A-6AAA-4584-AA2D-1D9BAC3785F0}" type="datetime1">
              <a:rPr lang="cs-CZ"/>
              <a:pPr>
                <a:defRPr/>
              </a:pPr>
              <a:t>29.02.2024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Metodologie I</a:t>
            </a:r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958103-7AB5-4F6F-A726-5BB63BBBC59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44A598-247A-4DE2-BE8C-F8F4FFA590FA}" type="datetime1">
              <a:rPr lang="cs-CZ"/>
              <a:pPr>
                <a:defRPr/>
              </a:pPr>
              <a:t>29.02.2024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Metodologie I</a:t>
            </a:r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A9A21B-1D51-42AE-A57A-5234F87FE64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7CBF5F-609A-43D7-852D-8F26D8E989E4}" type="datetime1">
              <a:rPr lang="cs-CZ"/>
              <a:pPr>
                <a:defRPr/>
              </a:pPr>
              <a:t>29.02.2024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Metodologie I</a:t>
            </a:r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72084E-C444-4E49-92B6-D32779F7740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D753AD-B848-49B3-9054-BC366D1BCF94}" type="datetime1">
              <a:rPr lang="cs-CZ"/>
              <a:pPr>
                <a:defRPr/>
              </a:pPr>
              <a:t>29.02.2024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Metodologie I</a:t>
            </a:r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14D775-A991-44F8-869E-869C5D7A0E7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</a:p>
        </p:txBody>
      </p:sp>
      <p:sp>
        <p:nvSpPr>
          <p:cNvPr id="2051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9E1C646-2866-4400-8E5C-122AFF6E5FB4}" type="datetime1">
              <a:rPr lang="cs-CZ"/>
              <a:pPr>
                <a:defRPr/>
              </a:pPr>
              <a:t>29.02.2024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cs-CZ"/>
              <a:t>Metodologie I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2E27C17-D2B4-462F-97AC-1B9B659E06E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54605216-5038-4E68-8237-907526B2841E}" type="datetime1">
              <a:rPr lang="cs-CZ" smtClean="0">
                <a:solidFill>
                  <a:prstClr val="white">
                    <a:tint val="75000"/>
                  </a:prstClr>
                </a:solidFill>
                <a:latin typeface="Calibri"/>
                <a:cs typeface="+mn-cs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29.02.2024</a:t>
            </a:fld>
            <a:endParaRPr lang="cs-CZ">
              <a:solidFill>
                <a:prstClr val="white">
                  <a:tint val="75000"/>
                </a:prstClr>
              </a:solidFill>
              <a:latin typeface="Calibri"/>
              <a:cs typeface="+mn-cs"/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cs-CZ">
                <a:solidFill>
                  <a:prstClr val="white">
                    <a:tint val="75000"/>
                  </a:prstClr>
                </a:solidFill>
                <a:latin typeface="Calibri"/>
                <a:cs typeface="+mn-cs"/>
              </a:rPr>
              <a:t>MaS II_1 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4910B757-FC13-4BC1-9E9D-09C4D3D507DE}" type="slidenum">
              <a:rPr lang="cs-CZ" smtClean="0">
                <a:solidFill>
                  <a:prstClr val="white">
                    <a:tint val="75000"/>
                  </a:prstClr>
                </a:solidFill>
                <a:latin typeface="Calibri"/>
                <a:cs typeface="+mn-cs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cs-CZ">
              <a:solidFill>
                <a:prstClr val="white">
                  <a:tint val="75000"/>
                </a:prstClr>
              </a:solidFill>
              <a:latin typeface="Calibri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3203023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fsps.muni.cz/studenti/bc-a-nmgr-studium/zaverecna-prace" TargetMode="External"/><Relationship Id="rId1" Type="http://schemas.openxmlformats.org/officeDocument/2006/relationships/slideLayout" Target="../slideLayouts/slideLayout1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dnadpis 2"/>
          <p:cNvSpPr txBox="1">
            <a:spLocks/>
          </p:cNvSpPr>
          <p:nvPr/>
        </p:nvSpPr>
        <p:spPr>
          <a:xfrm>
            <a:off x="36513" y="5589240"/>
            <a:ext cx="9144000" cy="1152128"/>
          </a:xfrm>
          <a:prstGeom prst="rect">
            <a:avLst/>
          </a:prstGeom>
        </p:spPr>
        <p:txBody>
          <a:bodyPr/>
          <a:lstStyle/>
          <a:p>
            <a:pPr marL="342900" indent="-342900" algn="ctr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cs-CZ" sz="3200" dirty="0" err="1">
                <a:solidFill>
                  <a:srgbClr val="FFFF00"/>
                </a:solidFill>
                <a:latin typeface="Bookman Old Style" panose="02050604050505020204" pitchFamily="18" charset="0"/>
                <a:cs typeface="+mn-cs"/>
              </a:rPr>
              <a:t>FSpS</a:t>
            </a:r>
            <a:r>
              <a:rPr lang="cs-CZ" sz="3200" dirty="0">
                <a:solidFill>
                  <a:srgbClr val="FFFF00"/>
                </a:solidFill>
                <a:latin typeface="Bookman Old Style" panose="02050604050505020204" pitchFamily="18" charset="0"/>
                <a:cs typeface="+mn-cs"/>
              </a:rPr>
              <a:t> MU Brno, katedra SPORT</a:t>
            </a:r>
          </a:p>
          <a:p>
            <a:pPr marL="342900" indent="-342900" algn="ctr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cs-CZ" sz="3200" dirty="0">
                <a:solidFill>
                  <a:srgbClr val="FFFF00"/>
                </a:solidFill>
                <a:latin typeface="Bookman Old Style" panose="02050604050505020204" pitchFamily="18" charset="0"/>
                <a:cs typeface="+mn-cs"/>
              </a:rPr>
              <a:t> 13. 2. 2024</a:t>
            </a:r>
            <a:endParaRPr lang="cs-CZ" sz="3200" dirty="0">
              <a:solidFill>
                <a:srgbClr val="FFFF00"/>
              </a:solidFill>
              <a:latin typeface="+mn-lt"/>
              <a:cs typeface="+mn-cs"/>
            </a:endParaRPr>
          </a:p>
        </p:txBody>
      </p:sp>
      <p:sp>
        <p:nvSpPr>
          <p:cNvPr id="6" name="Podnadpis 2"/>
          <p:cNvSpPr txBox="1">
            <a:spLocks/>
          </p:cNvSpPr>
          <p:nvPr/>
        </p:nvSpPr>
        <p:spPr>
          <a:xfrm>
            <a:off x="34925" y="116632"/>
            <a:ext cx="9144000" cy="2246800"/>
          </a:xfrm>
          <a:prstGeom prst="rect">
            <a:avLst/>
          </a:prstGeom>
        </p:spPr>
        <p:txBody>
          <a:bodyPr/>
          <a:lstStyle/>
          <a:p>
            <a:pPr algn="ctr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cs-CZ" sz="3200" dirty="0">
                <a:solidFill>
                  <a:srgbClr val="FFFF00"/>
                </a:solidFill>
                <a:latin typeface="Bookman Old Style" panose="02050604050505020204" pitchFamily="18" charset="0"/>
                <a:cs typeface="+mn-cs"/>
              </a:rPr>
              <a:t>12. ODBORNÝ SEMINÁŘ </a:t>
            </a:r>
          </a:p>
          <a:p>
            <a:pPr algn="ctr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cs-CZ" sz="2000" b="1" dirty="0">
              <a:solidFill>
                <a:srgbClr val="FFC000"/>
              </a:solidFill>
              <a:latin typeface="Bookman Old Style" panose="02050604050505020204" pitchFamily="18" charset="0"/>
              <a:cs typeface="+mn-cs"/>
            </a:endParaRPr>
          </a:p>
          <a:p>
            <a:pPr algn="ctr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it-IT" sz="3200" b="1" dirty="0">
                <a:solidFill>
                  <a:srgbClr val="FFFF00"/>
                </a:solidFill>
                <a:latin typeface="Bookman Old Style" panose="02050604050505020204" pitchFamily="18" charset="0"/>
                <a:cs typeface="+mn-cs"/>
              </a:rPr>
              <a:t>JAK ŘEŠIT DISKREPANCE V POKYNECH PRO ZÁVĚREČNÉ PRÁCE</a:t>
            </a:r>
            <a:r>
              <a:rPr lang="cs-CZ" sz="3200" b="1" dirty="0">
                <a:solidFill>
                  <a:srgbClr val="FFFF00"/>
                </a:solidFill>
                <a:latin typeface="Bookman Old Style" panose="02050604050505020204" pitchFamily="18" charset="0"/>
                <a:cs typeface="+mn-cs"/>
              </a:rPr>
              <a:t>?</a:t>
            </a:r>
            <a:r>
              <a:rPr lang="it-IT" sz="3200" b="1" dirty="0">
                <a:solidFill>
                  <a:srgbClr val="FFFF00"/>
                </a:solidFill>
                <a:latin typeface="Bookman Old Style" panose="02050604050505020204" pitchFamily="18" charset="0"/>
                <a:cs typeface="+mn-cs"/>
              </a:rPr>
              <a:t> </a:t>
            </a:r>
            <a:endParaRPr lang="cs-CZ" sz="3200" b="1" dirty="0">
              <a:solidFill>
                <a:srgbClr val="FFFF00"/>
              </a:solidFill>
              <a:latin typeface="Bookman Old Style" panose="02050604050505020204" pitchFamily="18" charset="0"/>
              <a:cs typeface="+mn-cs"/>
            </a:endParaRPr>
          </a:p>
        </p:txBody>
      </p:sp>
      <p:pic>
        <p:nvPicPr>
          <p:cNvPr id="2" name="Obrázek 1">
            <a:extLst>
              <a:ext uri="{FF2B5EF4-FFF2-40B4-BE49-F238E27FC236}">
                <a16:creationId xmlns:a16="http://schemas.microsoft.com/office/drawing/2014/main" id="{DDD4399B-193A-1EDE-A468-3097D7B8CCC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43808" y="3068960"/>
            <a:ext cx="3524028" cy="224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76478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AAAB7F2-4E18-A7E0-4A43-3AA52C3EAE5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1">
            <a:extLst>
              <a:ext uri="{FF2B5EF4-FFF2-40B4-BE49-F238E27FC236}">
                <a16:creationId xmlns:a16="http://schemas.microsoft.com/office/drawing/2014/main" id="{3432AF33-4A2E-0D5F-C751-617511258C18}"/>
              </a:ext>
            </a:extLst>
          </p:cNvPr>
          <p:cNvSpPr txBox="1">
            <a:spLocks/>
          </p:cNvSpPr>
          <p:nvPr/>
        </p:nvSpPr>
        <p:spPr>
          <a:xfrm>
            <a:off x="144016" y="116632"/>
            <a:ext cx="8820472" cy="432048"/>
          </a:xfrm>
          <a:prstGeom prst="rect">
            <a:avLst/>
          </a:prstGeo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cs-CZ" dirty="0">
                <a:solidFill>
                  <a:srgbClr val="FFFF00"/>
                </a:solidFill>
                <a:latin typeface="Bookman Old Style" panose="02050604050505020204" pitchFamily="18" charset="0"/>
                <a:ea typeface="Times New Roman"/>
              </a:rPr>
              <a:t>Doc. RNDr. Jiří Zháněl, Dr. Jak řešit diskrepance? 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726EDE55-3330-820D-7625-2742A1D18753}"/>
              </a:ext>
            </a:extLst>
          </p:cNvPr>
          <p:cNvSpPr txBox="1"/>
          <p:nvPr/>
        </p:nvSpPr>
        <p:spPr>
          <a:xfrm>
            <a:off x="504056" y="879103"/>
            <a:ext cx="81003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>
                <a:latin typeface="Bookman Old Style" panose="02050604050505020204" pitchFamily="18" charset="0"/>
              </a:rPr>
              <a:t>Směrnice č.2/2022 (změna: </a:t>
            </a:r>
            <a:r>
              <a:rPr lang="cs-CZ" sz="2400" b="1" dirty="0">
                <a:solidFill>
                  <a:srgbClr val="FFFF00"/>
                </a:solidFill>
                <a:latin typeface="Bookman Old Style" panose="02050604050505020204" pitchFamily="18" charset="0"/>
              </a:rPr>
              <a:t>APA 7th</a:t>
            </a:r>
            <a:r>
              <a:rPr lang="cs-CZ" sz="2400" dirty="0">
                <a:solidFill>
                  <a:srgbClr val="FFFF00"/>
                </a:solidFill>
                <a:latin typeface="Bookman Old Style" panose="02050604050505020204" pitchFamily="18" charset="0"/>
              </a:rPr>
              <a:t> </a:t>
            </a:r>
            <a:r>
              <a:rPr lang="cs-CZ" sz="2400" dirty="0">
                <a:latin typeface="Bookman Old Style" panose="02050604050505020204" pitchFamily="18" charset="0"/>
              </a:rPr>
              <a:t>od PS2023/24)</a:t>
            </a:r>
            <a:endParaRPr lang="de-DE" sz="2400" dirty="0">
              <a:latin typeface="Bookman Old Style" panose="02050604050505020204" pitchFamily="18" charset="0"/>
            </a:endParaRP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4777C0AE-8203-0977-3F99-157C2ED07C8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741884"/>
            <a:ext cx="9144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0868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>
            <a:extLst>
              <a:ext uri="{FF2B5EF4-FFF2-40B4-BE49-F238E27FC236}">
                <a16:creationId xmlns:a16="http://schemas.microsoft.com/office/drawing/2014/main" id="{A42B1057-24BC-C96D-AD04-BE2A85B66020}"/>
              </a:ext>
            </a:extLst>
          </p:cNvPr>
          <p:cNvSpPr txBox="1"/>
          <p:nvPr/>
        </p:nvSpPr>
        <p:spPr>
          <a:xfrm>
            <a:off x="144016" y="476672"/>
            <a:ext cx="8820472" cy="11376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cs-CZ" sz="2400" b="1" dirty="0">
                <a:solidFill>
                  <a:srgbClr val="FFFF00"/>
                </a:solidFill>
                <a:latin typeface="Bookman Old Style" panose="02050604050505020204" pitchFamily="18" charset="0"/>
              </a:rPr>
              <a:t>Pokyny</a:t>
            </a:r>
            <a:r>
              <a:rPr lang="cs-CZ" sz="2400" dirty="0">
                <a:latin typeface="Bookman Old Style" panose="02050604050505020204" pitchFamily="18" charset="0"/>
              </a:rPr>
              <a:t> = u</a:t>
            </a:r>
            <a:r>
              <a:rPr lang="de-DE" sz="2400" dirty="0" err="1">
                <a:latin typeface="Bookman Old Style" panose="02050604050505020204" pitchFamily="18" charset="0"/>
              </a:rPr>
              <a:t>pravený</a:t>
            </a:r>
            <a:r>
              <a:rPr lang="de-DE" sz="2400" dirty="0">
                <a:latin typeface="Bookman Old Style" panose="02050604050505020204" pitchFamily="18" charset="0"/>
              </a:rPr>
              <a:t> </a:t>
            </a:r>
            <a:r>
              <a:rPr lang="de-DE" sz="2400" dirty="0" err="1">
                <a:latin typeface="Bookman Old Style" panose="02050604050505020204" pitchFamily="18" charset="0"/>
              </a:rPr>
              <a:t>text</a:t>
            </a:r>
            <a:r>
              <a:rPr lang="de-DE" sz="2400" dirty="0">
                <a:latin typeface="Bookman Old Style" panose="02050604050505020204" pitchFamily="18" charset="0"/>
              </a:rPr>
              <a:t> </a:t>
            </a:r>
            <a:r>
              <a:rPr lang="de-DE" sz="2400" b="1" dirty="0" err="1">
                <a:solidFill>
                  <a:srgbClr val="FFFF00"/>
                </a:solidFill>
                <a:latin typeface="Bookman Old Style" panose="02050604050505020204" pitchFamily="18" charset="0"/>
              </a:rPr>
              <a:t>Směrnice</a:t>
            </a:r>
            <a:r>
              <a:rPr lang="de-DE" sz="2400" b="1" dirty="0">
                <a:solidFill>
                  <a:srgbClr val="FFFF00"/>
                </a:solidFill>
                <a:latin typeface="Bookman Old Style" panose="02050604050505020204" pitchFamily="18" charset="0"/>
              </a:rPr>
              <a:t> </a:t>
            </a:r>
            <a:r>
              <a:rPr lang="cs-CZ" sz="2400" b="1" dirty="0">
                <a:solidFill>
                  <a:srgbClr val="FFFF00"/>
                </a:solidFill>
                <a:latin typeface="Bookman Old Style" panose="02050604050505020204" pitchFamily="18" charset="0"/>
              </a:rPr>
              <a:t>(</a:t>
            </a:r>
            <a:r>
              <a:rPr lang="de-DE" sz="2400" dirty="0" err="1">
                <a:latin typeface="Bookman Old Style" panose="02050604050505020204" pitchFamily="18" charset="0"/>
              </a:rPr>
              <a:t>verze</a:t>
            </a:r>
            <a:r>
              <a:rPr lang="de-DE" sz="2400" dirty="0">
                <a:latin typeface="Bookman Old Style" panose="02050604050505020204" pitchFamily="18" charset="0"/>
              </a:rPr>
              <a:t> 2017</a:t>
            </a:r>
            <a:r>
              <a:rPr lang="cs-CZ" sz="2400" dirty="0">
                <a:latin typeface="Bookman Old Style" panose="02050604050505020204" pitchFamily="18" charset="0"/>
              </a:rPr>
              <a:t>) </a:t>
            </a:r>
            <a:r>
              <a:rPr lang="de-DE" sz="2400" dirty="0">
                <a:latin typeface="Bookman Old Style" panose="02050604050505020204" pitchFamily="18" charset="0"/>
              </a:rPr>
              <a:t>2020 </a:t>
            </a:r>
            <a:r>
              <a:rPr lang="de-DE" sz="2400" dirty="0" err="1">
                <a:latin typeface="Bookman Old Style" panose="02050604050505020204" pitchFamily="18" charset="0"/>
              </a:rPr>
              <a:t>doplněný</a:t>
            </a:r>
            <a:r>
              <a:rPr lang="de-DE" sz="2400" dirty="0">
                <a:latin typeface="Bookman Old Style" panose="02050604050505020204" pitchFamily="18" charset="0"/>
              </a:rPr>
              <a:t> o </a:t>
            </a:r>
            <a:r>
              <a:rPr lang="de-DE" sz="2400" dirty="0" err="1">
                <a:latin typeface="Bookman Old Style" panose="02050604050505020204" pitchFamily="18" charset="0"/>
              </a:rPr>
              <a:t>citace</a:t>
            </a:r>
            <a:r>
              <a:rPr lang="de-DE" sz="2400" dirty="0">
                <a:latin typeface="Bookman Old Style" panose="02050604050505020204" pitchFamily="18" charset="0"/>
              </a:rPr>
              <a:t> </a:t>
            </a:r>
            <a:r>
              <a:rPr lang="de-DE" sz="2400" dirty="0" err="1">
                <a:latin typeface="Bookman Old Style" panose="02050604050505020204" pitchFamily="18" charset="0"/>
              </a:rPr>
              <a:t>podle</a:t>
            </a:r>
            <a:r>
              <a:rPr lang="de-DE" sz="2400" dirty="0">
                <a:latin typeface="Bookman Old Style" panose="02050604050505020204" pitchFamily="18" charset="0"/>
              </a:rPr>
              <a:t> </a:t>
            </a:r>
            <a:r>
              <a:rPr lang="de-DE" sz="2400" dirty="0" err="1">
                <a:latin typeface="Bookman Old Style" panose="02050604050505020204" pitchFamily="18" charset="0"/>
              </a:rPr>
              <a:t>normy</a:t>
            </a:r>
            <a:r>
              <a:rPr lang="de-DE" sz="2400" dirty="0">
                <a:latin typeface="Bookman Old Style" panose="02050604050505020204" pitchFamily="18" charset="0"/>
              </a:rPr>
              <a:t> APA</a:t>
            </a:r>
            <a:r>
              <a:rPr lang="cs-CZ" sz="2400" dirty="0">
                <a:latin typeface="Bookman Old Style" panose="02050604050505020204" pitchFamily="18" charset="0"/>
              </a:rPr>
              <a:t> </a:t>
            </a:r>
            <a:r>
              <a:rPr lang="de-DE" sz="2400" dirty="0">
                <a:latin typeface="Bookman Old Style" panose="02050604050505020204" pitchFamily="18" charset="0"/>
              </a:rPr>
              <a:t>7</a:t>
            </a:r>
            <a:r>
              <a:rPr lang="cs-CZ" sz="2400" dirty="0" err="1">
                <a:latin typeface="Bookman Old Style" panose="02050604050505020204" pitchFamily="18" charset="0"/>
              </a:rPr>
              <a:t>th</a:t>
            </a:r>
            <a:r>
              <a:rPr lang="cs-CZ" sz="2400" dirty="0">
                <a:latin typeface="Bookman Old Style" panose="02050604050505020204" pitchFamily="18" charset="0"/>
              </a:rPr>
              <a:t>.</a:t>
            </a:r>
            <a:endParaRPr lang="de-DE" sz="2400" dirty="0">
              <a:latin typeface="Bookman Old Style" panose="02050604050505020204" pitchFamily="18" charset="0"/>
            </a:endParaRPr>
          </a:p>
        </p:txBody>
      </p:sp>
      <p:sp>
        <p:nvSpPr>
          <p:cNvPr id="5" name="Nadpis 1">
            <a:extLst>
              <a:ext uri="{FF2B5EF4-FFF2-40B4-BE49-F238E27FC236}">
                <a16:creationId xmlns:a16="http://schemas.microsoft.com/office/drawing/2014/main" id="{9DFCC297-0822-48C3-B35C-D58927685A1C}"/>
              </a:ext>
            </a:extLst>
          </p:cNvPr>
          <p:cNvSpPr txBox="1">
            <a:spLocks/>
          </p:cNvSpPr>
          <p:nvPr/>
        </p:nvSpPr>
        <p:spPr>
          <a:xfrm>
            <a:off x="144016" y="116632"/>
            <a:ext cx="8820472" cy="432048"/>
          </a:xfrm>
          <a:prstGeom prst="rect">
            <a:avLst/>
          </a:prstGeo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cs-CZ" dirty="0">
                <a:solidFill>
                  <a:srgbClr val="FFFF00"/>
                </a:solidFill>
                <a:latin typeface="Bookman Old Style" panose="02050604050505020204" pitchFamily="18" charset="0"/>
                <a:ea typeface="Times New Roman"/>
              </a:rPr>
              <a:t>Doc. RNDr. Jiří Zháněl, Dr. Jak řešit diskrepance? 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3BF12CAC-E497-A188-0AF5-22F7B2CE70B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730736"/>
            <a:ext cx="9154655" cy="51546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70157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D8253D2-0FAF-7286-F286-272432B0FF8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1">
            <a:extLst>
              <a:ext uri="{FF2B5EF4-FFF2-40B4-BE49-F238E27FC236}">
                <a16:creationId xmlns:a16="http://schemas.microsoft.com/office/drawing/2014/main" id="{C0AF8F35-5D3D-5255-7900-FE0FC52DFDD7}"/>
              </a:ext>
            </a:extLst>
          </p:cNvPr>
          <p:cNvSpPr txBox="1">
            <a:spLocks/>
          </p:cNvSpPr>
          <p:nvPr/>
        </p:nvSpPr>
        <p:spPr>
          <a:xfrm>
            <a:off x="144016" y="116632"/>
            <a:ext cx="8820472" cy="432048"/>
          </a:xfrm>
          <a:prstGeom prst="rect">
            <a:avLst/>
          </a:prstGeo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cs-CZ" dirty="0">
                <a:solidFill>
                  <a:srgbClr val="FFFF00"/>
                </a:solidFill>
                <a:latin typeface="Bookman Old Style" panose="02050604050505020204" pitchFamily="18" charset="0"/>
                <a:ea typeface="Times New Roman"/>
              </a:rPr>
              <a:t>Doc. RNDr. Jiří Zháněl, Dr. Jak řešit diskrepance? 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67974FAD-EAEA-6C24-D06F-DF495D9E7520}"/>
              </a:ext>
            </a:extLst>
          </p:cNvPr>
          <p:cNvSpPr txBox="1"/>
          <p:nvPr/>
        </p:nvSpPr>
        <p:spPr>
          <a:xfrm>
            <a:off x="144016" y="601524"/>
            <a:ext cx="88204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b="1" dirty="0">
                <a:latin typeface="Bookman Old Style" panose="02050604050505020204" pitchFamily="18" charset="0"/>
              </a:rPr>
              <a:t>Aktuální stav platných přepisů </a:t>
            </a:r>
            <a:r>
              <a:rPr lang="cs-CZ" sz="2800" b="1" dirty="0" err="1">
                <a:latin typeface="Bookman Old Style" panose="02050604050505020204" pitchFamily="18" charset="0"/>
              </a:rPr>
              <a:t>FSpS</a:t>
            </a:r>
            <a:endParaRPr lang="cs-CZ" sz="2800" b="1" dirty="0">
              <a:latin typeface="Bookman Old Style" panose="02050604050505020204" pitchFamily="18" charset="0"/>
            </a:endParaRPr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81D5F522-F026-FD1C-80A3-C6D531F33E5F}"/>
              </a:ext>
            </a:extLst>
          </p:cNvPr>
          <p:cNvSpPr txBox="1"/>
          <p:nvPr/>
        </p:nvSpPr>
        <p:spPr>
          <a:xfrm>
            <a:off x="179512" y="1196752"/>
            <a:ext cx="8820472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-457200">
              <a:buAutoNum type="arabicParenR"/>
            </a:pPr>
            <a:r>
              <a:rPr lang="cs-CZ" sz="2200" dirty="0">
                <a:latin typeface="Bookman Old Style" panose="02050604050505020204" pitchFamily="18" charset="0"/>
              </a:rPr>
              <a:t>Směrnice Fakulty sportovních studií Masarykovy univerzity č. 2/2020. Závěrečná práce a státní závěrečná zkouška v bakalářském a magisterském studiu (ve znění účinném od 1. 9. 2022). </a:t>
            </a:r>
            <a:r>
              <a:rPr lang="cs-CZ" sz="2200" dirty="0">
                <a:latin typeface="Bookman Old Style" panose="02050604050505020204" pitchFamily="18" charset="0"/>
                <a:hlinkClick r:id="rId2"/>
              </a:rPr>
              <a:t>https://www.fsps.muni.cz/studenti/bc-a-nmgr-studium/zaverecna-prace</a:t>
            </a:r>
            <a:endParaRPr lang="cs-CZ" sz="2200" dirty="0">
              <a:latin typeface="Bookman Old Style" panose="02050604050505020204" pitchFamily="18" charset="0"/>
            </a:endParaRPr>
          </a:p>
          <a:p>
            <a:endParaRPr lang="cs-CZ" sz="2200" dirty="0">
              <a:latin typeface="Bookman Old Style" panose="02050604050505020204" pitchFamily="18" charset="0"/>
            </a:endParaRPr>
          </a:p>
          <a:p>
            <a:r>
              <a:rPr lang="cs-CZ" sz="2200" dirty="0">
                <a:latin typeface="Bookman Old Style" panose="02050604050505020204" pitchFamily="18" charset="0"/>
              </a:rPr>
              <a:t>2) Šablona závěrečné práce </a:t>
            </a:r>
            <a:r>
              <a:rPr lang="cs-CZ" sz="2200" dirty="0" err="1">
                <a:latin typeface="Bookman Old Style" panose="02050604050505020204" pitchFamily="18" charset="0"/>
              </a:rPr>
              <a:t>FSpS</a:t>
            </a:r>
            <a:endParaRPr lang="cs-CZ" sz="2200" dirty="0">
              <a:latin typeface="Bookman Old Style" panose="02050604050505020204" pitchFamily="18" charset="0"/>
            </a:endParaRPr>
          </a:p>
          <a:p>
            <a:pPr indent="-457200">
              <a:buAutoNum type="arabicParenR"/>
            </a:pPr>
            <a:endParaRPr lang="cs-CZ" sz="2200" dirty="0">
              <a:latin typeface="Bookman Old Style" panose="02050604050505020204" pitchFamily="18" charset="0"/>
            </a:endParaRPr>
          </a:p>
          <a:p>
            <a:r>
              <a:rPr lang="cs-CZ" sz="2200" dirty="0">
                <a:latin typeface="Bookman Old Style" panose="02050604050505020204" pitchFamily="18" charset="0"/>
              </a:rPr>
              <a:t>3) MASARYKOVA UNIVERZITA Návod k šabloně závěrečné práce. https://is.muni.cz/auth/do/fsps/studijni/info-stud/SZZ/sablona_ZP/</a:t>
            </a:r>
          </a:p>
          <a:p>
            <a:pPr indent="-457200">
              <a:buAutoNum type="arabicParenR"/>
            </a:pPr>
            <a:endParaRPr lang="cs-CZ" sz="2200" dirty="0">
              <a:latin typeface="Bookman Old Style" panose="02050604050505020204" pitchFamily="18" charset="0"/>
            </a:endParaRPr>
          </a:p>
          <a:p>
            <a:r>
              <a:rPr lang="cs-CZ" sz="2200" dirty="0">
                <a:latin typeface="Bookman Old Style" panose="02050604050505020204" pitchFamily="18" charset="0"/>
              </a:rPr>
              <a:t>4) Pokyny k vypracování závěrečných prací (bakalářských/magisterských/rigorózních/disertačních). https://is.muni.cz/auth/do/fsps/studijni/info-stud/SZZ/sablona_ZP/Pokyny_k_vypracovani_ZP.pdf</a:t>
            </a:r>
          </a:p>
        </p:txBody>
      </p:sp>
    </p:spTree>
    <p:extLst>
      <p:ext uri="{BB962C8B-B14F-4D97-AF65-F5344CB8AC3E}">
        <p14:creationId xmlns:p14="http://schemas.microsoft.com/office/powerpoint/2010/main" val="25892703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7B369EB-17FE-C7D0-5447-A237F66EC73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>
            <a:extLst>
              <a:ext uri="{FF2B5EF4-FFF2-40B4-BE49-F238E27FC236}">
                <a16:creationId xmlns:a16="http://schemas.microsoft.com/office/drawing/2014/main" id="{EADE4884-3128-D869-FF15-DD6E3A601376}"/>
              </a:ext>
            </a:extLst>
          </p:cNvPr>
          <p:cNvSpPr txBox="1"/>
          <p:nvPr/>
        </p:nvSpPr>
        <p:spPr>
          <a:xfrm>
            <a:off x="107504" y="620688"/>
            <a:ext cx="8928992" cy="61093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0"/>
              </a:spcAft>
            </a:pPr>
            <a:r>
              <a:rPr lang="cs-CZ" sz="2400" b="1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Ad1) Směrnice Fakulty sportovních studií Masarykovy univerzity č. 2/2020 </a:t>
            </a:r>
            <a:r>
              <a:rPr lang="cs-CZ" sz="24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(Směrnice)</a:t>
            </a:r>
            <a:endParaRPr lang="de-DE" sz="2400" dirty="0">
              <a:solidFill>
                <a:srgbClr val="FFFF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cs-CZ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(11) Pro závěrečnou práci </a:t>
            </a:r>
            <a:r>
              <a:rPr lang="cs-CZ" sz="2400" b="1" i="1" dirty="0">
                <a:solidFill>
                  <a:srgbClr val="FFC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je student povinen použít šablonu MUNI </a:t>
            </a:r>
            <a:r>
              <a:rPr lang="cs-CZ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dostupnou na dokumentovém serveru v IS. </a:t>
            </a:r>
          </a:p>
          <a:p>
            <a:pPr>
              <a:spcAft>
                <a:spcPts val="0"/>
              </a:spcAft>
            </a:pPr>
            <a:endParaRPr lang="cs-CZ" sz="2400" b="1" dirty="0">
              <a:solidFill>
                <a:srgbClr val="FFC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cs-CZ" sz="2400" b="1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Ad2) Pokyny k vypracování závěrečných prací (bakalářských/magisterských/rigorózních/disertačních)</a:t>
            </a:r>
          </a:p>
          <a:p>
            <a:pPr>
              <a:spcAft>
                <a:spcPts val="0"/>
              </a:spcAft>
            </a:pPr>
            <a:r>
              <a:rPr lang="cs-CZ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s. 15: Při psaní závěrečné práce </a:t>
            </a:r>
            <a:r>
              <a:rPr lang="cs-CZ" sz="2400" b="1" i="1" dirty="0">
                <a:solidFill>
                  <a:srgbClr val="FFC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je možno využít Šablonu závěrečné práce MU a Návod k jejímu použití </a:t>
            </a:r>
            <a:r>
              <a:rPr lang="cs-CZ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při respektování Studijního a zkušebního řádu Masarykovy univerzity a v souladu s aktuální Směrnicí Pokyny pro psaní závěrečných prací.</a:t>
            </a:r>
          </a:p>
          <a:p>
            <a:pPr>
              <a:spcAft>
                <a:spcPts val="0"/>
              </a:spcAft>
            </a:pPr>
            <a:endParaRPr lang="cs-CZ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cs-CZ" sz="3200" b="1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Platí, „ je student povinen použít šablonu MUNI“. </a:t>
            </a:r>
          </a:p>
          <a:p>
            <a:pPr algn="ctr">
              <a:spcBef>
                <a:spcPts val="1200"/>
              </a:spcBef>
              <a:spcAft>
                <a:spcPts val="0"/>
              </a:spcAft>
            </a:pPr>
            <a:r>
              <a:rPr lang="de-DE" sz="3200" b="1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NECHAT UPRAVIT!</a:t>
            </a:r>
          </a:p>
          <a:p>
            <a:pPr>
              <a:spcAft>
                <a:spcPts val="0"/>
              </a:spcAft>
            </a:pPr>
            <a:endParaRPr lang="de-DE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9A8DF99E-4262-0B4B-E773-954245C8204B}"/>
              </a:ext>
            </a:extLst>
          </p:cNvPr>
          <p:cNvSpPr txBox="1"/>
          <p:nvPr/>
        </p:nvSpPr>
        <p:spPr>
          <a:xfrm>
            <a:off x="0" y="116632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800" b="1" dirty="0">
                <a:solidFill>
                  <a:srgbClr val="FFC000"/>
                </a:solidFill>
                <a:latin typeface="Bookman Old Style" panose="02050604050505020204" pitchFamily="18" charset="0"/>
              </a:rPr>
              <a:t>DISKREPANCE </a:t>
            </a:r>
            <a:r>
              <a:rPr lang="cs-CZ" sz="2800" b="1" dirty="0">
                <a:solidFill>
                  <a:srgbClr val="FFC000"/>
                </a:solidFill>
                <a:latin typeface="Bookman Old Style" panose="02050604050505020204" pitchFamily="18" charset="0"/>
              </a:rPr>
              <a:t>– SOUHRN</a:t>
            </a:r>
            <a:endParaRPr lang="de-DE" sz="2800" b="1" dirty="0">
              <a:solidFill>
                <a:srgbClr val="FFC000"/>
              </a:solidFill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74475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00C88EC-9881-2BF8-2569-C89633C94EB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>
            <a:extLst>
              <a:ext uri="{FF2B5EF4-FFF2-40B4-BE49-F238E27FC236}">
                <a16:creationId xmlns:a16="http://schemas.microsoft.com/office/drawing/2014/main" id="{4387DD15-025D-927D-9C2B-8A90CAB04153}"/>
              </a:ext>
            </a:extLst>
          </p:cNvPr>
          <p:cNvSpPr txBox="1"/>
          <p:nvPr/>
        </p:nvSpPr>
        <p:spPr>
          <a:xfrm>
            <a:off x="179512" y="548680"/>
            <a:ext cx="8784976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sz="2400" b="1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Ad3) Šablona MU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V šabloně dochází ke střídání typu písma </a:t>
            </a:r>
            <a:r>
              <a:rPr lang="cs-CZ" sz="2400" dirty="0">
                <a:solidFill>
                  <a:srgbClr val="FFC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Arial a </a:t>
            </a:r>
            <a:r>
              <a:rPr lang="cs-CZ" sz="2400" dirty="0" err="1">
                <a:solidFill>
                  <a:srgbClr val="FFC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Cambria</a:t>
            </a:r>
            <a:r>
              <a:rPr lang="cs-CZ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Obvykle se doporučuje stejné písmo. </a:t>
            </a:r>
            <a:r>
              <a:rPr kumimoji="0" lang="cs-CZ" sz="24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Arial" charset="0"/>
              </a:rPr>
              <a:t>POUŽÍT VERZI V ŠABLONĚ!</a:t>
            </a:r>
            <a:r>
              <a:rPr lang="cs-CZ" sz="2400" dirty="0" err="1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por</a:t>
            </a:r>
            <a:r>
              <a:rPr lang="cs-CZ" sz="24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z A</a:t>
            </a:r>
            <a:endParaRPr lang="de-DE" sz="1600" dirty="0">
              <a:solidFill>
                <a:srgbClr val="333333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Bef>
                <a:spcPts val="1200"/>
              </a:spcBef>
              <a:spcAft>
                <a:spcPts val="0"/>
              </a:spcAft>
            </a:pPr>
            <a:r>
              <a:rPr lang="cs-CZ" sz="2400" b="1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5.1 Obrázky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sz="2400" b="1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Šablona:</a:t>
            </a:r>
            <a:r>
              <a:rPr lang="cs-CZ" sz="2400" dirty="0">
                <a:solidFill>
                  <a:srgbClr val="FF99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Obr. 1: Histogram = </a:t>
            </a:r>
            <a:r>
              <a:rPr lang="cs-CZ" sz="2400" b="1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POUŽÍT TUTO VERZI</a:t>
            </a:r>
            <a:endParaRPr lang="de-DE" sz="1600" b="1" dirty="0">
              <a:solidFill>
                <a:srgbClr val="FFFF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Ale dle </a:t>
            </a:r>
            <a:r>
              <a:rPr lang="cs-CZ" sz="2400" b="1" dirty="0">
                <a:solidFill>
                  <a:srgbClr val="FF99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APA 7th</a:t>
            </a:r>
            <a:r>
              <a:rPr lang="cs-CZ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= </a:t>
            </a:r>
            <a:r>
              <a:rPr lang="cs-CZ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Figure</a:t>
            </a:r>
            <a:r>
              <a:rPr lang="cs-CZ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1 (nebo česky Obrázek 1)</a:t>
            </a:r>
            <a:endParaRPr lang="de-DE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	Histogram </a:t>
            </a:r>
            <a:endParaRPr lang="de-DE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cs-CZ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</a:t>
            </a:r>
            <a:r>
              <a:rPr lang="cs-CZ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2400" b="1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Šabloně</a:t>
            </a:r>
            <a:r>
              <a:rPr lang="cs-CZ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(s. 40) je uvedeno:… </a:t>
            </a:r>
            <a:r>
              <a:rPr lang="cs-CZ" sz="2400" i="1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popis, který se umisťuje většinou pod obrázkem</a:t>
            </a:r>
            <a:r>
              <a:rPr lang="cs-CZ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v </a:t>
            </a:r>
            <a:r>
              <a:rPr lang="cs-CZ" sz="2400" b="1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Pokynech</a:t>
            </a:r>
            <a:r>
              <a:rPr lang="cs-CZ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(s. 16): </a:t>
            </a:r>
            <a:r>
              <a:rPr lang="cs-CZ" sz="2400" i="1" dirty="0">
                <a:solidFill>
                  <a:srgbClr val="FF99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… </a:t>
            </a:r>
            <a:r>
              <a:rPr lang="cs-CZ" sz="2400" i="1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název, který se umísťuje pod obrázek</a:t>
            </a:r>
            <a:r>
              <a:rPr lang="cs-CZ" sz="2400" i="1" dirty="0">
                <a:solidFill>
                  <a:srgbClr val="FF99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pl-PL" sz="2400" i="1" dirty="0">
                <a:solidFill>
                  <a:srgbClr val="FF99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APA 7th požaduje popis nad obrázkem</a:t>
            </a:r>
            <a:r>
              <a:rPr lang="pl-PL" sz="2400" i="1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pl-PL" sz="2400" b="1" i="1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ale použít verzi v Šabloně a Pokynech!</a:t>
            </a:r>
            <a:endParaRPr lang="cs-CZ" sz="2400" b="1" i="1" dirty="0">
              <a:solidFill>
                <a:srgbClr val="FFFF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Bef>
                <a:spcPts val="1200"/>
              </a:spcBef>
              <a:spcAft>
                <a:spcPts val="0"/>
              </a:spcAft>
            </a:pPr>
            <a:r>
              <a:rPr lang="cs-CZ" sz="2400" b="1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5.2 Tabulky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Šablona: Tab. 1: Charakteristiky</a:t>
            </a:r>
            <a:r>
              <a:rPr kumimoji="0" lang="cs-CZ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Arial" charset="0"/>
              </a:rPr>
              <a:t> = </a:t>
            </a:r>
            <a:r>
              <a:rPr kumimoji="0" lang="cs-CZ" sz="24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Arial" charset="0"/>
              </a:rPr>
              <a:t>POUŽÍT TUTO VERZI</a:t>
            </a:r>
            <a:endParaRPr lang="cs-CZ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Ale dle </a:t>
            </a:r>
            <a:r>
              <a:rPr lang="cs-CZ" sz="2400" b="1" dirty="0">
                <a:solidFill>
                  <a:srgbClr val="FF99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APA 7th</a:t>
            </a:r>
            <a:r>
              <a:rPr lang="cs-CZ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= Table 1 (nebo česky Tabulka 1)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		</a:t>
            </a:r>
            <a:r>
              <a:rPr lang="cs-CZ" sz="2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Charakteristiky </a:t>
            </a:r>
            <a:endParaRPr lang="de-DE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D69601DC-03AD-787E-8164-053AAFB9A1D0}"/>
              </a:ext>
            </a:extLst>
          </p:cNvPr>
          <p:cNvSpPr txBox="1"/>
          <p:nvPr/>
        </p:nvSpPr>
        <p:spPr>
          <a:xfrm>
            <a:off x="0" y="97468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800" b="1" dirty="0">
                <a:solidFill>
                  <a:srgbClr val="FFC000"/>
                </a:solidFill>
                <a:latin typeface="Bookman Old Style" panose="02050604050505020204" pitchFamily="18" charset="0"/>
              </a:rPr>
              <a:t>DISKREPANCE </a:t>
            </a:r>
            <a:r>
              <a:rPr lang="cs-CZ" sz="2800" b="1" dirty="0">
                <a:solidFill>
                  <a:srgbClr val="FFC000"/>
                </a:solidFill>
                <a:latin typeface="Bookman Old Style" panose="02050604050505020204" pitchFamily="18" charset="0"/>
              </a:rPr>
              <a:t>– SOUHRN</a:t>
            </a:r>
            <a:endParaRPr lang="de-DE" sz="2800" b="1" dirty="0">
              <a:solidFill>
                <a:srgbClr val="FFC000"/>
              </a:solidFill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031348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483</Words>
  <Application>Microsoft Office PowerPoint</Application>
  <PresentationFormat>Předvádění na obrazovce (4:3)</PresentationFormat>
  <Paragraphs>40</Paragraphs>
  <Slides>6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6</vt:i4>
      </vt:variant>
    </vt:vector>
  </HeadingPairs>
  <TitlesOfParts>
    <vt:vector size="12" baseType="lpstr">
      <vt:lpstr>Arial</vt:lpstr>
      <vt:lpstr>Bookman Old Style</vt:lpstr>
      <vt:lpstr>Calibri</vt:lpstr>
      <vt:lpstr>Times New Roman</vt:lpstr>
      <vt:lpstr>Motiv sady Office</vt:lpstr>
      <vt:lpstr>1_Motiv sady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METODOLOGIE I - METODOLOGIE KVANTITATIVNÍHO VÝZKUMU</dc:title>
  <dc:creator>zhanel</dc:creator>
  <cp:lastModifiedBy>Jiří Zháněl</cp:lastModifiedBy>
  <cp:revision>397</cp:revision>
  <dcterms:created xsi:type="dcterms:W3CDTF">2012-09-17T19:21:28Z</dcterms:created>
  <dcterms:modified xsi:type="dcterms:W3CDTF">2024-02-29T12:04:09Z</dcterms:modified>
</cp:coreProperties>
</file>