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B9F933-9C6C-5745-906D-3C5673B62B6B}" v="67" dt="2024-05-14T15:25:19.111"/>
    <p1510:client id="{CD746C3C-0CBD-2E1C-A428-A9B9BA6A954C}" v="3" dt="2024-05-14T10:52:34.674"/>
    <p1510:client id="{E40FC904-F2BA-28E8-B3FE-BB61CE782D50}" v="575" dt="2024-05-14T23:50:35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isiolution.com/boxeo-las-lesiones-mas-frecuentes/" TargetMode="External"/><Relationship Id="rId2" Type="http://schemas.openxmlformats.org/officeDocument/2006/relationships/hyperlink" Target="https://www.superprof.es/blog/ejercicios-de-boxe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fdeportes.com/efd146/la-preparacion-fisica-general-de-los-boxeadores.htm" TargetMode="External"/><Relationship Id="rId5" Type="http://schemas.openxmlformats.org/officeDocument/2006/relationships/hyperlink" Target="https://www.efdeportes.com/efd167/el-boxeo-habitos-dietetico-nutricionales.htm" TargetMode="External"/><Relationship Id="rId4" Type="http://schemas.openxmlformats.org/officeDocument/2006/relationships/hyperlink" Target="https://g-se.com/caracterizacion-del-boxeo-profesional-bp-O5e0515de365c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77C2DC4-03FC-4BF3-9F66-E9A3066EE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3BD7D54-1B49-4AE3-89F2-EA481161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1BD4E27-98FF-430B-A77B-3BF03B54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E13C525-8EE3-4288-848F-C9B2A174F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15124" y="1676401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es-ES" sz="3700" b="1">
                <a:highlight>
                  <a:srgbClr val="B2B2B2"/>
                </a:highlight>
              </a:rPr>
              <a:t>STRENGTH TRAINING AND CONDITIONING IN BOXING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15124" y="4267200"/>
            <a:ext cx="4495801" cy="91440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s-ES" sz="3200" b="1">
                <a:solidFill>
                  <a:schemeClr val="tx1">
                    <a:alpha val="55000"/>
                  </a:schemeClr>
                </a:solidFill>
              </a:rPr>
              <a:t>Álvaro Donate Devés</a:t>
            </a:r>
          </a:p>
        </p:txBody>
      </p:sp>
      <p:pic>
        <p:nvPicPr>
          <p:cNvPr id="5" name="Picture 4" descr="Two men wearing boxing gloves&#10;&#10;Descripción generada automáticamente">
            <a:extLst>
              <a:ext uri="{FF2B5EF4-FFF2-40B4-BE49-F238E27FC236}">
                <a16:creationId xmlns:a16="http://schemas.microsoft.com/office/drawing/2014/main" id="{59CF2EE3-CF91-63AB-AF7B-C49630B143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63" r="26180" b="-1"/>
          <a:stretch/>
        </p:blipFill>
        <p:spPr>
          <a:xfrm>
            <a:off x="722769" y="990598"/>
            <a:ext cx="437359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C2A2-0D28-E69D-C502-43B9F9EE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CHARACTERISTICS OF BOXING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EC704-0A71-6D61-4601-52C5E387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Physicality.</a:t>
            </a:r>
          </a:p>
          <a:p>
            <a:endParaRPr lang="en-US" dirty="0"/>
          </a:p>
          <a:p>
            <a:r>
              <a:rPr lang="en-US" dirty="0"/>
              <a:t>Technique.</a:t>
            </a:r>
          </a:p>
          <a:p>
            <a:endParaRPr lang="en-US" dirty="0"/>
          </a:p>
          <a:p>
            <a:r>
              <a:rPr lang="en-US" dirty="0"/>
              <a:t>Weight classes.</a:t>
            </a:r>
          </a:p>
          <a:p>
            <a:endParaRPr lang="en-US" dirty="0"/>
          </a:p>
          <a:p>
            <a:r>
              <a:rPr lang="en-US" dirty="0"/>
              <a:t>Rules and regulations.</a:t>
            </a:r>
          </a:p>
          <a:p>
            <a:endParaRPr lang="en-US" dirty="0"/>
          </a:p>
          <a:p>
            <a:r>
              <a:rPr lang="en-US" dirty="0"/>
              <a:t>Mental toughness.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Imagen 3" descr="Title Boxeo Mexické kožené tréninkové rukavice | MMAshop.eu">
            <a:extLst>
              <a:ext uri="{FF2B5EF4-FFF2-40B4-BE49-F238E27FC236}">
                <a16:creationId xmlns:a16="http://schemas.microsoft.com/office/drawing/2014/main" id="{1DC4B1BD-A595-57AA-3DA5-1EEBF7B24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444" y="2375922"/>
            <a:ext cx="4338357" cy="323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7DEE-51E6-7FA2-3076-278037E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PHYSICAL DEMANDS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F72B96-55A1-4BC8-46B6-A5AE40822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s-ES" dirty="0"/>
              <a:t>High VO2 </a:t>
            </a:r>
            <a:r>
              <a:rPr lang="es-ES" dirty="0" err="1"/>
              <a:t>max</a:t>
            </a:r>
            <a:r>
              <a:rPr lang="es-ES" dirty="0"/>
              <a:t> </a:t>
            </a:r>
            <a:r>
              <a:rPr lang="es-ES" dirty="0" err="1"/>
              <a:t>levels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 err="1"/>
              <a:t>Strength</a:t>
            </a:r>
            <a:r>
              <a:rPr lang="es-ES" dirty="0"/>
              <a:t> and </a:t>
            </a:r>
            <a:r>
              <a:rPr lang="es-ES" dirty="0" err="1"/>
              <a:t>power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err="1"/>
              <a:t>Speed</a:t>
            </a:r>
            <a:r>
              <a:rPr lang="es-ES" dirty="0"/>
              <a:t> and </a:t>
            </a:r>
            <a:r>
              <a:rPr lang="es-ES" err="1"/>
              <a:t>agility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err="1"/>
              <a:t>Flexibility</a:t>
            </a:r>
            <a:r>
              <a:rPr lang="es-ES" dirty="0"/>
              <a:t> and </a:t>
            </a:r>
            <a:r>
              <a:rPr lang="es-ES" err="1"/>
              <a:t>mobility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err="1"/>
              <a:t>Coordination</a:t>
            </a:r>
            <a:r>
              <a:rPr lang="es-ES" dirty="0"/>
              <a:t> and </a:t>
            </a:r>
            <a:r>
              <a:rPr lang="es-ES" err="1"/>
              <a:t>mobility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Balance and </a:t>
            </a:r>
            <a:r>
              <a:rPr lang="es-ES" dirty="0" err="1"/>
              <a:t>stability</a:t>
            </a:r>
            <a:r>
              <a:rPr lang="es-ES" dirty="0"/>
              <a:t>.</a:t>
            </a:r>
          </a:p>
          <a:p>
            <a:endParaRPr lang="es-ES" dirty="0"/>
          </a:p>
        </p:txBody>
      </p:sp>
      <p:pic>
        <p:nvPicPr>
          <p:cNvPr id="4" name="Imagen 3" descr="CONDITIONING FOR BOXING: THE BOXING SCIENCE METHOD - Boxing Science">
            <a:extLst>
              <a:ext uri="{FF2B5EF4-FFF2-40B4-BE49-F238E27FC236}">
                <a16:creationId xmlns:a16="http://schemas.microsoft.com/office/drawing/2014/main" id="{D870FA1E-FF1F-ABAC-3048-170443A7D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518" y="2226724"/>
            <a:ext cx="4883522" cy="355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6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7DEE-51E6-7FA2-3076-278037E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PREPARATION OFF-SEASON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F72B96-55A1-4BC8-46B6-A5AE4082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773"/>
            <a:ext cx="6492689" cy="445219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ES" dirty="0">
                <a:ea typeface="+mn-lt"/>
                <a:cs typeface="+mn-lt"/>
              </a:rPr>
              <a:t>Cardiovascular </a:t>
            </a:r>
            <a:r>
              <a:rPr lang="es-ES" err="1">
                <a:ea typeface="+mn-lt"/>
                <a:cs typeface="+mn-lt"/>
              </a:rPr>
              <a:t>conditioning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  <a:p>
            <a:endParaRPr lang="es-ES" dirty="0">
              <a:ea typeface="+mn-lt"/>
              <a:cs typeface="+mn-lt"/>
            </a:endParaRPr>
          </a:p>
          <a:p>
            <a:r>
              <a:rPr lang="es-ES" err="1">
                <a:ea typeface="+mn-lt"/>
                <a:cs typeface="+mn-lt"/>
              </a:rPr>
              <a:t>Strength</a:t>
            </a:r>
            <a:r>
              <a:rPr lang="es-ES" dirty="0">
                <a:ea typeface="+mn-lt"/>
                <a:cs typeface="+mn-lt"/>
              </a:rPr>
              <a:t> training.</a:t>
            </a:r>
          </a:p>
          <a:p>
            <a:endParaRPr lang="es-ES" dirty="0">
              <a:ea typeface="+mn-lt"/>
              <a:cs typeface="+mn-lt"/>
            </a:endParaRPr>
          </a:p>
          <a:p>
            <a:r>
              <a:rPr lang="es-ES" err="1">
                <a:ea typeface="+mn-lt"/>
                <a:cs typeface="+mn-lt"/>
              </a:rPr>
              <a:t>Exercises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to</a:t>
            </a:r>
            <a:r>
              <a:rPr lang="es-ES" dirty="0">
                <a:ea typeface="+mn-lt"/>
                <a:cs typeface="+mn-lt"/>
              </a:rPr>
              <a:t> </a:t>
            </a:r>
            <a:r>
              <a:rPr lang="es-ES" err="1">
                <a:ea typeface="+mn-lt"/>
                <a:cs typeface="+mn-lt"/>
              </a:rPr>
              <a:t>improve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reaction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speed</a:t>
            </a:r>
            <a:r>
              <a:rPr lang="es-ES" dirty="0">
                <a:ea typeface="+mn-lt"/>
                <a:cs typeface="+mn-lt"/>
              </a:rPr>
              <a:t>, </a:t>
            </a:r>
            <a:r>
              <a:rPr lang="es-ES" err="1">
                <a:ea typeface="+mn-lt"/>
                <a:cs typeface="+mn-lt"/>
              </a:rPr>
              <a:t>agility</a:t>
            </a:r>
            <a:r>
              <a:rPr lang="es-ES" dirty="0">
                <a:ea typeface="+mn-lt"/>
                <a:cs typeface="+mn-lt"/>
              </a:rPr>
              <a:t> and </a:t>
            </a:r>
            <a:r>
              <a:rPr lang="es-ES" err="1">
                <a:ea typeface="+mn-lt"/>
                <a:cs typeface="+mn-lt"/>
              </a:rPr>
              <a:t>hand-eye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co-ordination</a:t>
            </a:r>
            <a:r>
              <a:rPr lang="es-ES">
                <a:ea typeface="+mn-lt"/>
                <a:cs typeface="+mn-lt"/>
              </a:rPr>
              <a:t>.</a:t>
            </a:r>
            <a:endParaRPr lang="es-ES" dirty="0">
              <a:ea typeface="+mn-lt"/>
              <a:cs typeface="+mn-lt"/>
            </a:endParaRPr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 err="1">
                <a:ea typeface="+mn-lt"/>
                <a:cs typeface="+mn-lt"/>
              </a:rPr>
              <a:t>Boxing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technique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 err="1">
                <a:ea typeface="+mn-lt"/>
                <a:cs typeface="+mn-lt"/>
              </a:rPr>
              <a:t>Stretching</a:t>
            </a:r>
            <a:r>
              <a:rPr lang="es-ES" dirty="0">
                <a:ea typeface="+mn-lt"/>
                <a:cs typeface="+mn-lt"/>
              </a:rPr>
              <a:t> and </a:t>
            </a:r>
            <a:r>
              <a:rPr lang="es-ES" dirty="0" err="1">
                <a:ea typeface="+mn-lt"/>
                <a:cs typeface="+mn-lt"/>
              </a:rPr>
              <a:t>mobility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exercises</a:t>
            </a:r>
            <a:endParaRPr lang="es-ES" dirty="0" err="1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 descr="Entrenamiento de boxeo en casa: así puedes prepararte para volver a  entrenar en tu gimnasio">
            <a:extLst>
              <a:ext uri="{FF2B5EF4-FFF2-40B4-BE49-F238E27FC236}">
                <a16:creationId xmlns:a16="http://schemas.microsoft.com/office/drawing/2014/main" id="{866FD15F-9018-0C8F-5155-95D84A1AA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328" y="2670923"/>
            <a:ext cx="4030755" cy="255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13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7DEE-51E6-7FA2-3076-278037E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TRAINING DURING COMPETITION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F72B96-55A1-4BC8-46B6-A5AE4082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304"/>
            <a:ext cx="7067227" cy="445465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s-ES" dirty="0" err="1"/>
              <a:t>Skills</a:t>
            </a:r>
            <a:r>
              <a:rPr lang="es-ES" dirty="0"/>
              <a:t> </a:t>
            </a:r>
            <a:r>
              <a:rPr lang="es-ES" dirty="0" err="1"/>
              <a:t>sharpening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 err="1"/>
              <a:t>Controlled</a:t>
            </a:r>
            <a:r>
              <a:rPr lang="es-ES" dirty="0"/>
              <a:t> sparring.</a:t>
            </a:r>
          </a:p>
          <a:p>
            <a:endParaRPr lang="es-ES" dirty="0">
              <a:ea typeface="+mn-lt"/>
              <a:cs typeface="+mn-lt"/>
            </a:endParaRPr>
          </a:p>
          <a:p>
            <a:r>
              <a:rPr lang="es-ES" err="1">
                <a:ea typeface="+mn-lt"/>
                <a:cs typeface="+mn-lt"/>
              </a:rPr>
              <a:t>Specific</a:t>
            </a:r>
            <a:r>
              <a:rPr lang="es-ES" dirty="0">
                <a:ea typeface="+mn-lt"/>
                <a:cs typeface="+mn-lt"/>
              </a:rPr>
              <a:t> cardiovascular </a:t>
            </a:r>
            <a:r>
              <a:rPr lang="es-ES" err="1">
                <a:ea typeface="+mn-lt"/>
                <a:cs typeface="+mn-lt"/>
              </a:rPr>
              <a:t>conditioning</a:t>
            </a:r>
            <a:r>
              <a:rPr lang="es-ES" dirty="0">
                <a:ea typeface="+mn-lt"/>
                <a:cs typeface="+mn-lt"/>
              </a:rPr>
              <a:t> </a:t>
            </a:r>
            <a:r>
              <a:rPr lang="es-ES" err="1">
                <a:ea typeface="+mn-lt"/>
                <a:cs typeface="+mn-lt"/>
              </a:rPr>
              <a:t>exercises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  <a:p>
            <a:endParaRPr lang="es-ES" dirty="0">
              <a:ea typeface="+mn-lt"/>
              <a:cs typeface="+mn-lt"/>
            </a:endParaRPr>
          </a:p>
          <a:p>
            <a:r>
              <a:rPr lang="es-ES" err="1">
                <a:ea typeface="+mn-lt"/>
                <a:cs typeface="+mn-lt"/>
              </a:rPr>
              <a:t>Maintaining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strength</a:t>
            </a:r>
            <a:r>
              <a:rPr lang="es-ES" dirty="0">
                <a:ea typeface="+mn-lt"/>
                <a:cs typeface="+mn-lt"/>
              </a:rPr>
              <a:t> and </a:t>
            </a:r>
            <a:r>
              <a:rPr lang="es-ES" err="1">
                <a:ea typeface="+mn-lt"/>
                <a:cs typeface="+mn-lt"/>
              </a:rPr>
              <a:t>power</a:t>
            </a:r>
            <a:r>
              <a:rPr lang="es-ES" dirty="0">
                <a:ea typeface="+mn-lt"/>
                <a:cs typeface="+mn-lt"/>
              </a:rPr>
              <a:t>.</a:t>
            </a:r>
          </a:p>
          <a:p>
            <a:endParaRPr lang="es-ES" dirty="0">
              <a:ea typeface="+mn-lt"/>
              <a:cs typeface="+mn-lt"/>
            </a:endParaRPr>
          </a:p>
          <a:p>
            <a:r>
              <a:rPr lang="es-ES" err="1">
                <a:ea typeface="+mn-lt"/>
                <a:cs typeface="+mn-lt"/>
              </a:rPr>
              <a:t>Tactical</a:t>
            </a:r>
            <a:r>
              <a:rPr lang="es-ES" dirty="0">
                <a:ea typeface="+mn-lt"/>
                <a:cs typeface="+mn-lt"/>
              </a:rPr>
              <a:t> and </a:t>
            </a:r>
            <a:r>
              <a:rPr lang="es-ES" err="1">
                <a:ea typeface="+mn-lt"/>
                <a:cs typeface="+mn-lt"/>
              </a:rPr>
              <a:t>strategic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work</a:t>
            </a:r>
            <a:r>
              <a:rPr lang="es-ES" dirty="0">
                <a:ea typeface="+mn-lt"/>
                <a:cs typeface="+mn-lt"/>
              </a:rPr>
              <a:t>.</a:t>
            </a:r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>
                <a:ea typeface="+mn-lt"/>
                <a:cs typeface="+mn-lt"/>
              </a:rPr>
              <a:t>Mental training and </a:t>
            </a:r>
            <a:r>
              <a:rPr lang="es-ES" dirty="0" err="1">
                <a:ea typeface="+mn-lt"/>
                <a:cs typeface="+mn-lt"/>
              </a:rPr>
              <a:t>focus</a:t>
            </a:r>
            <a:r>
              <a:rPr lang="es-ES" dirty="0">
                <a:ea typeface="+mn-lt"/>
                <a:cs typeface="+mn-lt"/>
              </a:rPr>
              <a:t>.</a:t>
            </a:r>
          </a:p>
        </p:txBody>
      </p:sp>
      <p:pic>
        <p:nvPicPr>
          <p:cNvPr id="4" name="Imagen 3" descr="Entrenamientos con bolsa pesada para luchadores de MMA: consejos y técnicas">
            <a:extLst>
              <a:ext uri="{FF2B5EF4-FFF2-40B4-BE49-F238E27FC236}">
                <a16:creationId xmlns:a16="http://schemas.microsoft.com/office/drawing/2014/main" id="{B4420BE1-A805-633A-4207-ED4EFAEA4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431" y="2198875"/>
            <a:ext cx="3672727" cy="244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3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7DEE-51E6-7FA2-3076-278037E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SOME OF THE BESTS EXERCISES FOR BOXERS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F72B96-55A1-4BC8-46B6-A5AE4082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304"/>
            <a:ext cx="7067227" cy="445465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s-ES" err="1">
                <a:ea typeface="+mn-lt"/>
                <a:cs typeface="+mn-lt"/>
              </a:rPr>
              <a:t>Skipping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rope</a:t>
            </a:r>
            <a:r>
              <a:rPr lang="es-ES" dirty="0">
                <a:ea typeface="+mn-lt"/>
                <a:cs typeface="+mn-lt"/>
              </a:rPr>
              <a:t>.</a:t>
            </a:r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 err="1">
                <a:ea typeface="+mn-lt"/>
                <a:cs typeface="+mn-lt"/>
              </a:rPr>
              <a:t>Climbing</a:t>
            </a:r>
            <a:r>
              <a:rPr lang="es-ES" dirty="0">
                <a:ea typeface="+mn-lt"/>
                <a:cs typeface="+mn-lt"/>
              </a:rPr>
              <a:t> up and </a:t>
            </a:r>
            <a:r>
              <a:rPr lang="es-ES" dirty="0" err="1">
                <a:ea typeface="+mn-lt"/>
                <a:cs typeface="+mn-lt"/>
              </a:rPr>
              <a:t>down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stairs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/>
          </a:p>
          <a:p>
            <a:endParaRPr lang="es-ES" dirty="0">
              <a:ea typeface="+mn-lt"/>
              <a:cs typeface="+mn-lt"/>
            </a:endParaRPr>
          </a:p>
          <a:p>
            <a:r>
              <a:rPr lang="es-ES" err="1">
                <a:ea typeface="+mn-lt"/>
                <a:cs typeface="+mn-lt"/>
              </a:rPr>
              <a:t>Punching</a:t>
            </a:r>
            <a:r>
              <a:rPr lang="es-ES" dirty="0">
                <a:ea typeface="+mn-lt"/>
                <a:cs typeface="+mn-lt"/>
              </a:rPr>
              <a:t> bag.</a:t>
            </a:r>
            <a:endParaRPr lang="es-ES">
              <a:ea typeface="+mn-lt"/>
              <a:cs typeface="+mn-lt"/>
            </a:endParaRPr>
          </a:p>
          <a:p>
            <a:endParaRPr lang="es-ES" dirty="0"/>
          </a:p>
          <a:p>
            <a:r>
              <a:rPr lang="es-ES" dirty="0" err="1">
                <a:ea typeface="+mn-lt"/>
                <a:cs typeface="+mn-lt"/>
              </a:rPr>
              <a:t>Chest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openings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>
                <a:ea typeface="+mn-lt"/>
                <a:cs typeface="+mn-lt"/>
              </a:rPr>
              <a:t>Shadow </a:t>
            </a:r>
            <a:r>
              <a:rPr lang="es-ES" dirty="0" err="1">
                <a:ea typeface="+mn-lt"/>
                <a:cs typeface="+mn-lt"/>
              </a:rPr>
              <a:t>boxing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</p:txBody>
      </p:sp>
      <p:pic>
        <p:nvPicPr>
          <p:cNvPr id="5" name="Imagen 4" descr="Dripex Saco de Boxeo de Pie para Adultos, Compañero de Boxeo de MMA,  Entrenador de Boxeo, Resistente, con Base de Succión, Rellenable de Arena  80kg /Agua 60kg Aprox (19 ventosas) : Amazon.es:">
            <a:extLst>
              <a:ext uri="{FF2B5EF4-FFF2-40B4-BE49-F238E27FC236}">
                <a16:creationId xmlns:a16="http://schemas.microsoft.com/office/drawing/2014/main" id="{8E1F4100-737B-C0FF-9ABC-5A502D530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291" y="2178144"/>
            <a:ext cx="3543860" cy="353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4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7DEE-51E6-7FA2-3076-278037E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MOST COMMON BOXING INJURIES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F72B96-55A1-4BC8-46B6-A5AE40822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Finger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 and </a:t>
            </a: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wrist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 injuries.</a:t>
            </a:r>
            <a:endParaRPr lang="es-ES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Calibri" panose="020B0604020202020204" pitchFamily="34" charset="0"/>
              <a:buChar char="-"/>
            </a:pPr>
            <a:endParaRPr lang="es-ES" sz="2400" dirty="0">
              <a:solidFill>
                <a:srgbClr val="0D0D0D"/>
              </a:solidFill>
              <a:ea typeface="+mn-lt"/>
              <a:cs typeface="+mn-lt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Injuries </a:t>
            </a: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to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the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mouth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 and </a:t>
            </a: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teeth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.</a:t>
            </a:r>
            <a:endParaRPr lang="es-ES" sz="2400" dirty="0">
              <a:solidFill>
                <a:srgbClr val="0D0D0D"/>
              </a:solidFill>
            </a:endParaRPr>
          </a:p>
          <a:p>
            <a:pPr>
              <a:buFont typeface="Calibri" panose="020B0604020202020204" pitchFamily="34" charset="0"/>
              <a:buChar char="-"/>
            </a:pPr>
            <a:endParaRPr lang="es-ES" sz="2400" dirty="0">
              <a:solidFill>
                <a:srgbClr val="0D0D0D"/>
              </a:solidFill>
              <a:ea typeface="+mn-lt"/>
              <a:cs typeface="+mn-lt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Bruises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.</a:t>
            </a:r>
            <a:endParaRPr lang="es-ES" sz="2400" dirty="0">
              <a:solidFill>
                <a:srgbClr val="0D0D0D"/>
              </a:solidFill>
            </a:endParaRPr>
          </a:p>
          <a:p>
            <a:pPr>
              <a:buFont typeface="Calibri" panose="020B0604020202020204" pitchFamily="34" charset="0"/>
              <a:buChar char="-"/>
            </a:pPr>
            <a:endParaRPr lang="es-ES" sz="2400" dirty="0">
              <a:solidFill>
                <a:srgbClr val="0D0D0D"/>
              </a:solidFill>
              <a:ea typeface="+mn-lt"/>
              <a:cs typeface="+mn-lt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Bone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 fractures.</a:t>
            </a:r>
            <a:endParaRPr lang="es-ES" sz="2400" dirty="0">
              <a:solidFill>
                <a:srgbClr val="0D0D0D"/>
              </a:solidFill>
            </a:endParaRPr>
          </a:p>
          <a:p>
            <a:pPr>
              <a:buFont typeface="Calibri" panose="020B0604020202020204" pitchFamily="34" charset="0"/>
              <a:buChar char="-"/>
            </a:pPr>
            <a:endParaRPr lang="es-ES" sz="2400" dirty="0">
              <a:solidFill>
                <a:srgbClr val="0D0D0D"/>
              </a:solidFill>
              <a:ea typeface="+mn-lt"/>
              <a:cs typeface="+mn-lt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Facial and </a:t>
            </a: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eye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 injuries.</a:t>
            </a:r>
            <a:endParaRPr lang="es-ES" sz="2400" dirty="0">
              <a:solidFill>
                <a:srgbClr val="0D0D0D"/>
              </a:solidFill>
            </a:endParaRPr>
          </a:p>
          <a:p>
            <a:pPr>
              <a:buFont typeface="Calibri" panose="020B0604020202020204" pitchFamily="34" charset="0"/>
              <a:buChar char="-"/>
            </a:pPr>
            <a:endParaRPr lang="es-ES" sz="2400" dirty="0">
              <a:solidFill>
                <a:srgbClr val="0D0D0D"/>
              </a:solidFill>
              <a:ea typeface="+mn-lt"/>
              <a:cs typeface="+mn-lt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Muscle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 and </a:t>
            </a:r>
            <a:r>
              <a:rPr lang="es-ES" sz="2400" dirty="0" err="1">
                <a:solidFill>
                  <a:srgbClr val="0D0D0D"/>
                </a:solidFill>
                <a:ea typeface="+mn-lt"/>
                <a:cs typeface="+mn-lt"/>
              </a:rPr>
              <a:t>joint</a:t>
            </a:r>
            <a:r>
              <a:rPr lang="es-ES" sz="2400" dirty="0">
                <a:solidFill>
                  <a:srgbClr val="0D0D0D"/>
                </a:solidFill>
                <a:ea typeface="+mn-lt"/>
                <a:cs typeface="+mn-lt"/>
              </a:rPr>
              <a:t> injuries.</a:t>
            </a:r>
            <a:endParaRPr lang="es-ES" sz="2400" dirty="0">
              <a:solidFill>
                <a:srgbClr val="0D0D0D"/>
              </a:solidFill>
            </a:endParaRPr>
          </a:p>
          <a:p>
            <a:pPr>
              <a:buFont typeface="Calibri" panose="020B0604020202020204" pitchFamily="34" charset="0"/>
              <a:buChar char="-"/>
            </a:pPr>
            <a:endParaRPr lang="es-ES" sz="2400" dirty="0">
              <a:solidFill>
                <a:srgbClr val="0D0D0D"/>
              </a:solidFill>
            </a:endParaRPr>
          </a:p>
          <a:p>
            <a:pPr marL="0" indent="0">
              <a:buNone/>
            </a:pPr>
            <a:endParaRPr lang="es-ES" sz="2400" dirty="0">
              <a:solidFill>
                <a:srgbClr val="0D0D0D"/>
              </a:solidFill>
            </a:endParaRPr>
          </a:p>
        </p:txBody>
      </p:sp>
      <p:pic>
        <p:nvPicPr>
          <p:cNvPr id="4" name="Imagen 3" descr="Boxeo, las lesiones más frecuentes - Fisiolution">
            <a:extLst>
              <a:ext uri="{FF2B5EF4-FFF2-40B4-BE49-F238E27FC236}">
                <a16:creationId xmlns:a16="http://schemas.microsoft.com/office/drawing/2014/main" id="{8DE366E3-4701-2281-89DA-1BFF07F29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9955" y="2346217"/>
            <a:ext cx="6748742" cy="284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6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7DEE-51E6-7FA2-3076-278037E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HOW TO PREVENT INJURIES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F72B96-55A1-4BC8-46B6-A5AE40822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s-ES" dirty="0">
                <a:ea typeface="+mn-lt"/>
                <a:cs typeface="+mn-lt"/>
              </a:rPr>
              <a:t>Good </a:t>
            </a:r>
            <a:r>
              <a:rPr lang="es-ES" err="1">
                <a:ea typeface="+mn-lt"/>
                <a:cs typeface="+mn-lt"/>
              </a:rPr>
              <a:t>warm</a:t>
            </a:r>
            <a:r>
              <a:rPr lang="es-ES" dirty="0">
                <a:ea typeface="+mn-lt"/>
                <a:cs typeface="+mn-lt"/>
              </a:rPr>
              <a:t>-up, </a:t>
            </a:r>
            <a:r>
              <a:rPr lang="es-ES" err="1">
                <a:ea typeface="+mn-lt"/>
                <a:cs typeface="+mn-lt"/>
              </a:rPr>
              <a:t>not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only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for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wrist</a:t>
            </a:r>
            <a:r>
              <a:rPr lang="es-ES" dirty="0">
                <a:ea typeface="+mn-lt"/>
                <a:cs typeface="+mn-lt"/>
              </a:rPr>
              <a:t> and </a:t>
            </a:r>
            <a:r>
              <a:rPr lang="es-ES" err="1">
                <a:ea typeface="+mn-lt"/>
                <a:cs typeface="+mn-lt"/>
              </a:rPr>
              <a:t>hand</a:t>
            </a:r>
            <a:r>
              <a:rPr lang="es-ES" dirty="0">
                <a:ea typeface="+mn-lt"/>
                <a:cs typeface="+mn-lt"/>
              </a:rPr>
              <a:t>, </a:t>
            </a:r>
            <a:r>
              <a:rPr lang="es-ES" err="1">
                <a:ea typeface="+mn-lt"/>
                <a:cs typeface="+mn-lt"/>
              </a:rPr>
              <a:t>but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also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for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upper</a:t>
            </a:r>
            <a:r>
              <a:rPr lang="es-ES" dirty="0">
                <a:ea typeface="+mn-lt"/>
                <a:cs typeface="+mn-lt"/>
              </a:rPr>
              <a:t> and </a:t>
            </a:r>
            <a:r>
              <a:rPr lang="es-ES" err="1">
                <a:ea typeface="+mn-lt"/>
                <a:cs typeface="+mn-lt"/>
              </a:rPr>
              <a:t>lower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limbs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>
                <a:ea typeface="+mn-lt"/>
                <a:cs typeface="+mn-lt"/>
              </a:rPr>
              <a:t>A </a:t>
            </a:r>
            <a:r>
              <a:rPr lang="es-ES" dirty="0" err="1">
                <a:ea typeface="+mn-lt"/>
                <a:cs typeface="+mn-lt"/>
              </a:rPr>
              <a:t>good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physical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preparation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before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starting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this</a:t>
            </a:r>
            <a:r>
              <a:rPr lang="es-ES" dirty="0">
                <a:ea typeface="+mn-lt"/>
                <a:cs typeface="+mn-lt"/>
              </a:rPr>
              <a:t> sport.</a:t>
            </a:r>
            <a:endParaRPr lang="es-ES" dirty="0"/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>
                <a:ea typeface="+mn-lt"/>
                <a:cs typeface="+mn-lt"/>
              </a:rPr>
              <a:t>Hand </a:t>
            </a:r>
            <a:r>
              <a:rPr lang="es-ES" err="1">
                <a:ea typeface="+mn-lt"/>
                <a:cs typeface="+mn-lt"/>
              </a:rPr>
              <a:t>wrapping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is</a:t>
            </a:r>
            <a:r>
              <a:rPr lang="es-ES" dirty="0">
                <a:ea typeface="+mn-lt"/>
                <a:cs typeface="+mn-lt"/>
              </a:rPr>
              <a:t> fundamental and </a:t>
            </a:r>
            <a:r>
              <a:rPr lang="es-ES" err="1">
                <a:ea typeface="+mn-lt"/>
                <a:cs typeface="+mn-lt"/>
              </a:rPr>
              <a:t>essential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when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it</a:t>
            </a:r>
            <a:r>
              <a:rPr lang="es-ES" dirty="0">
                <a:ea typeface="+mn-lt"/>
                <a:cs typeface="+mn-lt"/>
              </a:rPr>
              <a:t> comes </a:t>
            </a:r>
            <a:r>
              <a:rPr lang="es-ES" err="1">
                <a:ea typeface="+mn-lt"/>
                <a:cs typeface="+mn-lt"/>
              </a:rPr>
              <a:t>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preventing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carpal</a:t>
            </a:r>
            <a:r>
              <a:rPr lang="es-ES" dirty="0">
                <a:ea typeface="+mn-lt"/>
                <a:cs typeface="+mn-lt"/>
              </a:rPr>
              <a:t> injuries.</a:t>
            </a:r>
            <a:endParaRPr lang="es-ES" dirty="0"/>
          </a:p>
          <a:p>
            <a:endParaRPr lang="es-ES" dirty="0">
              <a:ea typeface="+mn-lt"/>
              <a:cs typeface="+mn-lt"/>
            </a:endParaRPr>
          </a:p>
          <a:p>
            <a:r>
              <a:rPr lang="es-ES" err="1">
                <a:ea typeface="+mn-lt"/>
                <a:cs typeface="+mn-lt"/>
              </a:rPr>
              <a:t>Gloves</a:t>
            </a:r>
            <a:r>
              <a:rPr lang="es-ES" dirty="0">
                <a:ea typeface="+mn-lt"/>
                <a:cs typeface="+mn-lt"/>
              </a:rPr>
              <a:t>, </a:t>
            </a:r>
            <a:r>
              <a:rPr lang="es-ES" err="1">
                <a:ea typeface="+mn-lt"/>
                <a:cs typeface="+mn-lt"/>
              </a:rPr>
              <a:t>it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is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important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put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yourself</a:t>
            </a:r>
            <a:r>
              <a:rPr lang="es-ES" dirty="0">
                <a:ea typeface="+mn-lt"/>
                <a:cs typeface="+mn-lt"/>
              </a:rPr>
              <a:t> in </a:t>
            </a:r>
            <a:r>
              <a:rPr lang="es-ES" err="1">
                <a:ea typeface="+mn-lt"/>
                <a:cs typeface="+mn-lt"/>
              </a:rPr>
              <a:t>the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hands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of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specialists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see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the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impact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err="1">
                <a:ea typeface="+mn-lt"/>
                <a:cs typeface="+mn-lt"/>
              </a:rPr>
              <a:t>absorption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 err="1">
                <a:ea typeface="+mn-lt"/>
                <a:cs typeface="+mn-lt"/>
              </a:rPr>
              <a:t>Wear</a:t>
            </a:r>
            <a:r>
              <a:rPr lang="es-ES" dirty="0">
                <a:ea typeface="+mn-lt"/>
                <a:cs typeface="+mn-lt"/>
              </a:rPr>
              <a:t> a </a:t>
            </a:r>
            <a:r>
              <a:rPr lang="es-ES" dirty="0" err="1">
                <a:ea typeface="+mn-lt"/>
                <a:cs typeface="+mn-lt"/>
              </a:rPr>
              <a:t>mouth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guard</a:t>
            </a:r>
            <a:r>
              <a:rPr lang="es-ES" dirty="0">
                <a:ea typeface="+mn-lt"/>
                <a:cs typeface="+mn-lt"/>
              </a:rPr>
              <a:t> and </a:t>
            </a:r>
            <a:r>
              <a:rPr lang="es-ES" dirty="0" err="1">
                <a:ea typeface="+mn-lt"/>
                <a:cs typeface="+mn-lt"/>
              </a:rPr>
              <a:t>helmet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when</a:t>
            </a:r>
            <a:r>
              <a:rPr lang="es-ES" dirty="0">
                <a:ea typeface="+mn-lt"/>
                <a:cs typeface="+mn-lt"/>
              </a:rPr>
              <a:t> sparring.</a:t>
            </a:r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 err="1">
                <a:ea typeface="+mn-lt"/>
                <a:cs typeface="+mn-lt"/>
              </a:rPr>
              <a:t>Shoes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avoid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ankle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sprains</a:t>
            </a:r>
            <a:r>
              <a:rPr lang="es-ES" dirty="0">
                <a:ea typeface="+mn-lt"/>
                <a:cs typeface="+mn-lt"/>
              </a:rPr>
              <a:t>, and </a:t>
            </a:r>
            <a:r>
              <a:rPr lang="es-ES" dirty="0" err="1">
                <a:ea typeface="+mn-lt"/>
                <a:cs typeface="+mn-lt"/>
              </a:rPr>
              <a:t>to</a:t>
            </a:r>
            <a:r>
              <a:rPr lang="es-ES" dirty="0">
                <a:ea typeface="+mn-lt"/>
                <a:cs typeface="+mn-lt"/>
              </a:rPr>
              <a:t> be </a:t>
            </a:r>
            <a:r>
              <a:rPr lang="es-ES" dirty="0" err="1">
                <a:ea typeface="+mn-lt"/>
                <a:cs typeface="+mn-lt"/>
              </a:rPr>
              <a:t>able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work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on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the</a:t>
            </a:r>
            <a:r>
              <a:rPr lang="es-ES" dirty="0">
                <a:ea typeface="+mn-lt"/>
                <a:cs typeface="+mn-lt"/>
              </a:rPr>
              <a:t> toes.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169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7DEE-51E6-7FA2-3076-278037E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REFERENCES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F72B96-55A1-4BC8-46B6-A5AE40822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Marisol. (2018, 1 enero). </a:t>
            </a:r>
            <a:r>
              <a:rPr lang="es-ES" i="1" dirty="0">
                <a:solidFill>
                  <a:srgbClr val="05103E"/>
                </a:solidFill>
                <a:latin typeface="Times New Roman"/>
                <a:cs typeface="Times New Roman"/>
              </a:rPr>
              <a:t>Los Ejercicios para Boxeo más Eficaces | </a:t>
            </a:r>
            <a:r>
              <a:rPr lang="es-ES" i="1" dirty="0" err="1">
                <a:solidFill>
                  <a:srgbClr val="05103E"/>
                </a:solidFill>
                <a:latin typeface="Times New Roman"/>
                <a:cs typeface="Times New Roman"/>
              </a:rPr>
              <a:t>Superprof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. </a:t>
            </a:r>
            <a:r>
              <a:rPr lang="es-ES" dirty="0" err="1">
                <a:solidFill>
                  <a:srgbClr val="05103E"/>
                </a:solidFill>
                <a:latin typeface="Times New Roman"/>
                <a:cs typeface="Times New Roman"/>
              </a:rPr>
              <a:t>We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 Love </a:t>
            </a:r>
            <a:r>
              <a:rPr lang="es-ES" dirty="0" err="1">
                <a:solidFill>
                  <a:srgbClr val="05103E"/>
                </a:solidFill>
                <a:latin typeface="Times New Roman"/>
                <a:cs typeface="Times New Roman"/>
              </a:rPr>
              <a:t>Prof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 | el Blog de </a:t>
            </a:r>
            <a:r>
              <a:rPr lang="es-ES" dirty="0" err="1">
                <a:solidFill>
                  <a:srgbClr val="05103E"/>
                </a:solidFill>
                <a:latin typeface="Times New Roman"/>
                <a:cs typeface="Times New Roman"/>
              </a:rPr>
              <a:t>Superprof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 España. 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  <a:hlinkClick r:id="rId2"/>
              </a:rPr>
              <a:t>https://www.superprof.es/blog/ejercicios-de-boxeo/</a:t>
            </a:r>
            <a:endParaRPr lang="es-ES" dirty="0">
              <a:solidFill>
                <a:srgbClr val="000000"/>
              </a:solidFill>
              <a:latin typeface="Aptos" panose="020B0004020202020204"/>
              <a:cs typeface="Times New Roman"/>
            </a:endParaRPr>
          </a:p>
          <a:p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Hernán, V. (2022, 15 septiembre). </a:t>
            </a:r>
            <a:r>
              <a:rPr lang="es-ES" i="1" dirty="0">
                <a:solidFill>
                  <a:srgbClr val="05103E"/>
                </a:solidFill>
                <a:latin typeface="Times New Roman"/>
                <a:cs typeface="Times New Roman"/>
              </a:rPr>
              <a:t>Boxeo, las lesiones más frecuentes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. </a:t>
            </a:r>
            <a:r>
              <a:rPr lang="es-ES" dirty="0" err="1">
                <a:solidFill>
                  <a:srgbClr val="05103E"/>
                </a:solidFill>
                <a:latin typeface="Times New Roman"/>
                <a:cs typeface="Times New Roman"/>
              </a:rPr>
              <a:t>Fisiolution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. 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  <a:hlinkClick r:id="rId3"/>
              </a:rPr>
              <a:t>https://fisiolution.com/boxeo-las-lesiones-mas-frecuentes/</a:t>
            </a:r>
            <a:endParaRPr lang="es-ES" dirty="0">
              <a:solidFill>
                <a:srgbClr val="05103E"/>
              </a:solidFill>
              <a:latin typeface="Times New Roman"/>
              <a:cs typeface="Times New Roman"/>
            </a:endParaRPr>
          </a:p>
          <a:p>
            <a:r>
              <a:rPr lang="es-ES" i="1" dirty="0">
                <a:solidFill>
                  <a:srgbClr val="05103E"/>
                </a:solidFill>
                <a:latin typeface="Times New Roman"/>
                <a:cs typeface="Times New Roman"/>
              </a:rPr>
              <a:t>Caracterización del boxeo profesional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. (s. f.). Grupo Sobre Entrenamiento (G-SE). 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  <a:hlinkClick r:id="rId4"/>
              </a:rPr>
              <a:t>https://g-se.com/caracterizacion-del-boxeo-profesional-bp-O5e0515de365cd</a:t>
            </a:r>
            <a:endParaRPr lang="es-ES" dirty="0">
              <a:solidFill>
                <a:srgbClr val="05103E"/>
              </a:solidFill>
              <a:latin typeface="Times New Roman"/>
              <a:cs typeface="Times New Roman"/>
            </a:endParaRPr>
          </a:p>
          <a:p>
            <a:r>
              <a:rPr lang="es-ES" dirty="0" err="1">
                <a:solidFill>
                  <a:srgbClr val="05103E"/>
                </a:solidFill>
                <a:latin typeface="Times New Roman"/>
                <a:cs typeface="Times New Roman"/>
              </a:rPr>
              <a:t>Guterman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, T. (s. f.). </a:t>
            </a:r>
            <a:r>
              <a:rPr lang="es-ES" i="1" dirty="0">
                <a:solidFill>
                  <a:srgbClr val="05103E"/>
                </a:solidFill>
                <a:latin typeface="Times New Roman"/>
                <a:cs typeface="Times New Roman"/>
              </a:rPr>
              <a:t>El boxeo: sistema de competición, características fisiológicas, antropométricas y hábitos dietético-nutricionales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. 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  <a:hlinkClick r:id="rId5"/>
              </a:rPr>
              <a:t>https://www.efdeportes.com/efd167/el-boxeo-habitos-dietetico-nutricionales.htm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 </a:t>
            </a:r>
          </a:p>
          <a:p>
            <a:r>
              <a:rPr lang="es-ES" dirty="0" err="1">
                <a:solidFill>
                  <a:srgbClr val="05103E"/>
                </a:solidFill>
                <a:latin typeface="Times New Roman"/>
                <a:cs typeface="Times New Roman"/>
              </a:rPr>
              <a:t>Guterman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, T. (s. f.-b). </a:t>
            </a:r>
            <a:r>
              <a:rPr lang="es-ES" i="1" dirty="0">
                <a:solidFill>
                  <a:srgbClr val="05103E"/>
                </a:solidFill>
                <a:latin typeface="Times New Roman"/>
                <a:cs typeface="Times New Roman"/>
              </a:rPr>
              <a:t>La preparación física general de los boxeadores de Ciudad de la Habana en la categoría 15-16 </a:t>
            </a:r>
            <a:r>
              <a:rPr lang="es-ES" i="1">
                <a:solidFill>
                  <a:srgbClr val="05103E"/>
                </a:solidFill>
                <a:latin typeface="Times New Roman"/>
                <a:cs typeface="Times New Roman"/>
              </a:rPr>
              <a:t>años</a:t>
            </a:r>
            <a:r>
              <a:rPr lang="es-ES">
                <a:solidFill>
                  <a:srgbClr val="05103E"/>
                </a:solidFill>
                <a:latin typeface="Times New Roman"/>
                <a:cs typeface="Times New Roman"/>
              </a:rPr>
              <a:t>. 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  <a:hlinkClick r:id="rId6"/>
              </a:rPr>
              <a:t>https://www.efdeportes.com/efd146/la-preparacion-fisica-general-de-los-boxeadores.htm</a:t>
            </a:r>
            <a:r>
              <a:rPr lang="es-ES" dirty="0">
                <a:solidFill>
                  <a:srgbClr val="05103E"/>
                </a:solidFill>
                <a:latin typeface="Times New Roman"/>
                <a:cs typeface="Times New Roman"/>
              </a:rPr>
              <a:t> </a:t>
            </a:r>
          </a:p>
          <a:p>
            <a:endParaRPr lang="es-ES" dirty="0">
              <a:solidFill>
                <a:srgbClr val="05103E"/>
              </a:solidFill>
              <a:latin typeface="Times New Roman"/>
              <a:cs typeface="Times New Roman"/>
            </a:endParaRPr>
          </a:p>
          <a:p>
            <a:endParaRPr lang="es-ES" dirty="0">
              <a:solidFill>
                <a:srgbClr val="05103E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7582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de Office</vt:lpstr>
      <vt:lpstr>STRENGTH TRAINING AND CONDITIONING IN BOXING</vt:lpstr>
      <vt:lpstr>CHARACTERISTICS OF BOXING</vt:lpstr>
      <vt:lpstr>PHYSICAL DEMANDS</vt:lpstr>
      <vt:lpstr>PREPARATION OFF-SEASON</vt:lpstr>
      <vt:lpstr>TRAINING DURING COMPETITION</vt:lpstr>
      <vt:lpstr>SOME OF THE BESTS EXERCISES FOR BOXERS</vt:lpstr>
      <vt:lpstr>MOST COMMON BOXING INJURIES</vt:lpstr>
      <vt:lpstr>HOW TO PREVENT INJURIES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259</cp:revision>
  <dcterms:created xsi:type="dcterms:W3CDTF">2024-05-14T10:50:31Z</dcterms:created>
  <dcterms:modified xsi:type="dcterms:W3CDTF">2024-05-15T06:09:04Z</dcterms:modified>
</cp:coreProperties>
</file>