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</p:sldIdLst>
  <p:sldSz cx="18288000" cy="10287000"/>
  <p:notesSz cx="6858000" cy="9144000"/>
  <p:embeddedFontLst>
    <p:embeddedFont>
      <p:font typeface="Montserrat Medium" panose="00000600000000000000" pitchFamily="2" charset="0"/>
      <p:regular r:id="rId11"/>
      <p:italic r:id="rId12"/>
    </p:embeddedFont>
    <p:embeddedFont>
      <p:font typeface="Montserrat Medium Italics" panose="020B0604020202020204" charset="0"/>
      <p:regular r:id="rId13"/>
    </p:embeddedFont>
    <p:embeddedFont>
      <p:font typeface="Nunito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2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9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sensoridys.fr/2019/05/06/stimuler-ses-muscles-par-la-pensee/comment-page-1/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495800" y="952500"/>
            <a:ext cx="13944600" cy="252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r>
              <a:rPr 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unito" pitchFamily="2" charset="0"/>
              </a:rPr>
              <a:t>STRENGTH AND CONDITIONING - TENNIS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599B89-68A7-031E-5B6C-3D1E379C454B}"/>
              </a:ext>
            </a:extLst>
          </p:cNvPr>
          <p:cNvSpPr txBox="1"/>
          <p:nvPr/>
        </p:nvSpPr>
        <p:spPr>
          <a:xfrm>
            <a:off x="9753600" y="3841428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unito" pitchFamily="2" charset="0"/>
              </a:rPr>
              <a:t>DANIELA RODRIGO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3563600" y="-667349"/>
            <a:ext cx="11621743" cy="11621697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333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96756" y="843905"/>
            <a:ext cx="9595043" cy="105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85"/>
              </a:lnSpc>
            </a:pPr>
            <a:r>
              <a:rPr lang="en-US" sz="6996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PHYSICAL DEMANDS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1" y="2723013"/>
            <a:ext cx="4457700" cy="2661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Intermittent play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Work periods 4-10’’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10-20’’ pauses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60-90’’ rest 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ontserrat Medium Italics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825631"/>
              </a:solidFill>
              <a:latin typeface="Montserrat Medium Itali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CA0F076-8A74-0052-8974-37804820F321}"/>
              </a:ext>
            </a:extLst>
          </p:cNvPr>
          <p:cNvSpPr txBox="1"/>
          <p:nvPr/>
        </p:nvSpPr>
        <p:spPr>
          <a:xfrm>
            <a:off x="1028701" y="6021939"/>
            <a:ext cx="4457700" cy="2794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rgbClr val="825631"/>
                </a:solidFill>
                <a:latin typeface="Nunito" pitchFamily="2" charset="0"/>
              </a:rPr>
              <a:t>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Unpredictability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Match duration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Point length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Shot selection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Opponent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25631"/>
              </a:solidFill>
              <a:latin typeface="Montserrat Medium Italic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CA0F076-8A74-0052-8974-37804820F321}"/>
              </a:ext>
            </a:extLst>
          </p:cNvPr>
          <p:cNvSpPr txBox="1"/>
          <p:nvPr/>
        </p:nvSpPr>
        <p:spPr>
          <a:xfrm>
            <a:off x="8077200" y="2328620"/>
            <a:ext cx="445770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HR values range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between 60-80% of HR max</a:t>
            </a:r>
          </a:p>
          <a:p>
            <a:pPr algn="l"/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Long and intense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rallies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 with values over 85% HR max</a:t>
            </a:r>
          </a:p>
          <a:p>
            <a:pPr algn="l"/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Percentage of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playing time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21% attacking players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29% whole court players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39% baseline players</a:t>
            </a:r>
          </a:p>
        </p:txBody>
      </p:sp>
      <p:pic>
        <p:nvPicPr>
          <p:cNvPr id="19" name="Gráfico 18" descr="Cronómetro">
            <a:extLst>
              <a:ext uri="{FF2B5EF4-FFF2-40B4-BE49-F238E27FC236}">
                <a16:creationId xmlns:a16="http://schemas.microsoft.com/office/drawing/2014/main" id="{879E9C5D-74AF-9A1E-456E-BE59DAEC2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3034" y="6600441"/>
            <a:ext cx="914400" cy="914400"/>
          </a:xfrm>
          <a:prstGeom prst="rect">
            <a:avLst/>
          </a:prstGeom>
        </p:spPr>
      </p:pic>
      <p:pic>
        <p:nvPicPr>
          <p:cNvPr id="21" name="Gráfico 20" descr="Signo de interrogación">
            <a:extLst>
              <a:ext uri="{FF2B5EF4-FFF2-40B4-BE49-F238E27FC236}">
                <a16:creationId xmlns:a16="http://schemas.microsoft.com/office/drawing/2014/main" id="{72995F55-BF5F-1E2F-D2B1-CFD1E69E8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3034" y="405376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36934" y="4700744"/>
            <a:ext cx="3281302" cy="2584910"/>
            <a:chOff x="0" y="0"/>
            <a:chExt cx="12700000" cy="127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1028699" y="2842821"/>
            <a:ext cx="4307190" cy="776680"/>
            <a:chOff x="0" y="0"/>
            <a:chExt cx="955216" cy="176738"/>
          </a:xfrm>
          <a:solidFill>
            <a:schemeClr val="accent2">
              <a:lumMod val="75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16002000" y="-188132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1053346"/>
            <a:ext cx="10101526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85"/>
              </a:lnSpc>
            </a:pPr>
            <a:r>
              <a:rPr lang="en-US" sz="6996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PHYSICAL DEMANDS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3943" y="3015717"/>
            <a:ext cx="40767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bg1"/>
                </a:solidFill>
                <a:latin typeface="Nunito" pitchFamily="2" charset="0"/>
              </a:rPr>
              <a:t>SPEED AND AGILITY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81755" y="4228360"/>
            <a:ext cx="4220144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In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muscles and joints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Ball velocity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Powerful serves and precise strokes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Quality and speed of movement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Explosive movements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Grip </a:t>
            </a: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- Improve strokes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F9BC22BB-A592-AFC1-1364-7415D49F0FFE}"/>
              </a:ext>
            </a:extLst>
          </p:cNvPr>
          <p:cNvSpPr txBox="1"/>
          <p:nvPr/>
        </p:nvSpPr>
        <p:spPr>
          <a:xfrm>
            <a:off x="1000245" y="4051625"/>
            <a:ext cx="52197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Every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shot is different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 -&gt; React quickly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Velocity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Type and rate of spin</a:t>
            </a:r>
          </a:p>
          <a:p>
            <a:pPr algn="l"/>
            <a:endParaRPr lang="en-US" sz="2000" dirty="0">
              <a:solidFill>
                <a:srgbClr val="825631"/>
              </a:solidFill>
              <a:latin typeface="Montserrat Medium Italics"/>
            </a:endParaRP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Change of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directions </a:t>
            </a:r>
          </a:p>
          <a:p>
            <a:pPr algn="l"/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Multidirectional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 movement </a:t>
            </a:r>
          </a:p>
          <a:p>
            <a:pPr algn="l"/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Cover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 de court with precision </a:t>
            </a: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9C7B93D5-9E7D-1430-0973-750431293FB1}"/>
              </a:ext>
            </a:extLst>
          </p:cNvPr>
          <p:cNvGrpSpPr/>
          <p:nvPr/>
        </p:nvGrpSpPr>
        <p:grpSpPr>
          <a:xfrm>
            <a:off x="12039599" y="2926293"/>
            <a:ext cx="5104457" cy="776680"/>
            <a:chOff x="0" y="0"/>
            <a:chExt cx="955216" cy="176738"/>
          </a:xfrm>
          <a:solidFill>
            <a:schemeClr val="accent2">
              <a:lumMod val="75000"/>
            </a:schemeClr>
          </a:solidFill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C5CEE980-F5E7-97DF-ABEE-34268BA41BAE}"/>
                </a:ext>
              </a:extLst>
            </p:cNvPr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433BCA3A-0684-351F-567C-D261F430ED71}"/>
                </a:ext>
              </a:extLst>
            </p:cNvPr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9" name="TextBox 20">
            <a:extLst>
              <a:ext uri="{FF2B5EF4-FFF2-40B4-BE49-F238E27FC236}">
                <a16:creationId xmlns:a16="http://schemas.microsoft.com/office/drawing/2014/main" id="{FF3631DE-715E-8529-C813-947A013AD3E2}"/>
              </a:ext>
            </a:extLst>
          </p:cNvPr>
          <p:cNvSpPr txBox="1"/>
          <p:nvPr/>
        </p:nvSpPr>
        <p:spPr>
          <a:xfrm>
            <a:off x="12054643" y="3089172"/>
            <a:ext cx="510445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bg1"/>
                </a:solidFill>
                <a:latin typeface="Nunito" pitchFamily="2" charset="0"/>
              </a:rPr>
              <a:t>STRENGTH AND POWER</a:t>
            </a:r>
          </a:p>
        </p:txBody>
      </p:sp>
      <p:pic>
        <p:nvPicPr>
          <p:cNvPr id="31" name="Gráfico 30" descr="Indicador">
            <a:extLst>
              <a:ext uri="{FF2B5EF4-FFF2-40B4-BE49-F238E27FC236}">
                <a16:creationId xmlns:a16="http://schemas.microsoft.com/office/drawing/2014/main" id="{D8A79519-C0D8-9471-A2AA-B81453474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4185" y="2857197"/>
            <a:ext cx="1066800" cy="1066800"/>
          </a:xfrm>
          <a:prstGeom prst="rect">
            <a:avLst/>
          </a:prstGeom>
        </p:spPr>
      </p:pic>
      <p:pic>
        <p:nvPicPr>
          <p:cNvPr id="35" name="Gráfico 34" descr="Brazo musculoso">
            <a:extLst>
              <a:ext uri="{FF2B5EF4-FFF2-40B4-BE49-F238E27FC236}">
                <a16:creationId xmlns:a16="http://schemas.microsoft.com/office/drawing/2014/main" id="{E7CE84B3-78A0-C1B1-6C31-57F4F6B07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0600" y="8166855"/>
            <a:ext cx="1066799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021" y="2722928"/>
            <a:ext cx="3938384" cy="3325447"/>
            <a:chOff x="0" y="0"/>
            <a:chExt cx="12700000" cy="127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6910041" y="2947396"/>
            <a:ext cx="4220145" cy="3277450"/>
            <a:chOff x="0" y="0"/>
            <a:chExt cx="12700000" cy="1270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2485875" y="3257751"/>
            <a:ext cx="4589308" cy="2667517"/>
            <a:chOff x="0" y="0"/>
            <a:chExt cx="12700000" cy="12700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1651795" y="6729671"/>
            <a:ext cx="3626836" cy="671052"/>
            <a:chOff x="0" y="0"/>
            <a:chExt cx="955216" cy="176738"/>
          </a:xfrm>
          <a:solidFill>
            <a:schemeClr val="accent2">
              <a:lumMod val="75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85998" y="6729671"/>
            <a:ext cx="5322695" cy="671052"/>
            <a:chOff x="0" y="0"/>
            <a:chExt cx="955216" cy="176738"/>
          </a:xfrm>
          <a:solidFill>
            <a:schemeClr val="accent2">
              <a:lumMod val="75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16060" y="6729671"/>
            <a:ext cx="4728939" cy="671052"/>
            <a:chOff x="0" y="0"/>
            <a:chExt cx="955216" cy="176738"/>
          </a:xfrm>
          <a:solidFill>
            <a:schemeClr val="accent2">
              <a:lumMod val="75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15733264" y="-151679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1053346"/>
            <a:ext cx="10101526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85"/>
              </a:lnSpc>
            </a:pPr>
            <a:r>
              <a:rPr lang="en-US" sz="6996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PHYSICAL DEMANDS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1071" y="7815831"/>
            <a:ext cx="3973096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High intensity </a:t>
            </a: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Focus during hours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51795" y="6846493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rgbClr val="FFFFFF"/>
                </a:solidFill>
                <a:latin typeface="Nunito" pitchFamily="2" charset="0"/>
              </a:rPr>
              <a:t>ENDURANCE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10042" y="7701023"/>
            <a:ext cx="4220144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Dynamic movements</a:t>
            </a: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Reaching of shots</a:t>
            </a: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Lunging</a:t>
            </a: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Twisting the torso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70457" y="7789355"/>
            <a:ext cx="4220144" cy="75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Stay focused after many hours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18222" y="6846493"/>
            <a:ext cx="525824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rgbClr val="FFFFFF"/>
                </a:solidFill>
                <a:latin typeface="Nunito" pitchFamily="2" charset="0"/>
              </a:rPr>
              <a:t>FLEXIBILITY AND MOBILITY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16060" y="6846493"/>
            <a:ext cx="472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rgbClr val="FFFFFF"/>
                </a:solidFill>
                <a:latin typeface="Nunito" pitchFamily="2" charset="0"/>
              </a:rPr>
              <a:t>MENTAL THOUGHNESS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70824" y="3675820"/>
            <a:ext cx="142392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" name="Group 3"/>
          <p:cNvGrpSpPr/>
          <p:nvPr/>
        </p:nvGrpSpPr>
        <p:grpSpPr>
          <a:xfrm>
            <a:off x="2743988" y="3340294"/>
            <a:ext cx="3626836" cy="671052"/>
            <a:chOff x="0" y="0"/>
            <a:chExt cx="955216" cy="1767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6370824" y="5212215"/>
            <a:ext cx="142392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>
            <a:off x="6370824" y="7026414"/>
            <a:ext cx="142392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>
            <a:off x="6370824" y="8562809"/>
            <a:ext cx="142392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9" name="Group 9"/>
          <p:cNvGrpSpPr/>
          <p:nvPr/>
        </p:nvGrpSpPr>
        <p:grpSpPr>
          <a:xfrm>
            <a:off x="2743988" y="4905528"/>
            <a:ext cx="3626836" cy="671052"/>
            <a:chOff x="0" y="0"/>
            <a:chExt cx="955216" cy="1767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743988" y="6656146"/>
            <a:ext cx="3626836" cy="671052"/>
            <a:chOff x="0" y="0"/>
            <a:chExt cx="955216" cy="1767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43988" y="8222548"/>
            <a:ext cx="3626836" cy="671052"/>
            <a:chOff x="0" y="0"/>
            <a:chExt cx="955216" cy="1767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8189612" y="8898362"/>
            <a:ext cx="3111604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8189612" y="3311719"/>
            <a:ext cx="3111604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400000">
            <a:off x="8493607" y="6105040"/>
            <a:ext cx="561521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400000">
            <a:off x="5424866" y="6105040"/>
            <a:ext cx="555806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1917176" y="4541207"/>
            <a:ext cx="3626836" cy="671052"/>
            <a:chOff x="0" y="0"/>
            <a:chExt cx="955216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917176" y="5783846"/>
            <a:ext cx="3626836" cy="671052"/>
            <a:chOff x="0" y="0"/>
            <a:chExt cx="955216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917176" y="7026397"/>
            <a:ext cx="3626836" cy="671052"/>
            <a:chOff x="0" y="0"/>
            <a:chExt cx="955216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955216" cy="176738"/>
            </a:xfrm>
            <a:custGeom>
              <a:avLst/>
              <a:gdLst/>
              <a:ahLst/>
              <a:cxnLst/>
              <a:rect l="l" t="t" r="r" b="b"/>
              <a:pathLst>
                <a:path w="955216" h="176738">
                  <a:moveTo>
                    <a:pt x="0" y="0"/>
                  </a:moveTo>
                  <a:lnTo>
                    <a:pt x="955216" y="0"/>
                  </a:lnTo>
                  <a:lnTo>
                    <a:pt x="955216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55216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5400000">
            <a:off x="-1366819" y="5625755"/>
            <a:ext cx="2200788" cy="4401576"/>
          </a:xfrm>
          <a:custGeom>
            <a:avLst/>
            <a:gdLst/>
            <a:ahLst/>
            <a:cxnLst/>
            <a:rect l="l" t="t" r="r" b="b"/>
            <a:pathLst>
              <a:path w="2200788" h="4401576">
                <a:moveTo>
                  <a:pt x="0" y="0"/>
                </a:moveTo>
                <a:lnTo>
                  <a:pt x="2200788" y="0"/>
                </a:lnTo>
                <a:lnTo>
                  <a:pt x="2200788" y="4401576"/>
                </a:lnTo>
                <a:lnTo>
                  <a:pt x="0" y="440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685806" y="1053346"/>
            <a:ext cx="16916394" cy="105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6996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PREPARATION: 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Off-season and competition</a:t>
            </a:r>
            <a:endParaRPr lang="en-US" sz="6000" dirty="0">
              <a:solidFill>
                <a:srgbClr val="825631"/>
              </a:solidFill>
              <a:latin typeface="Anton Bold Itali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8435809" y="3723821"/>
            <a:ext cx="2695491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Australian Open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Roland Garros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Wimbledon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US Open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743988" y="3457116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JANUARY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743988" y="5022350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MAY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743988" y="6772968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JULY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743988" y="8339370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AUGUST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917176" y="4658029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December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917176" y="5900668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June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917176" y="7143219"/>
            <a:ext cx="3626836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February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8178884" y="2939774"/>
            <a:ext cx="3739115" cy="671052"/>
            <a:chOff x="0" y="0"/>
            <a:chExt cx="984788" cy="1767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984788" cy="176738"/>
            </a:xfrm>
            <a:custGeom>
              <a:avLst/>
              <a:gdLst/>
              <a:ahLst/>
              <a:cxnLst/>
              <a:rect l="l" t="t" r="r" b="b"/>
              <a:pathLst>
                <a:path w="984788" h="176738">
                  <a:moveTo>
                    <a:pt x="0" y="0"/>
                  </a:moveTo>
                  <a:lnTo>
                    <a:pt x="984788" y="0"/>
                  </a:lnTo>
                  <a:lnTo>
                    <a:pt x="984788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84788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58186" y="2939774"/>
            <a:ext cx="3739115" cy="671052"/>
            <a:chOff x="0" y="0"/>
            <a:chExt cx="984788" cy="1767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4788" cy="176738"/>
            </a:xfrm>
            <a:custGeom>
              <a:avLst/>
              <a:gdLst/>
              <a:ahLst/>
              <a:cxnLst/>
              <a:rect l="l" t="t" r="r" b="b"/>
              <a:pathLst>
                <a:path w="984788" h="176738">
                  <a:moveTo>
                    <a:pt x="0" y="0"/>
                  </a:moveTo>
                  <a:lnTo>
                    <a:pt x="984788" y="0"/>
                  </a:lnTo>
                  <a:lnTo>
                    <a:pt x="984788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84788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258186" y="-2555625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1053346"/>
            <a:ext cx="10101526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85"/>
              </a:lnSpc>
            </a:pPr>
            <a:r>
              <a:rPr lang="en-US" sz="6996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PREPARATION</a:t>
            </a:r>
            <a:r>
              <a:rPr lang="en-US" sz="6996" dirty="0">
                <a:solidFill>
                  <a:srgbClr val="825631"/>
                </a:solidFill>
                <a:latin typeface="Anton Bold Italics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78884" y="3744969"/>
            <a:ext cx="4517906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Aggressive baseliner</a:t>
            </a:r>
          </a:p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All court player</a:t>
            </a:r>
          </a:p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Serve &amp; volley</a:t>
            </a:r>
          </a:p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Counter-punchers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03443" y="3023839"/>
            <a:ext cx="3289998" cy="50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600" b="1" dirty="0">
                <a:solidFill>
                  <a:srgbClr val="FFFFFF"/>
                </a:solidFill>
                <a:latin typeface="Nunito" pitchFamily="2" charset="0"/>
              </a:rPr>
              <a:t>Game style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82745" y="3023839"/>
            <a:ext cx="3289998" cy="50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600" b="1" dirty="0">
                <a:solidFill>
                  <a:srgbClr val="FFFFFF"/>
                </a:solidFill>
                <a:latin typeface="Nunito" pitchFamily="2" charset="0"/>
              </a:rPr>
              <a:t>Surface</a:t>
            </a:r>
            <a:r>
              <a:rPr lang="en-US" sz="2699" dirty="0">
                <a:solidFill>
                  <a:srgbClr val="FFFFFF"/>
                </a:solidFill>
                <a:latin typeface="Montserrat Medium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58186" y="3939828"/>
            <a:ext cx="4143642" cy="283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Clay 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Grass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Hard court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27C6AA0-2A3C-CD22-53F5-EB036D34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73" y="3669109"/>
            <a:ext cx="7305615" cy="1908406"/>
          </a:xfrm>
          <a:prstGeom prst="rect">
            <a:avLst/>
          </a:prstGeom>
        </p:spPr>
      </p:pic>
      <p:pic>
        <p:nvPicPr>
          <p:cNvPr id="1026" name="Picture 2" descr="tipos de pistas de tenis indoor">
            <a:extLst>
              <a:ext uri="{FF2B5EF4-FFF2-40B4-BE49-F238E27FC236}">
                <a16:creationId xmlns:a16="http://schemas.microsoft.com/office/drawing/2014/main" id="{BD9E2E95-9B5F-EB18-C617-FF495888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6" y="5981700"/>
            <a:ext cx="4905028" cy="28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016424" y="2628631"/>
            <a:ext cx="3784176" cy="1839473"/>
            <a:chOff x="0" y="0"/>
            <a:chExt cx="605287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547725" y="2700442"/>
            <a:ext cx="3192550" cy="2022727"/>
            <a:chOff x="0" y="0"/>
            <a:chExt cx="605287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3977368" y="2415878"/>
            <a:ext cx="3480300" cy="1958732"/>
            <a:chOff x="0" y="-38100"/>
            <a:chExt cx="605287" cy="2148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8" name="Freeform 48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4315326" y="6462841"/>
            <a:ext cx="2962115" cy="1616148"/>
            <a:chOff x="0" y="0"/>
            <a:chExt cx="605287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3" name="Freeform 63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13905090" y="5386061"/>
            <a:ext cx="2298199" cy="8157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grpSp>
        <p:nvGrpSpPr>
          <p:cNvPr id="77" name="Group 77"/>
          <p:cNvGrpSpPr/>
          <p:nvPr/>
        </p:nvGrpSpPr>
        <p:grpSpPr>
          <a:xfrm>
            <a:off x="9579720" y="6614803"/>
            <a:ext cx="2708434" cy="990401"/>
            <a:chOff x="0" y="0"/>
            <a:chExt cx="605287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8" name="Freeform 78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-179358" y="8695640"/>
            <a:ext cx="18646716" cy="1623533"/>
            <a:chOff x="0" y="0"/>
            <a:chExt cx="4911069" cy="66496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0" name="Freeform 90"/>
            <p:cNvSpPr/>
            <p:nvPr/>
          </p:nvSpPr>
          <p:spPr>
            <a:xfrm>
              <a:off x="0" y="0"/>
              <a:ext cx="4911069" cy="664969"/>
            </a:xfrm>
            <a:custGeom>
              <a:avLst/>
              <a:gdLst/>
              <a:ahLst/>
              <a:cxnLst/>
              <a:rect l="l" t="t" r="r" b="b"/>
              <a:pathLst>
                <a:path w="4911069" h="664969">
                  <a:moveTo>
                    <a:pt x="0" y="0"/>
                  </a:moveTo>
                  <a:lnTo>
                    <a:pt x="4911069" y="0"/>
                  </a:lnTo>
                  <a:lnTo>
                    <a:pt x="4911069" y="664969"/>
                  </a:lnTo>
                  <a:lnTo>
                    <a:pt x="0" y="664969"/>
                  </a:lnTo>
                  <a:close/>
                </a:path>
              </a:pathLst>
            </a:custGeom>
            <a:grpFill/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4911069" cy="70306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4435249" y="9079297"/>
            <a:ext cx="2298199" cy="671052"/>
            <a:chOff x="0" y="0"/>
            <a:chExt cx="605287" cy="176738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2017127" y="9086067"/>
            <a:ext cx="2298199" cy="671052"/>
            <a:chOff x="0" y="0"/>
            <a:chExt cx="605287" cy="176738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9" name="TextBox 109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8029579" y="8821609"/>
            <a:ext cx="2473446" cy="1387565"/>
            <a:chOff x="0" y="0"/>
            <a:chExt cx="605287" cy="176738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TextBox 112"/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5429773" y="8318730"/>
            <a:ext cx="3480300" cy="3480286"/>
            <a:chOff x="0" y="0"/>
            <a:chExt cx="6350000" cy="63499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1" name="TextBox 121"/>
          <p:cNvSpPr txBox="1"/>
          <p:nvPr/>
        </p:nvSpPr>
        <p:spPr>
          <a:xfrm>
            <a:off x="838200" y="1053346"/>
            <a:ext cx="17068800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85"/>
              </a:lnSpc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PREPARATION: 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Competition and ‘off-season’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Nunito" pitchFamily="2" charset="0"/>
            </a:endParaRPr>
          </a:p>
        </p:txBody>
      </p:sp>
      <p:sp>
        <p:nvSpPr>
          <p:cNvPr id="131" name="TextBox 131"/>
          <p:cNvSpPr txBox="1"/>
          <p:nvPr/>
        </p:nvSpPr>
        <p:spPr>
          <a:xfrm>
            <a:off x="1180164" y="2604778"/>
            <a:ext cx="323943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General phase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Build off court fitness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565440" y="2535409"/>
            <a:ext cx="31137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Specific 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On court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Court drills simulating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13977368" y="2700442"/>
            <a:ext cx="32942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Competition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Match preparation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4547314" y="6393794"/>
            <a:ext cx="249813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Strength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Power 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Speed/agility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9772729" y="6823555"/>
            <a:ext cx="229819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Competition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902578" y="9008705"/>
            <a:ext cx="2284497" cy="84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Transition / off-season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4282165" y="9275235"/>
            <a:ext cx="24540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Active rest</a:t>
            </a:r>
          </a:p>
        </p:txBody>
      </p:sp>
      <p:grpSp>
        <p:nvGrpSpPr>
          <p:cNvPr id="161" name="Group 62">
            <a:extLst>
              <a:ext uri="{FF2B5EF4-FFF2-40B4-BE49-F238E27FC236}">
                <a16:creationId xmlns:a16="http://schemas.microsoft.com/office/drawing/2014/main" id="{4BA58B93-09EF-301C-A3D6-BD88A79D1B35}"/>
              </a:ext>
            </a:extLst>
          </p:cNvPr>
          <p:cNvGrpSpPr/>
          <p:nvPr/>
        </p:nvGrpSpPr>
        <p:grpSpPr>
          <a:xfrm>
            <a:off x="4926374" y="6288641"/>
            <a:ext cx="2962115" cy="1616148"/>
            <a:chOff x="0" y="0"/>
            <a:chExt cx="605287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2" name="Freeform 63">
              <a:extLst>
                <a:ext uri="{FF2B5EF4-FFF2-40B4-BE49-F238E27FC236}">
                  <a16:creationId xmlns:a16="http://schemas.microsoft.com/office/drawing/2014/main" id="{9ADD88CD-2F87-0627-3C96-8C3F22E5D871}"/>
                </a:ext>
              </a:extLst>
            </p:cNvPr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63" name="TextBox 64">
              <a:extLst>
                <a:ext uri="{FF2B5EF4-FFF2-40B4-BE49-F238E27FC236}">
                  <a16:creationId xmlns:a16="http://schemas.microsoft.com/office/drawing/2014/main" id="{75DDE876-454B-71F5-3250-2DDF942CFF65}"/>
                </a:ext>
              </a:extLst>
            </p:cNvPr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4" name="TextBox 142">
            <a:extLst>
              <a:ext uri="{FF2B5EF4-FFF2-40B4-BE49-F238E27FC236}">
                <a16:creationId xmlns:a16="http://schemas.microsoft.com/office/drawing/2014/main" id="{0AB46FF7-BEC5-A1EF-8DD7-D72465746E47}"/>
              </a:ext>
            </a:extLst>
          </p:cNvPr>
          <p:cNvSpPr txBox="1"/>
          <p:nvPr/>
        </p:nvSpPr>
        <p:spPr>
          <a:xfrm>
            <a:off x="5077631" y="6201774"/>
            <a:ext cx="249813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Strength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Power 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Speed/agility</a:t>
            </a:r>
          </a:p>
        </p:txBody>
      </p:sp>
      <p:grpSp>
        <p:nvGrpSpPr>
          <p:cNvPr id="166" name="Group 77">
            <a:extLst>
              <a:ext uri="{FF2B5EF4-FFF2-40B4-BE49-F238E27FC236}">
                <a16:creationId xmlns:a16="http://schemas.microsoft.com/office/drawing/2014/main" id="{92BE5B0D-1100-8A3A-569D-AC9D1687CD84}"/>
              </a:ext>
            </a:extLst>
          </p:cNvPr>
          <p:cNvGrpSpPr/>
          <p:nvPr/>
        </p:nvGrpSpPr>
        <p:grpSpPr>
          <a:xfrm>
            <a:off x="658605" y="6560270"/>
            <a:ext cx="2708434" cy="990401"/>
            <a:chOff x="0" y="0"/>
            <a:chExt cx="605287" cy="1767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7" name="Freeform 78">
              <a:extLst>
                <a:ext uri="{FF2B5EF4-FFF2-40B4-BE49-F238E27FC236}">
                  <a16:creationId xmlns:a16="http://schemas.microsoft.com/office/drawing/2014/main" id="{CF4AD919-B969-1042-E8B4-12659D50974A}"/>
                </a:ext>
              </a:extLst>
            </p:cNvPr>
            <p:cNvSpPr/>
            <p:nvPr/>
          </p:nvSpPr>
          <p:spPr>
            <a:xfrm>
              <a:off x="0" y="0"/>
              <a:ext cx="605287" cy="176738"/>
            </a:xfrm>
            <a:custGeom>
              <a:avLst/>
              <a:gdLst/>
              <a:ahLst/>
              <a:cxnLst/>
              <a:rect l="l" t="t" r="r" b="b"/>
              <a:pathLst>
                <a:path w="605287" h="176738">
                  <a:moveTo>
                    <a:pt x="0" y="0"/>
                  </a:moveTo>
                  <a:lnTo>
                    <a:pt x="605287" y="0"/>
                  </a:lnTo>
                  <a:lnTo>
                    <a:pt x="605287" y="176738"/>
                  </a:lnTo>
                  <a:lnTo>
                    <a:pt x="0" y="176738"/>
                  </a:lnTo>
                  <a:close/>
                </a:path>
              </a:pathLst>
            </a:custGeom>
            <a:grpFill/>
          </p:spPr>
        </p:sp>
        <p:sp>
          <p:nvSpPr>
            <p:cNvPr id="168" name="TextBox 79">
              <a:extLst>
                <a:ext uri="{FF2B5EF4-FFF2-40B4-BE49-F238E27FC236}">
                  <a16:creationId xmlns:a16="http://schemas.microsoft.com/office/drawing/2014/main" id="{686AF46F-AEE6-C1D6-77EE-BFE5F4DCCBA4}"/>
                </a:ext>
              </a:extLst>
            </p:cNvPr>
            <p:cNvSpPr txBox="1"/>
            <p:nvPr/>
          </p:nvSpPr>
          <p:spPr>
            <a:xfrm>
              <a:off x="0" y="-38100"/>
              <a:ext cx="605287" cy="2148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9" name="TextBox 147">
            <a:extLst>
              <a:ext uri="{FF2B5EF4-FFF2-40B4-BE49-F238E27FC236}">
                <a16:creationId xmlns:a16="http://schemas.microsoft.com/office/drawing/2014/main" id="{23C3B345-A704-3474-38C0-144FE22C7076}"/>
              </a:ext>
            </a:extLst>
          </p:cNvPr>
          <p:cNvSpPr txBox="1"/>
          <p:nvPr/>
        </p:nvSpPr>
        <p:spPr>
          <a:xfrm>
            <a:off x="888876" y="6840028"/>
            <a:ext cx="229819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Competition</a:t>
            </a:r>
          </a:p>
        </p:txBody>
      </p:sp>
      <p:sp>
        <p:nvSpPr>
          <p:cNvPr id="170" name="AutoShape 2">
            <a:extLst>
              <a:ext uri="{FF2B5EF4-FFF2-40B4-BE49-F238E27FC236}">
                <a16:creationId xmlns:a16="http://schemas.microsoft.com/office/drawing/2014/main" id="{5704ED30-F43D-913B-52BF-0F7D4D16A93A}"/>
              </a:ext>
            </a:extLst>
          </p:cNvPr>
          <p:cNvSpPr/>
          <p:nvPr/>
        </p:nvSpPr>
        <p:spPr>
          <a:xfrm>
            <a:off x="5486400" y="3467100"/>
            <a:ext cx="142392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1" name="AutoShape 2">
            <a:extLst>
              <a:ext uri="{FF2B5EF4-FFF2-40B4-BE49-F238E27FC236}">
                <a16:creationId xmlns:a16="http://schemas.microsoft.com/office/drawing/2014/main" id="{15026880-87AF-58BC-BB5D-41C0C9FEAAD7}"/>
              </a:ext>
            </a:extLst>
          </p:cNvPr>
          <p:cNvSpPr/>
          <p:nvPr/>
        </p:nvSpPr>
        <p:spPr>
          <a:xfrm>
            <a:off x="11658600" y="3517977"/>
            <a:ext cx="1423927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2" name="AutoShape 2">
            <a:extLst>
              <a:ext uri="{FF2B5EF4-FFF2-40B4-BE49-F238E27FC236}">
                <a16:creationId xmlns:a16="http://schemas.microsoft.com/office/drawing/2014/main" id="{D345FCBB-AD5D-0560-4DDA-BFE152D5FC82}"/>
              </a:ext>
            </a:extLst>
          </p:cNvPr>
          <p:cNvSpPr/>
          <p:nvPr/>
        </p:nvSpPr>
        <p:spPr>
          <a:xfrm flipH="1">
            <a:off x="15621000" y="4741389"/>
            <a:ext cx="525" cy="993842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3" name="AutoShape 2">
            <a:extLst>
              <a:ext uri="{FF2B5EF4-FFF2-40B4-BE49-F238E27FC236}">
                <a16:creationId xmlns:a16="http://schemas.microsoft.com/office/drawing/2014/main" id="{2366532B-3EBA-98F9-DADC-A33FD80653FC}"/>
              </a:ext>
            </a:extLst>
          </p:cNvPr>
          <p:cNvSpPr/>
          <p:nvPr/>
        </p:nvSpPr>
        <p:spPr>
          <a:xfrm flipH="1">
            <a:off x="12481164" y="7048500"/>
            <a:ext cx="1423926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4" name="AutoShape 2">
            <a:extLst>
              <a:ext uri="{FF2B5EF4-FFF2-40B4-BE49-F238E27FC236}">
                <a16:creationId xmlns:a16="http://schemas.microsoft.com/office/drawing/2014/main" id="{4355CC38-449D-7490-6A82-6B79784EAB8C}"/>
              </a:ext>
            </a:extLst>
          </p:cNvPr>
          <p:cNvSpPr/>
          <p:nvPr/>
        </p:nvSpPr>
        <p:spPr>
          <a:xfrm flipH="1">
            <a:off x="7923806" y="7015843"/>
            <a:ext cx="1423926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5" name="AutoShape 2">
            <a:extLst>
              <a:ext uri="{FF2B5EF4-FFF2-40B4-BE49-F238E27FC236}">
                <a16:creationId xmlns:a16="http://schemas.microsoft.com/office/drawing/2014/main" id="{15508623-987B-A496-7307-9C3CF38B459D}"/>
              </a:ext>
            </a:extLst>
          </p:cNvPr>
          <p:cNvSpPr/>
          <p:nvPr/>
        </p:nvSpPr>
        <p:spPr>
          <a:xfrm flipH="1">
            <a:off x="3476552" y="7006484"/>
            <a:ext cx="1423926" cy="0"/>
          </a:xfrm>
          <a:prstGeom prst="line">
            <a:avLst/>
          </a:prstGeom>
          <a:ln w="28575" cap="flat">
            <a:solidFill>
              <a:srgbClr val="825631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6" name="TextBox 154">
            <a:extLst>
              <a:ext uri="{FF2B5EF4-FFF2-40B4-BE49-F238E27FC236}">
                <a16:creationId xmlns:a16="http://schemas.microsoft.com/office/drawing/2014/main" id="{7E294682-D052-DB3E-BB62-B6D6CD2F2232}"/>
              </a:ext>
            </a:extLst>
          </p:cNvPr>
          <p:cNvSpPr txBox="1"/>
          <p:nvPr/>
        </p:nvSpPr>
        <p:spPr>
          <a:xfrm>
            <a:off x="7998034" y="8984828"/>
            <a:ext cx="2454009" cy="125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1-2 days</a:t>
            </a:r>
          </a:p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3-4 days</a:t>
            </a:r>
          </a:p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1-2 weeks</a:t>
            </a:r>
          </a:p>
        </p:txBody>
      </p:sp>
      <p:sp>
        <p:nvSpPr>
          <p:cNvPr id="177" name="TextBox 154">
            <a:extLst>
              <a:ext uri="{FF2B5EF4-FFF2-40B4-BE49-F238E27FC236}">
                <a16:creationId xmlns:a16="http://schemas.microsoft.com/office/drawing/2014/main" id="{C4D4A693-3931-9C3D-D45C-EF05BB869060}"/>
              </a:ext>
            </a:extLst>
          </p:cNvPr>
          <p:cNvSpPr txBox="1"/>
          <p:nvPr/>
        </p:nvSpPr>
        <p:spPr>
          <a:xfrm>
            <a:off x="11939221" y="9283334"/>
            <a:ext cx="24540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2-4 weeks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3563600" y="-667349"/>
            <a:ext cx="11621743" cy="11621697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333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96756" y="843905"/>
            <a:ext cx="11881044" cy="105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85"/>
              </a:lnSpc>
            </a:pPr>
            <a:r>
              <a:rPr lang="en-US" sz="6996" dirty="0">
                <a:solidFill>
                  <a:schemeClr val="accent2">
                    <a:lumMod val="50000"/>
                  </a:schemeClr>
                </a:solidFill>
                <a:latin typeface="Nunito" pitchFamily="2" charset="0"/>
              </a:rPr>
              <a:t>INJURIES AND PREVENTION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1" y="2318162"/>
            <a:ext cx="4457700" cy="3287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Overload and overuse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Incorrect techniques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Improper grip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Shoulder, elbow, wrist, hand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825631"/>
              </a:solidFill>
              <a:latin typeface="Montserrat Medium Itali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CA0F076-8A74-0052-8974-37804820F321}"/>
              </a:ext>
            </a:extLst>
          </p:cNvPr>
          <p:cNvSpPr txBox="1"/>
          <p:nvPr/>
        </p:nvSpPr>
        <p:spPr>
          <a:xfrm>
            <a:off x="1028701" y="6021939"/>
            <a:ext cx="44577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Tennis elbow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Rotator cuff tears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Back pain/ stress fractures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Ankle sprains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Jumper’s knee</a:t>
            </a:r>
          </a:p>
          <a:p>
            <a:pPr algn="l"/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CA0F076-8A74-0052-8974-37804820F321}"/>
              </a:ext>
            </a:extLst>
          </p:cNvPr>
          <p:cNvSpPr txBox="1"/>
          <p:nvPr/>
        </p:nvSpPr>
        <p:spPr>
          <a:xfrm>
            <a:off x="8077200" y="2328620"/>
            <a:ext cx="44577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Correct technique </a:t>
            </a: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Correct equipment</a:t>
            </a:r>
          </a:p>
          <a:p>
            <a:pPr algn="l"/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Warm-up properly </a:t>
            </a:r>
          </a:p>
          <a:p>
            <a:pPr algn="l"/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Muscle strengthening exercises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Shoulder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Forearm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Grip (wrist)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Nunito" pitchFamily="2" charset="0"/>
            </a:endParaRPr>
          </a:p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Functional exercises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" pitchFamily="2" charset="0"/>
              </a:rPr>
              <a:t>Core stability</a:t>
            </a:r>
          </a:p>
        </p:txBody>
      </p:sp>
      <p:pic>
        <p:nvPicPr>
          <p:cNvPr id="3" name="Gráfico 2" descr="Raqueta y pelota de tenis">
            <a:extLst>
              <a:ext uri="{FF2B5EF4-FFF2-40B4-BE49-F238E27FC236}">
                <a16:creationId xmlns:a16="http://schemas.microsoft.com/office/drawing/2014/main" id="{414C2C3A-1329-AD05-104C-BEEC09191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7400" y="3695700"/>
            <a:ext cx="914400" cy="914400"/>
          </a:xfrm>
          <a:prstGeom prst="rect">
            <a:avLst/>
          </a:prstGeom>
        </p:spPr>
      </p:pic>
      <p:pic>
        <p:nvPicPr>
          <p:cNvPr id="5" name="Gráfico 4" descr="Advertencia">
            <a:extLst>
              <a:ext uri="{FF2B5EF4-FFF2-40B4-BE49-F238E27FC236}">
                <a16:creationId xmlns:a16="http://schemas.microsoft.com/office/drawing/2014/main" id="{01734E16-0BC2-A8EC-745D-9322A355B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3600" y="6667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-1749549" y="82296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053346"/>
            <a:ext cx="972561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85"/>
              </a:lnSpc>
            </a:pPr>
            <a:r>
              <a:rPr lang="en-US" sz="6996" dirty="0">
                <a:solidFill>
                  <a:schemeClr val="accent2">
                    <a:lumMod val="50000"/>
                  </a:schemeClr>
                </a:solidFill>
                <a:latin typeface="Anton Bold Italics"/>
              </a:rPr>
              <a:t>SOURCES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628900"/>
            <a:ext cx="16497300" cy="6074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Tennis Strength &amp; Conditioning | Injuries | Gym - Tennis Fitness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. (s. f.). https://www.tennisfitness.com/tennis-injury-causes-prevention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r>
              <a:rPr lang="en-US" sz="2000" b="0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Anane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, S. (2023, 7 </a:t>
            </a:r>
            <a:r>
              <a:rPr lang="en-US" sz="2000" b="0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noviembre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). </a:t>
            </a:r>
            <a:r>
              <a:rPr lang="en-US" sz="2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Overcoming Common Tennis Injuries Through Strength and Conditioning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. https://www.linkedin.com/pulse/overcoming-common-tennis-injuries-through-strength-soumeya-anane-7cwcf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r>
              <a:rPr lang="en-US" sz="2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Common Tennis Injuries &amp; Prevention | Mass General Brigham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. (2022, 6 </a:t>
            </a:r>
            <a:r>
              <a:rPr lang="en-US" sz="2000" b="0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octubre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). https://www.massgeneralbrigham.org/en/about/newsroom/articles/tennis-injuries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Smith, B. J. (2012). Periodization and resistance training in the elite female tennis player: The WTA perspective. </a:t>
            </a:r>
            <a:r>
              <a:rPr lang="en-US" sz="2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Journal of Medicine and Science in Tennis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, </a:t>
            </a:r>
            <a:r>
              <a:rPr lang="en-US" sz="2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17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(2), 55-63.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Human Kinetics. (s. f.). </a:t>
            </a:r>
            <a:r>
              <a:rPr lang="en-US" sz="2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Physical Demands of Tennis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. https://us.humankinetics.com/blogs/excerpt/physical-demands-of-tennis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r>
              <a:rPr lang="en-US" sz="2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Review: Physical demands of tennis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unito" pitchFamily="2" charset="0"/>
              </a:rPr>
              <a:t>. (s. f.). https://supertrening.si/review-tennis-si/</a:t>
            </a:r>
            <a:r>
              <a:rPr lang="en-US" sz="20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 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endParaRPr lang="en-US" sz="2000" b="0" i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Nunito" pitchFamily="2" charset="0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05103E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5016</TotalTime>
  <Words>453</Words>
  <Application>Microsoft Office PowerPoint</Application>
  <PresentationFormat>Personalizado</PresentationFormat>
  <Paragraphs>131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Anton Bold Italics</vt:lpstr>
      <vt:lpstr>Times New Roman</vt:lpstr>
      <vt:lpstr>Nunito</vt:lpstr>
      <vt:lpstr>Montserrat Medium Italics</vt:lpstr>
      <vt:lpstr>Courier New</vt:lpstr>
      <vt:lpstr>Calibri</vt:lpstr>
      <vt:lpstr>Wingdings</vt:lpstr>
      <vt:lpstr>Montserrat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Rodrigo</dc:creator>
  <cp:lastModifiedBy>Daniela Rodrigo</cp:lastModifiedBy>
  <cp:revision>6</cp:revision>
  <dcterms:created xsi:type="dcterms:W3CDTF">2006-08-16T00:00:00Z</dcterms:created>
  <dcterms:modified xsi:type="dcterms:W3CDTF">2024-05-14T10:41:59Z</dcterms:modified>
  <dc:identifier>DAGEjXCEnkQ</dc:identifier>
</cp:coreProperties>
</file>