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3" r:id="rId4"/>
    <p:sldId id="264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7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4161/auto.6.6.1237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862950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1" y="4572000"/>
            <a:ext cx="8915399" cy="166841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/>
              <a:t>Hacking the stress system: the stress response as an adaptive trait that can work for or against you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2" y="6240419"/>
            <a:ext cx="8915399" cy="424541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Tx/>
            </a:pPr>
            <a:r>
              <a:rPr lang="en-GB" dirty="0" smtClean="0"/>
              <a:t>X - </a:t>
            </a:r>
            <a:r>
              <a:rPr lang="en-GB" dirty="0">
                <a:solidFill>
                  <a:prstClr val="black"/>
                </a:solidFill>
              </a:rPr>
              <a:t>Optimising the stress response for greater </a:t>
            </a:r>
            <a:r>
              <a:rPr lang="en-GB" dirty="0" smtClean="0">
                <a:solidFill>
                  <a:prstClr val="black"/>
                </a:solidFill>
              </a:rPr>
              <a:t>performance</a:t>
            </a:r>
            <a:endParaRPr lang="en-GB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buClrTx/>
            </a:pPr>
            <a:endParaRPr lang="en-GB" dirty="0" smtClean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Tx/>
            </a:pP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608" y="340389"/>
            <a:ext cx="6768124" cy="38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2214025"/>
            <a:ext cx="8915399" cy="1468800"/>
          </a:xfrm>
        </p:spPr>
        <p:txBody>
          <a:bodyPr/>
          <a:lstStyle/>
          <a:p>
            <a:r>
              <a:rPr lang="en-GB" dirty="0" smtClean="0"/>
              <a:t>Habituation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3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Cold exposure: Acute response to cold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2533291"/>
          </a:xfrm>
        </p:spPr>
        <p:txBody>
          <a:bodyPr>
            <a:normAutofit fontScale="92500" lnSpcReduction="20000"/>
          </a:bodyPr>
          <a:lstStyle/>
          <a:p>
            <a:r>
              <a:rPr lang="en-GB" u="sng" dirty="0" smtClean="0"/>
              <a:t>Stress response</a:t>
            </a:r>
          </a:p>
          <a:p>
            <a:endParaRPr lang="en-GB" dirty="0"/>
          </a:p>
          <a:p>
            <a:pPr lvl="1"/>
            <a:r>
              <a:rPr lang="en-GB" dirty="0" smtClean="0"/>
              <a:t>Vasoconstriction</a:t>
            </a:r>
          </a:p>
          <a:p>
            <a:pPr lvl="1"/>
            <a:r>
              <a:rPr lang="en-GB" dirty="0" smtClean="0"/>
              <a:t>Hyperventilation</a:t>
            </a:r>
          </a:p>
          <a:p>
            <a:pPr lvl="1"/>
            <a:r>
              <a:rPr lang="en-GB" dirty="0" smtClean="0"/>
              <a:t>Shivering</a:t>
            </a:r>
          </a:p>
          <a:p>
            <a:pPr lvl="1"/>
            <a:r>
              <a:rPr lang="en-GB" dirty="0" smtClean="0"/>
              <a:t>Sympathetic activation</a:t>
            </a:r>
          </a:p>
          <a:p>
            <a:pPr lvl="2"/>
            <a:r>
              <a:rPr lang="en-GB" dirty="0" smtClean="0"/>
              <a:t>Immune system </a:t>
            </a:r>
          </a:p>
          <a:p>
            <a:pPr lvl="1"/>
            <a:r>
              <a:rPr lang="en-GB" dirty="0" smtClean="0"/>
              <a:t>Noradrenaline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635"/>
          <a:stretch/>
        </p:blipFill>
        <p:spPr>
          <a:xfrm>
            <a:off x="7151296" y="1496219"/>
            <a:ext cx="4313209" cy="495546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811549" y="5234674"/>
            <a:ext cx="50292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err="1"/>
              <a:t>Šrámek</a:t>
            </a:r>
            <a:r>
              <a:rPr lang="en-GB" sz="1000" dirty="0"/>
              <a:t>, P., </a:t>
            </a:r>
            <a:r>
              <a:rPr lang="en-GB" sz="1000" dirty="0" err="1"/>
              <a:t>Šimečková</a:t>
            </a:r>
            <a:r>
              <a:rPr lang="en-GB" sz="1000" dirty="0"/>
              <a:t>, M., </a:t>
            </a:r>
            <a:r>
              <a:rPr lang="en-GB" sz="1000" dirty="0" err="1"/>
              <a:t>Janský</a:t>
            </a:r>
            <a:r>
              <a:rPr lang="en-GB" sz="1000" dirty="0"/>
              <a:t>, L., </a:t>
            </a:r>
            <a:r>
              <a:rPr lang="en-GB" sz="1000" dirty="0" err="1"/>
              <a:t>Šavlívková</a:t>
            </a:r>
            <a:r>
              <a:rPr lang="en-GB" sz="1000" dirty="0"/>
              <a:t>, J., &amp; </a:t>
            </a:r>
            <a:r>
              <a:rPr lang="en-GB" sz="1000" dirty="0" err="1"/>
              <a:t>Vybíral</a:t>
            </a:r>
            <a:r>
              <a:rPr lang="en-GB" sz="1000" dirty="0"/>
              <a:t>, S. (2000). Human physiological responses to immersion into water of different temperatures. </a:t>
            </a:r>
            <a:r>
              <a:rPr lang="en-GB" sz="1000" i="1" dirty="0"/>
              <a:t>European Journal of Applied Physiology</a:t>
            </a:r>
            <a:r>
              <a:rPr lang="en-GB" sz="1000" dirty="0"/>
              <a:t>, </a:t>
            </a:r>
            <a:r>
              <a:rPr lang="en-GB" sz="1000" i="1" dirty="0"/>
              <a:t>á+</a:t>
            </a:r>
            <a:r>
              <a:rPr lang="en-GB" sz="1000" dirty="0"/>
              <a:t>, 436–442.</a:t>
            </a:r>
          </a:p>
          <a:p>
            <a:r>
              <a:rPr lang="en-GB" sz="1000" dirty="0" err="1"/>
              <a:t>Søberg</a:t>
            </a:r>
            <a:r>
              <a:rPr lang="en-GB" sz="1000" dirty="0"/>
              <a:t>, S., Lo, J., </a:t>
            </a:r>
            <a:r>
              <a:rPr lang="en-GB" sz="1000" dirty="0" err="1"/>
              <a:t>Philipsen</a:t>
            </a:r>
            <a:r>
              <a:rPr lang="en-GB" sz="1000" dirty="0"/>
              <a:t>, F. E., Pedersen, B. K., </a:t>
            </a:r>
            <a:r>
              <a:rPr lang="en-GB" sz="1000" dirty="0" err="1"/>
              <a:t>Karstoft</a:t>
            </a:r>
            <a:r>
              <a:rPr lang="en-GB" sz="1000" dirty="0"/>
              <a:t>, K., </a:t>
            </a:r>
            <a:r>
              <a:rPr lang="en-GB" sz="1000" dirty="0" err="1"/>
              <a:t>Philipsen</a:t>
            </a:r>
            <a:r>
              <a:rPr lang="en-GB" sz="1000" dirty="0"/>
              <a:t>, F. E., … Ahrens, E. (2021). </a:t>
            </a:r>
            <a:r>
              <a:rPr lang="en-GB" sz="1000" i="1" dirty="0"/>
              <a:t>Article Altered brown fat thermoregulation and enhanced cold-induced thermogenesis in young , healthy , winter-swimming men </a:t>
            </a:r>
            <a:r>
              <a:rPr lang="en-GB" sz="1000" i="1" dirty="0" err="1"/>
              <a:t>ll</a:t>
            </a:r>
            <a:r>
              <a:rPr lang="en-GB" sz="1000" i="1" dirty="0"/>
              <a:t> Altered brown fat thermoregulation and enhanced cold-induced thermogenesis in young , healthy , winter-swimming men</a:t>
            </a:r>
            <a:r>
              <a:rPr lang="en-GB" sz="1000" dirty="0"/>
              <a:t>. https://doi.org/10.1016/j.xcrm.2021.100408</a:t>
            </a:r>
            <a:endParaRPr lang="en-GB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395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Cold Exposure: Secondary response to cold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935179" cy="4195481"/>
          </a:xfrm>
        </p:spPr>
        <p:txBody>
          <a:bodyPr/>
          <a:lstStyle/>
          <a:p>
            <a:r>
              <a:rPr lang="en-GB" dirty="0" smtClean="0"/>
              <a:t>Vasodilation</a:t>
            </a:r>
          </a:p>
          <a:p>
            <a:r>
              <a:rPr lang="en-GB" dirty="0" smtClean="0"/>
              <a:t>Thermogenesis (shivering)</a:t>
            </a:r>
          </a:p>
          <a:p>
            <a:r>
              <a:rPr lang="en-GB" dirty="0" smtClean="0"/>
              <a:t>Parasympathetic activation</a:t>
            </a:r>
          </a:p>
          <a:p>
            <a:r>
              <a:rPr lang="en-GB" dirty="0" smtClean="0"/>
              <a:t>Anti-inflammatory Cytokines</a:t>
            </a:r>
          </a:p>
          <a:p>
            <a:r>
              <a:rPr lang="en-GB" dirty="0" smtClean="0"/>
              <a:t>Mood enhancement (probably in response to </a:t>
            </a:r>
            <a:r>
              <a:rPr lang="en-GB" dirty="0"/>
              <a:t>d</a:t>
            </a:r>
            <a:r>
              <a:rPr lang="en-GB" dirty="0" smtClean="0"/>
              <a:t>opamine outflow)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3298" t="2420" r="6412" b="-2420"/>
          <a:stretch/>
        </p:blipFill>
        <p:spPr>
          <a:xfrm>
            <a:off x="6823494" y="1354178"/>
            <a:ext cx="4712159" cy="521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73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Cold exposure: Repeated cold exposure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52918"/>
            <a:ext cx="4633254" cy="4195481"/>
          </a:xfrm>
        </p:spPr>
        <p:txBody>
          <a:bodyPr/>
          <a:lstStyle/>
          <a:p>
            <a:r>
              <a:rPr lang="en-GB" dirty="0" smtClean="0"/>
              <a:t>Brown fat activation and production</a:t>
            </a:r>
          </a:p>
          <a:p>
            <a:r>
              <a:rPr lang="en-GB" dirty="0" smtClean="0"/>
              <a:t>Non-shivering thermogenesis</a:t>
            </a:r>
          </a:p>
          <a:p>
            <a:r>
              <a:rPr lang="en-GB" dirty="0" smtClean="0"/>
              <a:t>Improved insulin sensitivity</a:t>
            </a:r>
          </a:p>
          <a:p>
            <a:r>
              <a:rPr lang="en-GB" dirty="0" smtClean="0"/>
              <a:t>Weight loss</a:t>
            </a:r>
          </a:p>
          <a:p>
            <a:r>
              <a:rPr lang="en-GB" dirty="0" smtClean="0"/>
              <a:t>Immune activation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540" y="2290810"/>
            <a:ext cx="5571632" cy="31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1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76917" y="2700434"/>
            <a:ext cx="8915399" cy="1468800"/>
          </a:xfrm>
        </p:spPr>
        <p:txBody>
          <a:bodyPr/>
          <a:lstStyle/>
          <a:p>
            <a:r>
              <a:rPr lang="en-US" dirty="0" smtClean="0"/>
              <a:t>Physical exercise (stress) – see lecture 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101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evolved for hunger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52918"/>
            <a:ext cx="4624628" cy="4195481"/>
          </a:xfrm>
        </p:spPr>
        <p:txBody>
          <a:bodyPr/>
          <a:lstStyle/>
          <a:p>
            <a:r>
              <a:rPr lang="en-GB" dirty="0" smtClean="0"/>
              <a:t>For most of evolutionary history we went through regular short periods of food deprivation. 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toring excess energy</a:t>
            </a:r>
          </a:p>
          <a:p>
            <a:pPr lvl="2"/>
            <a:r>
              <a:rPr lang="en-GB" dirty="0" smtClean="0"/>
              <a:t>Insulin</a:t>
            </a:r>
          </a:p>
          <a:p>
            <a:pPr marL="914400" lvl="2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Cleaning out the system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5636" r="12007"/>
          <a:stretch/>
        </p:blipFill>
        <p:spPr>
          <a:xfrm>
            <a:off x="5956084" y="2124074"/>
            <a:ext cx="5292762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5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happens when you stop eating?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first 24 hours</a:t>
            </a:r>
          </a:p>
          <a:p>
            <a:pPr lvl="1"/>
            <a:r>
              <a:rPr lang="en-GB" dirty="0" smtClean="0"/>
              <a:t>You burn through your glycogen stores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r>
              <a:rPr lang="en-GB" dirty="0" smtClean="0"/>
              <a:t>After 2/3 days you switch from burning glucose to fat and protein</a:t>
            </a:r>
            <a:endParaRPr lang="en-GB" dirty="0"/>
          </a:p>
          <a:p>
            <a:pPr lvl="1"/>
            <a:r>
              <a:rPr lang="en-GB" dirty="0" smtClean="0"/>
              <a:t>The more fat adapted you are the easier this transition will be</a:t>
            </a:r>
          </a:p>
          <a:p>
            <a:pPr lvl="1"/>
            <a:r>
              <a:rPr lang="en-GB" dirty="0" smtClean="0"/>
              <a:t>Enhanced mood and cognitive function (due to ketone metabolism)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58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Autophagy: the medicinal qualities of consuming nothing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442108"/>
          </a:xfrm>
        </p:spPr>
        <p:txBody>
          <a:bodyPr/>
          <a:lstStyle/>
          <a:p>
            <a:r>
              <a:rPr lang="en-GB" dirty="0" smtClean="0"/>
              <a:t>During hunger, the body gets a chance to burn off a lot of cells, which do not function optimally.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During refeeding these cells are reconstituted if necessary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8574" y="5832900"/>
            <a:ext cx="11490385" cy="830997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Taylor, P., </a:t>
            </a:r>
            <a:r>
              <a:rPr lang="en-GB" sz="1200" dirty="0" err="1"/>
              <a:t>Alirezaei</a:t>
            </a:r>
            <a:r>
              <a:rPr lang="en-GB" sz="1200" dirty="0"/>
              <a:t>, M., </a:t>
            </a:r>
            <a:r>
              <a:rPr lang="en-GB" sz="1200" dirty="0" err="1"/>
              <a:t>Kemball</a:t>
            </a:r>
            <a:r>
              <a:rPr lang="en-GB" sz="1200" dirty="0"/>
              <a:t>, C. C., Flynn, C. T., Wood, M. R., Lindsay, J., … Whitton, J. L. (2014). </a:t>
            </a:r>
            <a:r>
              <a:rPr lang="en-GB" sz="1200" i="1" dirty="0"/>
              <a:t>Short-term fasting induces profound neuronal autophagy</a:t>
            </a:r>
            <a:r>
              <a:rPr lang="en-GB" sz="1200" dirty="0"/>
              <a:t>. (November), 37–41.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doi.org/10.4161/auto.6.6.12376</a:t>
            </a:r>
            <a:endParaRPr lang="en-GB" sz="1200" dirty="0" smtClean="0"/>
          </a:p>
          <a:p>
            <a:r>
              <a:rPr lang="en-GB" sz="1200" dirty="0" err="1"/>
              <a:t>Pietrocola</a:t>
            </a:r>
            <a:r>
              <a:rPr lang="en-GB" sz="1200" dirty="0"/>
              <a:t>, F., Pol, J., &amp; Prof, G. K. (2016). Fasting improves anticancer </a:t>
            </a:r>
            <a:r>
              <a:rPr lang="en-GB" sz="1200" dirty="0" err="1"/>
              <a:t>immunosurveillance</a:t>
            </a:r>
            <a:r>
              <a:rPr lang="en-GB" sz="1200" dirty="0"/>
              <a:t> via autophagy induction in malignant cells. </a:t>
            </a:r>
            <a:r>
              <a:rPr lang="en-GB" sz="1200" i="1" dirty="0"/>
              <a:t>Cell Cycle</a:t>
            </a:r>
            <a:r>
              <a:rPr lang="en-GB" sz="1200" dirty="0"/>
              <a:t>, </a:t>
            </a:r>
            <a:r>
              <a:rPr lang="en-GB" sz="1200" i="1" dirty="0"/>
              <a:t>15</a:t>
            </a:r>
            <a:r>
              <a:rPr lang="en-GB" sz="1200" dirty="0"/>
              <a:t>(24), 3327–3328. https://</a:t>
            </a:r>
            <a:r>
              <a:rPr lang="en-GB" sz="1200" dirty="0" smtClean="0"/>
              <a:t>doi.org/10.1080/15384101.2016.1224797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8224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88604" y="2605402"/>
            <a:ext cx="8915399" cy="1468800"/>
          </a:xfrm>
        </p:spPr>
        <p:txBody>
          <a:bodyPr/>
          <a:lstStyle/>
          <a:p>
            <a:r>
              <a:rPr lang="en-US" dirty="0" smtClean="0"/>
              <a:t>Modulation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321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Much less is known about the manipulation of the acute stress response for optimal performance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524538"/>
            <a:ext cx="8915400" cy="3386683"/>
          </a:xfrm>
        </p:spPr>
        <p:txBody>
          <a:bodyPr/>
          <a:lstStyle/>
          <a:p>
            <a:r>
              <a:rPr lang="en-US" dirty="0" smtClean="0"/>
              <a:t>Internal reward generation</a:t>
            </a:r>
          </a:p>
          <a:p>
            <a:pPr lvl="1"/>
            <a:r>
              <a:rPr lang="en-US" dirty="0" smtClean="0"/>
              <a:t>Small milestones (micro-slicing activities)</a:t>
            </a:r>
          </a:p>
          <a:p>
            <a:pPr lvl="1"/>
            <a:endParaRPr lang="en-US" dirty="0"/>
          </a:p>
          <a:p>
            <a:r>
              <a:rPr lang="en-US" dirty="0" smtClean="0"/>
              <a:t>The effects of altruism</a:t>
            </a:r>
          </a:p>
          <a:p>
            <a:pPr lvl="1"/>
            <a:r>
              <a:rPr lang="en-US" dirty="0" smtClean="0"/>
              <a:t>We handle so much more if we can find the strength to care for others while we struggle</a:t>
            </a:r>
          </a:p>
          <a:p>
            <a:pPr lvl="2"/>
            <a:r>
              <a:rPr lang="en-US" dirty="0" smtClean="0"/>
              <a:t>(Oxytocin?)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1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three major ways to manipulate the stress response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Stress reduction</a:t>
            </a:r>
          </a:p>
          <a:p>
            <a:endParaRPr lang="en-GB" dirty="0"/>
          </a:p>
          <a:p>
            <a:r>
              <a:rPr lang="en-GB" dirty="0" smtClean="0"/>
              <a:t>Habituation</a:t>
            </a:r>
          </a:p>
          <a:p>
            <a:endParaRPr lang="en-GB" dirty="0"/>
          </a:p>
          <a:p>
            <a:r>
              <a:rPr lang="en-GB" dirty="0" smtClean="0"/>
              <a:t>Modulation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50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929309"/>
          </a:xfrm>
        </p:spPr>
        <p:txBody>
          <a:bodyPr>
            <a:normAutofit/>
          </a:bodyPr>
          <a:lstStyle/>
          <a:p>
            <a:r>
              <a:rPr lang="en-GB" dirty="0"/>
              <a:t>The most effective mechanisms to reduce or control the acute stress response all involve </a:t>
            </a:r>
            <a:r>
              <a:rPr lang="en-GB" dirty="0" smtClean="0"/>
              <a:t>feedback loops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777706"/>
            <a:ext cx="8915400" cy="313351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It is hard to control</a:t>
            </a:r>
          </a:p>
          <a:p>
            <a:pPr lvl="1"/>
            <a:r>
              <a:rPr lang="en-GB" dirty="0" smtClean="0"/>
              <a:t>Thoughts</a:t>
            </a:r>
          </a:p>
          <a:p>
            <a:pPr lvl="1"/>
            <a:r>
              <a:rPr lang="en-GB" dirty="0" smtClean="0"/>
              <a:t>Emotions</a:t>
            </a:r>
          </a:p>
          <a:p>
            <a:pPr lvl="1"/>
            <a:r>
              <a:rPr lang="en-GB" dirty="0" smtClean="0"/>
              <a:t>Physiological states</a:t>
            </a:r>
          </a:p>
          <a:p>
            <a:pPr lvl="1"/>
            <a:endParaRPr lang="en-GB" dirty="0"/>
          </a:p>
          <a:p>
            <a:r>
              <a:rPr lang="en-GB" dirty="0" smtClean="0"/>
              <a:t>Behaviour is much easier and that will alter all the above</a:t>
            </a:r>
          </a:p>
          <a:p>
            <a:endParaRPr lang="en-GB" dirty="0"/>
          </a:p>
          <a:p>
            <a:r>
              <a:rPr lang="en-GB" dirty="0" smtClean="0"/>
              <a:t>Stress often requires an expression to movement (be that physiological or psychological – behaviour is the key!)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77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Forward movement: The nucleus </a:t>
            </a:r>
            <a:r>
              <a:rPr lang="en-GB" dirty="0" err="1" smtClean="0"/>
              <a:t>reuniens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5887423" cy="419548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 small nucleus in the thalamus</a:t>
            </a:r>
          </a:p>
          <a:p>
            <a:endParaRPr lang="en-GB" dirty="0" smtClean="0"/>
          </a:p>
          <a:p>
            <a:r>
              <a:rPr lang="en-GB" dirty="0" smtClean="0"/>
              <a:t>Secretes dopamine in response to forward movement</a:t>
            </a:r>
          </a:p>
          <a:p>
            <a:endParaRPr lang="en-GB" dirty="0"/>
          </a:p>
          <a:p>
            <a:r>
              <a:rPr lang="en-GB" dirty="0" smtClean="0"/>
              <a:t>Behaviour effects</a:t>
            </a:r>
            <a:endParaRPr lang="en-GB" dirty="0"/>
          </a:p>
          <a:p>
            <a:pPr lvl="1"/>
            <a:r>
              <a:rPr lang="en-GB" dirty="0" smtClean="0"/>
              <a:t>In rats it increases willingness to fight harder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In people… (we are not sure yet. Running or going for a walk seem to calm people down, but I am not aware of any studies which confirm this mechanism. We are awaiting data from a current project though. So, I hope I can confirm this hypothesis soon)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2757" t="-285" r="9295" b="285"/>
          <a:stretch/>
        </p:blipFill>
        <p:spPr>
          <a:xfrm>
            <a:off x="7492181" y="1853248"/>
            <a:ext cx="4168878" cy="345112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663187" y="6073151"/>
            <a:ext cx="98414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Zimmerman, E. C., &amp; Grace, A. A. (2016). The nucleus </a:t>
            </a:r>
            <a:r>
              <a:rPr lang="en-GB" sz="1200" dirty="0" err="1"/>
              <a:t>reuniens</a:t>
            </a:r>
            <a:r>
              <a:rPr lang="en-GB" sz="1200" dirty="0"/>
              <a:t> of the midline thalamus gates prefrontal-hippocampal modulation of ventral tegmental area dopamine neuron activity. </a:t>
            </a:r>
            <a:r>
              <a:rPr lang="en-GB" sz="1200" i="1" dirty="0"/>
              <a:t>Journal of Neuroscience</a:t>
            </a:r>
            <a:r>
              <a:rPr lang="en-GB" sz="1200" dirty="0"/>
              <a:t>, </a:t>
            </a:r>
            <a:r>
              <a:rPr lang="en-GB" sz="1200" i="1" dirty="0"/>
              <a:t>36</a:t>
            </a:r>
            <a:r>
              <a:rPr lang="en-GB" sz="1200" dirty="0"/>
              <a:t>(34), 8977–8984. https://doi.org/10.1523/JNEUROSCI.1402-16.2016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036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Acute stress reduction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Breath work</a:t>
            </a:r>
          </a:p>
          <a:p>
            <a:endParaRPr lang="en-GB" dirty="0"/>
          </a:p>
          <a:p>
            <a:r>
              <a:rPr lang="en-GB" dirty="0" smtClean="0"/>
              <a:t>Eyes</a:t>
            </a:r>
          </a:p>
          <a:p>
            <a:endParaRPr lang="en-GB" dirty="0"/>
          </a:p>
          <a:p>
            <a:r>
              <a:rPr lang="en-GB" dirty="0" smtClean="0"/>
              <a:t>Left-brain / right-brain cross talk </a:t>
            </a:r>
          </a:p>
          <a:p>
            <a:endParaRPr lang="en-GB" dirty="0"/>
          </a:p>
          <a:p>
            <a:r>
              <a:rPr lang="en-GB" dirty="0" smtClean="0"/>
              <a:t>Relaxation practices </a:t>
            </a:r>
          </a:p>
          <a:p>
            <a:pPr lvl="1"/>
            <a:r>
              <a:rPr lang="en-GB" dirty="0" smtClean="0"/>
              <a:t>Meditation</a:t>
            </a:r>
          </a:p>
          <a:p>
            <a:pPr lvl="1"/>
            <a:r>
              <a:rPr lang="en-GB" dirty="0" smtClean="0"/>
              <a:t>Yoga</a:t>
            </a:r>
          </a:p>
          <a:p>
            <a:pPr lvl="1"/>
            <a:r>
              <a:rPr lang="en-GB" dirty="0" smtClean="0"/>
              <a:t>Sports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87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 work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03312" y="2060576"/>
            <a:ext cx="4396339" cy="309757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Double sigh </a:t>
            </a:r>
          </a:p>
          <a:p>
            <a:pPr lvl="1"/>
            <a:r>
              <a:rPr lang="en-GB" dirty="0" smtClean="0"/>
              <a:t>Off load much more carbon dioxide </a:t>
            </a:r>
          </a:p>
          <a:p>
            <a:endParaRPr lang="en-GB" dirty="0"/>
          </a:p>
          <a:p>
            <a:r>
              <a:rPr lang="en-GB" dirty="0" smtClean="0"/>
              <a:t>Respiratory sinus arrhythmia</a:t>
            </a:r>
          </a:p>
          <a:p>
            <a:pPr lvl="1"/>
            <a:r>
              <a:rPr lang="en-GB" dirty="0" smtClean="0"/>
              <a:t>Inhales: diaphragm moves down, more space for the heart, brain sends a signal to speed up to keep blood pressure steady. </a:t>
            </a:r>
          </a:p>
          <a:p>
            <a:pPr lvl="1"/>
            <a:r>
              <a:rPr lang="en-GB" dirty="0" smtClean="0"/>
              <a:t>Basis for Heart Rave Variability (HRV)</a:t>
            </a: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2306" y="2055813"/>
            <a:ext cx="4200525" cy="42005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682151" y="6059282"/>
            <a:ext cx="38832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Feldman JL. </a:t>
            </a:r>
            <a:r>
              <a:rPr lang="en-GB" sz="1200" dirty="0">
                <a:hlinkClick r:id="rId3"/>
              </a:rPr>
              <a:t>Neurobiology of breathing control. Where to look and what to look for.</a:t>
            </a:r>
            <a:r>
              <a:rPr lang="en-GB" sz="1200" dirty="0"/>
              <a:t>. Advances in experimental medicine and biology, 1995.</a:t>
            </a:r>
          </a:p>
        </p:txBody>
      </p:sp>
    </p:spTree>
    <p:extLst>
      <p:ext uri="{BB962C8B-B14F-4D97-AF65-F5344CB8AC3E}">
        <p14:creationId xmlns:p14="http://schemas.microsoft.com/office/powerpoint/2010/main" val="53299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6438" y="440995"/>
            <a:ext cx="9877245" cy="1400530"/>
          </a:xfrm>
        </p:spPr>
        <p:txBody>
          <a:bodyPr/>
          <a:lstStyle/>
          <a:p>
            <a:r>
              <a:rPr lang="en-GB" dirty="0" smtClean="0"/>
              <a:t>Visual control: Can you use the eyes to control stress?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52918"/>
            <a:ext cx="4863734" cy="4195481"/>
          </a:xfrm>
        </p:spPr>
        <p:txBody>
          <a:bodyPr/>
          <a:lstStyle/>
          <a:p>
            <a:r>
              <a:rPr lang="en-GB" dirty="0" smtClean="0"/>
              <a:t>Eyes – 2 functions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Detecting shapes, colours, etc. (vision)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Communicate to the brain – active or inactive (Cues about time of day, stressors, etc.) (YES! Another feedback loop!!)</a:t>
            </a:r>
          </a:p>
          <a:p>
            <a:pPr lvl="2"/>
            <a:r>
              <a:rPr lang="en-GB" dirty="0" smtClean="0"/>
              <a:t>Relaxed (panoramic vision)</a:t>
            </a:r>
          </a:p>
          <a:p>
            <a:pPr lvl="2"/>
            <a:r>
              <a:rPr lang="en-GB" dirty="0" smtClean="0"/>
              <a:t>Stressed (focussed vision)</a:t>
            </a:r>
            <a:endParaRPr lang="en-GB" dirty="0"/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778" r="2963"/>
          <a:stretch/>
        </p:blipFill>
        <p:spPr>
          <a:xfrm>
            <a:off x="6389077" y="2052918"/>
            <a:ext cx="5568461" cy="395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2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Left-brain / right brain cross talk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654021" cy="4195481"/>
          </a:xfrm>
        </p:spPr>
        <p:txBody>
          <a:bodyPr/>
          <a:lstStyle/>
          <a:p>
            <a:r>
              <a:rPr lang="en-GB" dirty="0" smtClean="0"/>
              <a:t>Over activity in the left side of the brain may lead to overthinking</a:t>
            </a:r>
          </a:p>
          <a:p>
            <a:endParaRPr lang="en-GB" dirty="0"/>
          </a:p>
          <a:p>
            <a:r>
              <a:rPr lang="en-GB" dirty="0" smtClean="0"/>
              <a:t>Activity with the left hand, which cross talks to the right hemisphere, leads to an overall downregulation of brain activity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1853248"/>
            <a:ext cx="4972050" cy="43555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595887" y="4836004"/>
            <a:ext cx="479754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err="1"/>
              <a:t>Mesagno</a:t>
            </a:r>
            <a:r>
              <a:rPr lang="en-GB" sz="1200" dirty="0"/>
              <a:t>, C., Beckmann, J., </a:t>
            </a:r>
            <a:r>
              <a:rPr lang="en-GB" sz="1200" dirty="0" err="1"/>
              <a:t>Wergin</a:t>
            </a:r>
            <a:r>
              <a:rPr lang="en-GB" sz="1200" dirty="0"/>
              <a:t>, V. V., &amp; </a:t>
            </a:r>
            <a:r>
              <a:rPr lang="en-GB" sz="1200" dirty="0" err="1"/>
              <a:t>Gröpel</a:t>
            </a:r>
            <a:r>
              <a:rPr lang="en-GB" sz="1200" dirty="0"/>
              <a:t>, P. (2019). Primed to perform: Comparing different pre-performance routine interventions to improve accuracy in closed, self-paced motor tasks. </a:t>
            </a:r>
            <a:r>
              <a:rPr lang="en-GB" sz="1200" i="1" dirty="0"/>
              <a:t>Psychology of Sport and Exercise</a:t>
            </a:r>
            <a:r>
              <a:rPr lang="en-GB" sz="1200" dirty="0"/>
              <a:t>, </a:t>
            </a:r>
            <a:r>
              <a:rPr lang="en-GB" sz="1200" i="1" dirty="0"/>
              <a:t>43</a:t>
            </a:r>
            <a:r>
              <a:rPr lang="en-GB" sz="1200" dirty="0"/>
              <a:t>(January), 73–81. https://doi.org/10.1016/j.psychsport.2019.01.001</a:t>
            </a:r>
          </a:p>
          <a:p>
            <a:r>
              <a:rPr lang="en-GB" sz="1200" dirty="0" err="1"/>
              <a:t>Mesagno</a:t>
            </a:r>
            <a:r>
              <a:rPr lang="en-GB" sz="1200" dirty="0"/>
              <a:t>, C., &amp; Beckmann, J. (2017). Choking under pressure: theoretical models and interventions. </a:t>
            </a:r>
            <a:r>
              <a:rPr lang="en-GB" sz="1200" i="1" dirty="0"/>
              <a:t>Current Opinion in Psychology</a:t>
            </a:r>
            <a:r>
              <a:rPr lang="en-GB" sz="1200" dirty="0"/>
              <a:t>, </a:t>
            </a:r>
            <a:r>
              <a:rPr lang="en-GB" sz="1200" i="1" dirty="0"/>
              <a:t>16</a:t>
            </a:r>
            <a:r>
              <a:rPr lang="en-GB" sz="1200" dirty="0"/>
              <a:t>(June), 170–175. https://doi.org/10.1016/j.copsyc.2017.05.015</a:t>
            </a:r>
            <a:endParaRPr lang="en-GB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908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Meditation (a great feedback loop?)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Breath work</a:t>
            </a:r>
          </a:p>
          <a:p>
            <a:r>
              <a:rPr lang="en-GB" dirty="0" smtClean="0"/>
              <a:t>Deliberate focus on slowing down mental function</a:t>
            </a:r>
          </a:p>
          <a:p>
            <a:r>
              <a:rPr lang="en-GB" dirty="0" smtClean="0"/>
              <a:t>Focus of the mind</a:t>
            </a:r>
          </a:p>
          <a:p>
            <a:pPr lvl="1"/>
            <a:r>
              <a:rPr lang="en-GB" dirty="0" smtClean="0"/>
              <a:t>Calm</a:t>
            </a:r>
          </a:p>
          <a:p>
            <a:pPr lvl="1"/>
            <a:r>
              <a:rPr lang="en-GB" dirty="0" smtClean="0"/>
              <a:t>Present</a:t>
            </a:r>
          </a:p>
          <a:p>
            <a:pPr lvl="1"/>
            <a:r>
              <a:rPr lang="en-GB" dirty="0" smtClean="0"/>
              <a:t>Positive aspects of one’s life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58196382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</TotalTime>
  <Words>984</Words>
  <Application>Microsoft Office PowerPoint</Application>
  <PresentationFormat>Širokoúhlá obrazovka</PresentationFormat>
  <Paragraphs>120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Stébla</vt:lpstr>
      <vt:lpstr>Hacking the stress system: the stress response as an adaptive trait that can work for or against you</vt:lpstr>
      <vt:lpstr>The three major ways to manipulate the stress response</vt:lpstr>
      <vt:lpstr>The most effective mechanisms to reduce or control the acute stress response all involve feedback loops </vt:lpstr>
      <vt:lpstr>Forward movement: The nucleus reuniens</vt:lpstr>
      <vt:lpstr>Acute stress reduction</vt:lpstr>
      <vt:lpstr>Breath work</vt:lpstr>
      <vt:lpstr>Visual control: Can you use the eyes to control stress?</vt:lpstr>
      <vt:lpstr>Left-brain / right brain cross talk</vt:lpstr>
      <vt:lpstr>Meditation (a great feedback loop?)</vt:lpstr>
      <vt:lpstr>Habituation</vt:lpstr>
      <vt:lpstr>Cold exposure: Acute response to cold</vt:lpstr>
      <vt:lpstr>Cold Exposure: Secondary response to cold</vt:lpstr>
      <vt:lpstr>Cold exposure: Repeated cold exposure</vt:lpstr>
      <vt:lpstr>Physical exercise (stress) – see lecture IX</vt:lpstr>
      <vt:lpstr>We evolved for hunger</vt:lpstr>
      <vt:lpstr>What happens when you stop eating?</vt:lpstr>
      <vt:lpstr>Autophagy: the medicinal qualities of consuming nothing</vt:lpstr>
      <vt:lpstr>Modulation</vt:lpstr>
      <vt:lpstr>Much less is known about the manipulation of the acute stress response for optimal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Hacking the stress system: the stress response as an adaptive trait that can work for or against you</dc:title>
  <dc:creator>Mac Gillavry David William</dc:creator>
  <cp:lastModifiedBy>Mac Gillavry David William</cp:lastModifiedBy>
  <cp:revision>5</cp:revision>
  <dcterms:created xsi:type="dcterms:W3CDTF">2023-01-15T17:51:27Z</dcterms:created>
  <dcterms:modified xsi:type="dcterms:W3CDTF">2023-01-15T22:42:47Z</dcterms:modified>
</cp:coreProperties>
</file>