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8" r:id="rId7"/>
    <p:sldId id="267" r:id="rId8"/>
    <p:sldId id="270" r:id="rId9"/>
    <p:sldId id="271" r:id="rId10"/>
    <p:sldId id="261" r:id="rId11"/>
    <p:sldId id="262" r:id="rId12"/>
    <p:sldId id="269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opsyc.2019.09.01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402/ejpt.v5.2651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3/pnas.101531610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2/JCI12898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165/00007256-198401020-0000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1" y="4196078"/>
            <a:ext cx="8915399" cy="2044341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Hacking the stress system: the stress response as an adaptive trait that can work for or against you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2" y="6240419"/>
            <a:ext cx="8915399" cy="424541"/>
          </a:xfrm>
        </p:spPr>
        <p:txBody>
          <a:bodyPr/>
          <a:lstStyle/>
          <a:p>
            <a:pPr lvl="0">
              <a:spcBef>
                <a:spcPts val="0"/>
              </a:spcBef>
              <a:buClrTx/>
              <a:defRPr/>
            </a:pPr>
            <a:r>
              <a:rPr lang="en-GB" dirty="0" smtClean="0"/>
              <a:t>II - </a:t>
            </a:r>
            <a:r>
              <a:rPr lang="en-GB" sz="1600" dirty="0" smtClean="0">
                <a:solidFill>
                  <a:prstClr val="black"/>
                </a:solidFill>
              </a:rPr>
              <a:t>Social </a:t>
            </a:r>
            <a:r>
              <a:rPr lang="en-GB" sz="1600" dirty="0">
                <a:solidFill>
                  <a:prstClr val="black"/>
                </a:solidFill>
              </a:rPr>
              <a:t>stress, reproduction and hierarchy</a:t>
            </a:r>
          </a:p>
          <a:p>
            <a:pPr lvl="0">
              <a:spcBef>
                <a:spcPts val="0"/>
              </a:spcBef>
              <a:buClrTx/>
            </a:pP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990" y="150344"/>
            <a:ext cx="6339840" cy="362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1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9E7676-1762-C14B-B819-6380D6577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1ADC99-6594-504A-9C9D-AE1458B3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Act out!!!!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2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32B4CF5-E518-E647-B8F9-41A036EEF4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11221"/>
          <a:stretch/>
        </p:blipFill>
        <p:spPr bwMode="auto">
          <a:xfrm>
            <a:off x="8229598" y="10"/>
            <a:ext cx="39624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57F5C6-EC69-2443-A599-AD113D09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519" y="787400"/>
            <a:ext cx="5940213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 dirty="0" smtClean="0">
                <a:solidFill>
                  <a:schemeClr val="tx1"/>
                </a:solidFill>
              </a:rPr>
              <a:t>Social hierarchy and the dynamics of acting out</a:t>
            </a:r>
            <a:endParaRPr lang="cs-CZ" sz="25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25E0A-71A5-424B-9F0C-B97ACE652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866" y="2032000"/>
            <a:ext cx="7145867" cy="35320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We mainly act out down the social hierarchy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In a stable social hierarchy, stress and its negative health outcomes accumulate at the bottom.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In an unstable social hierarchy, stress effects most members equally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Poverty, social strata and the meritocracy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Testosterone, competition and your place on the hierarchy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1866" y="5736566"/>
            <a:ext cx="7289321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Sherman, G. D., &amp; Mehta, P. H. (2020). Stress , cortisol , and social hierarchy. </a:t>
            </a:r>
            <a:r>
              <a:rPr lang="en-GB" sz="1200" i="1" dirty="0"/>
              <a:t>Current Opinion in Psychology</a:t>
            </a:r>
            <a:r>
              <a:rPr lang="en-GB" sz="1200" dirty="0"/>
              <a:t>, </a:t>
            </a:r>
            <a:r>
              <a:rPr lang="en-GB" sz="1200" i="1" dirty="0"/>
              <a:t>33</a:t>
            </a:r>
            <a:r>
              <a:rPr lang="en-GB" sz="1200" dirty="0"/>
              <a:t>, 227–232.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doi.org/10.1016/j.copsyc.2019.09.013</a:t>
            </a:r>
            <a:endParaRPr lang="en-GB" sz="1200" dirty="0" smtClean="0"/>
          </a:p>
          <a:p>
            <a:r>
              <a:rPr lang="en-GB" sz="1200" dirty="0"/>
              <a:t>Bernal, D. R., </a:t>
            </a:r>
            <a:r>
              <a:rPr lang="en-GB" sz="1200" dirty="0" err="1"/>
              <a:t>Ho</a:t>
            </a:r>
            <a:r>
              <a:rPr lang="en-GB" sz="1200" dirty="0"/>
              <a:t>, K., Johanna, M., &amp; </a:t>
            </a:r>
            <a:r>
              <a:rPr lang="en-GB" sz="1200" dirty="0" err="1"/>
              <a:t>Niki</a:t>
            </a:r>
            <a:r>
              <a:rPr lang="en-GB" sz="1200" dirty="0"/>
              <a:t>, A. (2022). Second ‑ class citizens ? Subjective social status , acculturative stress , and immigrant well ‑ being. </a:t>
            </a:r>
            <a:r>
              <a:rPr lang="en-GB" sz="1200" i="1" dirty="0"/>
              <a:t>SN Social Sciences</a:t>
            </a:r>
            <a:r>
              <a:rPr lang="en-GB" sz="1200" dirty="0"/>
              <a:t>, </a:t>
            </a:r>
            <a:r>
              <a:rPr lang="en-GB" sz="1200" i="1" dirty="0"/>
              <a:t>2</a:t>
            </a:r>
            <a:r>
              <a:rPr lang="en-GB" sz="1200" dirty="0"/>
              <a:t>(7), 1–18. https://</a:t>
            </a:r>
            <a:r>
              <a:rPr lang="en-GB" sz="1200" dirty="0" smtClean="0"/>
              <a:t>doi.org/10.1007/s43545-022-00371-2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577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stress: the dark side of social interaction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Testosterone (in males)</a:t>
            </a:r>
          </a:p>
          <a:p>
            <a:endParaRPr lang="en-US" dirty="0"/>
          </a:p>
          <a:p>
            <a:r>
              <a:rPr lang="en-US" dirty="0" smtClean="0"/>
              <a:t>Serotonin</a:t>
            </a:r>
          </a:p>
          <a:p>
            <a:endParaRPr lang="en-US" dirty="0"/>
          </a:p>
          <a:p>
            <a:r>
              <a:rPr lang="en-US" dirty="0" smtClean="0"/>
              <a:t>Dopamine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51" y="2133600"/>
            <a:ext cx="5950221" cy="39690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092960" y="6327776"/>
            <a:ext cx="99161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/>
              <a:t>Sapolsky, R. M. (2017). Behave! The biology of humans at our best and worst. In </a:t>
            </a:r>
            <a:r>
              <a:rPr lang="en-GB" sz="1200" i="1"/>
              <a:t>Penguin Press</a:t>
            </a:r>
            <a:r>
              <a:rPr lang="en-GB" sz="1200"/>
              <a:t> (1st ed.). https://doi.org/10.1111/1467-8357.00356</a:t>
            </a:r>
            <a:endParaRPr lang="en-GB" sz="1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38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Stress, reproduction and social status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 leaves the pack</a:t>
            </a:r>
          </a:p>
          <a:p>
            <a:endParaRPr lang="en-US" dirty="0"/>
          </a:p>
          <a:p>
            <a:pPr lvl="1"/>
            <a:r>
              <a:rPr lang="en-US" dirty="0" smtClean="0"/>
              <a:t>Stress downregulates reproductive function</a:t>
            </a:r>
          </a:p>
          <a:p>
            <a:pPr lvl="1"/>
            <a:r>
              <a:rPr lang="en-US" dirty="0" smtClean="0"/>
              <a:t>Stress influences access to reproduction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7" y="2131374"/>
            <a:ext cx="2511770" cy="37798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537" y="2137471"/>
            <a:ext cx="2505673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the social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Stress in a social context is a double edged sword. </a:t>
            </a:r>
          </a:p>
          <a:p>
            <a:endParaRPr lang="en-US" dirty="0"/>
          </a:p>
          <a:p>
            <a:pPr lvl="1"/>
            <a:r>
              <a:rPr lang="en-US" dirty="0" smtClean="0"/>
              <a:t>Social connection buffers the negative effects of stress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Social connections can themselves be incredibly stressful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46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5814A757-063A-874F-A980-5603DB61F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496" r="11033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147126-9C3E-234B-B778-7064459B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59" y="787400"/>
            <a:ext cx="5848773" cy="7789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Hans </a:t>
            </a:r>
            <a:r>
              <a:rPr lang="en-US" sz="3200" dirty="0" err="1">
                <a:solidFill>
                  <a:schemeClr val="tx1"/>
                </a:solidFill>
              </a:rPr>
              <a:t>Selye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– The Granddaddy of stress science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D5D5-5586-5A4F-9EB8-690D25C96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866" y="2032000"/>
            <a:ext cx="7145867" cy="38792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 smtClean="0"/>
              <a:t>Stress as a physiological reaction to general unpleasantness</a:t>
            </a:r>
            <a:r>
              <a:rPr lang="cs-CZ" dirty="0" smtClean="0"/>
              <a:t>. </a:t>
            </a:r>
            <a:endParaRPr lang="en-GB" dirty="0"/>
          </a:p>
          <a:p>
            <a:r>
              <a:rPr lang="en-GB" dirty="0" err="1" smtClean="0"/>
              <a:t>Seyle</a:t>
            </a:r>
            <a:r>
              <a:rPr lang="en-GB" dirty="0" smtClean="0"/>
              <a:t> assumed that the negative effects of stress are the result of stress hormones running out. This is not the case. Rather, at a certain point we invest so much in the stress response that other processes become neglected. </a:t>
            </a:r>
            <a:endParaRPr lang="cs-CZ" dirty="0"/>
          </a:p>
          <a:p>
            <a:pPr marL="0" indent="0">
              <a:buNone/>
            </a:pP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50494" y="6053723"/>
            <a:ext cx="730817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Selye</a:t>
            </a:r>
            <a:r>
              <a:rPr lang="en-GB" sz="1200" dirty="0"/>
              <a:t>, H. (1936). A Syndrome Produced by Diverse Nocuous agents. </a:t>
            </a:r>
            <a:r>
              <a:rPr lang="en-GB" sz="1200" i="1" dirty="0"/>
              <a:t>Nature</a:t>
            </a:r>
            <a:r>
              <a:rPr lang="en-GB" sz="1200" dirty="0" smtClean="0"/>
              <a:t>.</a:t>
            </a:r>
          </a:p>
          <a:p>
            <a:r>
              <a:rPr lang="en-GB" sz="1200" dirty="0"/>
              <a:t>Szabo, S. (2017). </a:t>
            </a:r>
            <a:r>
              <a:rPr lang="en-GB" sz="1200" i="1" dirty="0"/>
              <a:t>“Stress” is 80 Years Old: From Hans </a:t>
            </a:r>
            <a:r>
              <a:rPr lang="en-GB" sz="1200" i="1" dirty="0" err="1"/>
              <a:t>Selye</a:t>
            </a:r>
            <a:r>
              <a:rPr lang="en-GB" sz="1200" i="1" dirty="0"/>
              <a:t> Original Paper in 1936 to Recent Advances in GI Ulceration</a:t>
            </a:r>
            <a:r>
              <a:rPr lang="en-GB" sz="1200" dirty="0"/>
              <a:t>. (December). https://</a:t>
            </a:r>
            <a:r>
              <a:rPr lang="en-GB" sz="1200" dirty="0" smtClean="0"/>
              <a:t>doi.org/10.2174/1381612823666170622110046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0866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support?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3212" y="2133600"/>
            <a:ext cx="4146868" cy="3777622"/>
          </a:xfrm>
        </p:spPr>
        <p:txBody>
          <a:bodyPr/>
          <a:lstStyle/>
          <a:p>
            <a:r>
              <a:rPr lang="en-US" dirty="0" smtClean="0"/>
              <a:t>Social grooming as a predictor of mental and physical health</a:t>
            </a:r>
          </a:p>
          <a:p>
            <a:endParaRPr lang="en-US" dirty="0"/>
          </a:p>
          <a:p>
            <a:r>
              <a:rPr lang="en-US" dirty="0" smtClean="0"/>
              <a:t>Social support in post-traumatic stress disorder</a:t>
            </a:r>
          </a:p>
          <a:p>
            <a:endParaRPr lang="en-US" dirty="0"/>
          </a:p>
          <a:p>
            <a:r>
              <a:rPr lang="en-US" dirty="0" smtClean="0"/>
              <a:t>Shared hardship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133600"/>
            <a:ext cx="5279072" cy="351938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408112" y="5911222"/>
            <a:ext cx="102717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Olff</a:t>
            </a:r>
            <a:r>
              <a:rPr lang="en-GB" sz="1200" dirty="0"/>
              <a:t>, M., Koch, S. B. J., </a:t>
            </a:r>
            <a:r>
              <a:rPr lang="en-GB" sz="1200" dirty="0" err="1"/>
              <a:t>Nawijn</a:t>
            </a:r>
            <a:r>
              <a:rPr lang="en-GB" sz="1200" dirty="0"/>
              <a:t>, L., </a:t>
            </a:r>
            <a:r>
              <a:rPr lang="en-GB" sz="1200" dirty="0" err="1"/>
              <a:t>Frijling</a:t>
            </a:r>
            <a:r>
              <a:rPr lang="en-GB" sz="1200" dirty="0"/>
              <a:t>, J. L., Van, M., </a:t>
            </a:r>
            <a:r>
              <a:rPr lang="en-GB" sz="1200" dirty="0" err="1"/>
              <a:t>Veltman</a:t>
            </a:r>
            <a:r>
              <a:rPr lang="en-GB" sz="1200" dirty="0"/>
              <a:t>, D. J., … </a:t>
            </a:r>
            <a:r>
              <a:rPr lang="en-GB" sz="1200" dirty="0" err="1"/>
              <a:t>Veltman</a:t>
            </a:r>
            <a:r>
              <a:rPr lang="en-GB" sz="1200" dirty="0"/>
              <a:t>, D. J. (2014). </a:t>
            </a:r>
            <a:r>
              <a:rPr lang="en-GB" sz="1200" i="1" dirty="0"/>
              <a:t>Social support , oxytocin , and PTSD Social support , oxytocin , and PTSD</a:t>
            </a:r>
            <a:r>
              <a:rPr lang="en-GB" sz="1200" dirty="0"/>
              <a:t>. </a:t>
            </a:r>
            <a:r>
              <a:rPr lang="en-GB" sz="1200" i="1" dirty="0"/>
              <a:t>8198</a:t>
            </a:r>
            <a:r>
              <a:rPr lang="en-GB" sz="1200" dirty="0"/>
              <a:t>, 9–10.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doi.org/10.3402/ejpt.v5.26513</a:t>
            </a:r>
            <a:endParaRPr lang="en-GB" sz="1200" dirty="0" smtClean="0"/>
          </a:p>
          <a:p>
            <a:r>
              <a:rPr lang="en-GB" sz="1200" dirty="0" err="1"/>
              <a:t>Sapolsky</a:t>
            </a:r>
            <a:r>
              <a:rPr lang="en-GB" sz="1200" dirty="0"/>
              <a:t>, R. M. (2004). Why zebras don’t get ulcers: A guide to stress, stress related diseases, and coping. In </a:t>
            </a:r>
            <a:r>
              <a:rPr lang="en-GB" sz="1200" i="1" dirty="0"/>
              <a:t>Natural History</a:t>
            </a:r>
            <a:r>
              <a:rPr lang="en-GB" sz="1200" dirty="0"/>
              <a:t>. https://</a:t>
            </a:r>
            <a:r>
              <a:rPr lang="en-GB" sz="1200" dirty="0" smtClean="0"/>
              <a:t>doi.org/10.1002/cir.3880060119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3280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How love and oxytocin and buffer against stress (the acute “superman” neuromodulator)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4400868" cy="2468880"/>
          </a:xfrm>
        </p:spPr>
        <p:txBody>
          <a:bodyPr/>
          <a:lstStyle/>
          <a:p>
            <a:r>
              <a:rPr lang="en-US" dirty="0" smtClean="0"/>
              <a:t>In-group investment</a:t>
            </a:r>
          </a:p>
          <a:p>
            <a:pPr lvl="1"/>
            <a:r>
              <a:rPr lang="en-US" dirty="0" smtClean="0"/>
              <a:t>Ethnocentrism </a:t>
            </a:r>
          </a:p>
          <a:p>
            <a:pPr lvl="1"/>
            <a:r>
              <a:rPr lang="en-US" dirty="0" smtClean="0"/>
              <a:t>Proactive coping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Post-traumatic stress disorder</a:t>
            </a:r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677" y="2133600"/>
            <a:ext cx="2654935" cy="40407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71600" y="4286056"/>
            <a:ext cx="6776720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De </a:t>
            </a:r>
            <a:r>
              <a:rPr lang="en-GB" sz="1200" dirty="0" err="1"/>
              <a:t>Dreu</a:t>
            </a:r>
            <a:r>
              <a:rPr lang="en-GB" sz="1200" dirty="0"/>
              <a:t>, C. K. W., Greer, L. L., </a:t>
            </a:r>
            <a:r>
              <a:rPr lang="en-GB" sz="1200" dirty="0" err="1"/>
              <a:t>Handgraaf</a:t>
            </a:r>
            <a:r>
              <a:rPr lang="en-GB" sz="1200" dirty="0"/>
              <a:t>, M. J. J., </a:t>
            </a:r>
            <a:r>
              <a:rPr lang="en-GB" sz="1200" dirty="0" err="1"/>
              <a:t>Shalvi</a:t>
            </a:r>
            <a:r>
              <a:rPr lang="en-GB" sz="1200" dirty="0"/>
              <a:t>, S., Van </a:t>
            </a:r>
            <a:r>
              <a:rPr lang="en-GB" sz="1200" dirty="0" err="1"/>
              <a:t>Kleef</a:t>
            </a:r>
            <a:r>
              <a:rPr lang="en-GB" sz="1200" dirty="0"/>
              <a:t>, G. A., Baas, M., … </a:t>
            </a:r>
            <a:r>
              <a:rPr lang="en-GB" sz="1200" dirty="0" err="1"/>
              <a:t>Feith</a:t>
            </a:r>
            <a:r>
              <a:rPr lang="en-GB" sz="1200" dirty="0"/>
              <a:t>, S. W. W. (2010). The neuropeptide oxytocin regulates parochial altruism in intergroup conflict among humans. </a:t>
            </a:r>
            <a:r>
              <a:rPr lang="en-GB" sz="1200" i="1" dirty="0"/>
              <a:t>Science</a:t>
            </a:r>
            <a:r>
              <a:rPr lang="en-GB" sz="1200" dirty="0"/>
              <a:t>, </a:t>
            </a:r>
            <a:r>
              <a:rPr lang="en-GB" sz="1200" i="1" dirty="0"/>
              <a:t>328</a:t>
            </a:r>
            <a:r>
              <a:rPr lang="en-GB" sz="1200" dirty="0"/>
              <a:t>(5984), 1408–1411. https://doi.org/10.1126/science.1189047</a:t>
            </a:r>
          </a:p>
          <a:p>
            <a:r>
              <a:rPr lang="en-GB" sz="1200" dirty="0"/>
              <a:t>de </a:t>
            </a:r>
            <a:r>
              <a:rPr lang="en-GB" sz="1200" dirty="0" err="1"/>
              <a:t>Dreu</a:t>
            </a:r>
            <a:r>
              <a:rPr lang="en-GB" sz="1200" dirty="0"/>
              <a:t>, C. K. W., </a:t>
            </a:r>
            <a:r>
              <a:rPr lang="en-GB" sz="1200" dirty="0" err="1"/>
              <a:t>Shalvi</a:t>
            </a:r>
            <a:r>
              <a:rPr lang="en-GB" sz="1200" dirty="0"/>
              <a:t>, S., Greer, L. L., van </a:t>
            </a:r>
            <a:r>
              <a:rPr lang="en-GB" sz="1200" dirty="0" err="1"/>
              <a:t>Kleef</a:t>
            </a:r>
            <a:r>
              <a:rPr lang="en-GB" sz="1200" dirty="0"/>
              <a:t>, G. A., &amp; </a:t>
            </a:r>
            <a:r>
              <a:rPr lang="en-GB" sz="1200" dirty="0" err="1"/>
              <a:t>Handgraaf</a:t>
            </a:r>
            <a:r>
              <a:rPr lang="en-GB" sz="1200" dirty="0"/>
              <a:t>, M. J. J. (2012). Oxytocin Motivates Non-Cooperation in Intergroup Conflict to Protect Vulnerable In-Group Members. </a:t>
            </a:r>
            <a:r>
              <a:rPr lang="en-GB" sz="1200" i="1" dirty="0" err="1"/>
              <a:t>PLoS</a:t>
            </a:r>
            <a:r>
              <a:rPr lang="en-GB" sz="1200" i="1" dirty="0"/>
              <a:t> ONE</a:t>
            </a:r>
            <a:r>
              <a:rPr lang="en-GB" sz="1200" dirty="0"/>
              <a:t>, </a:t>
            </a:r>
            <a:r>
              <a:rPr lang="en-GB" sz="1200" i="1" dirty="0"/>
              <a:t>7</a:t>
            </a:r>
            <a:r>
              <a:rPr lang="en-GB" sz="1200" dirty="0"/>
              <a:t>(11). https://doi.org/10.1371/journal.pone.0046751</a:t>
            </a:r>
          </a:p>
          <a:p>
            <a:r>
              <a:rPr lang="en-GB" sz="1200" dirty="0"/>
              <a:t>De </a:t>
            </a:r>
            <a:r>
              <a:rPr lang="en-GB" sz="1200" dirty="0" err="1"/>
              <a:t>Dreu</a:t>
            </a:r>
            <a:r>
              <a:rPr lang="en-GB" sz="1200" dirty="0"/>
              <a:t>, C. K. W., Greer, L. L., Van </a:t>
            </a:r>
            <a:r>
              <a:rPr lang="en-GB" sz="1200" dirty="0" err="1"/>
              <a:t>Kleef</a:t>
            </a:r>
            <a:r>
              <a:rPr lang="en-GB" sz="1200" dirty="0"/>
              <a:t>, G. A., </a:t>
            </a:r>
            <a:r>
              <a:rPr lang="en-GB" sz="1200" dirty="0" err="1"/>
              <a:t>Shalvi</a:t>
            </a:r>
            <a:r>
              <a:rPr lang="en-GB" sz="1200" dirty="0"/>
              <a:t>, S., &amp; </a:t>
            </a:r>
            <a:r>
              <a:rPr lang="en-GB" sz="1200" dirty="0" err="1"/>
              <a:t>Handgraaf</a:t>
            </a:r>
            <a:r>
              <a:rPr lang="en-GB" sz="1200" dirty="0"/>
              <a:t>, M. J. J. (2011). Oxytocin promotes human ethnocentrism. </a:t>
            </a:r>
            <a:r>
              <a:rPr lang="en-GB" sz="1200" i="1" dirty="0"/>
              <a:t>Proceedings of the National Academy of Sciences</a:t>
            </a:r>
            <a:r>
              <a:rPr lang="en-GB" sz="1200" dirty="0"/>
              <a:t>, </a:t>
            </a:r>
            <a:r>
              <a:rPr lang="en-GB" sz="1200" i="1" dirty="0"/>
              <a:t>108</a:t>
            </a:r>
            <a:r>
              <a:rPr lang="en-GB" sz="1200" dirty="0"/>
              <a:t>(4), 1262–1266.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doi.org/10.1073/pnas.1015316108</a:t>
            </a:r>
            <a:endParaRPr lang="en-GB" sz="1200" dirty="0" smtClean="0"/>
          </a:p>
          <a:p>
            <a:r>
              <a:rPr lang="en-GB" sz="1200" dirty="0" err="1"/>
              <a:t>Nawijn</a:t>
            </a:r>
            <a:r>
              <a:rPr lang="en-GB" sz="1200" dirty="0"/>
              <a:t>, L., </a:t>
            </a:r>
            <a:r>
              <a:rPr lang="en-GB" sz="1200" dirty="0" err="1"/>
              <a:t>Zuiden</a:t>
            </a:r>
            <a:r>
              <a:rPr lang="en-GB" sz="1200" dirty="0"/>
              <a:t>, M. Van, Koch, S. B. J., </a:t>
            </a:r>
            <a:r>
              <a:rPr lang="en-GB" sz="1200" dirty="0" err="1"/>
              <a:t>Frijling</a:t>
            </a:r>
            <a:r>
              <a:rPr lang="en-GB" sz="1200" dirty="0"/>
              <a:t>, J. L., </a:t>
            </a:r>
            <a:r>
              <a:rPr lang="en-GB" sz="1200" dirty="0" err="1"/>
              <a:t>Veltman</a:t>
            </a:r>
            <a:r>
              <a:rPr lang="en-GB" sz="1200" dirty="0"/>
              <a:t>, D. J., &amp; </a:t>
            </a:r>
            <a:r>
              <a:rPr lang="en-GB" sz="1200" dirty="0" err="1"/>
              <a:t>Olff</a:t>
            </a:r>
            <a:r>
              <a:rPr lang="en-GB" sz="1200" dirty="0"/>
              <a:t>, M. (2017). </a:t>
            </a:r>
            <a:r>
              <a:rPr lang="en-GB" sz="1200" i="1" dirty="0"/>
              <a:t>Intranasal oxytocin increases neural responses to social reward in post-traumatic stress disorder</a:t>
            </a:r>
            <a:r>
              <a:rPr lang="en-GB" sz="1200" dirty="0"/>
              <a:t>. (October 2016), 212–223. https://</a:t>
            </a:r>
            <a:r>
              <a:rPr lang="en-GB" sz="1200" dirty="0" smtClean="0"/>
              <a:t>doi.org/10.1093/scan/nsw123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7330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I: Chris Hickman. The fire fighter who lifted a car (2008)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5181" y="2143760"/>
            <a:ext cx="4214518" cy="37782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38960" y="6461760"/>
            <a:ext cx="996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https://www.firehouse.com/home/news/10502584/florida-firefighter-lifts-car-rescues-pinned-woman</a:t>
            </a:r>
          </a:p>
        </p:txBody>
      </p:sp>
    </p:spTree>
    <p:extLst>
      <p:ext uri="{BB962C8B-B14F-4D97-AF65-F5344CB8AC3E}">
        <p14:creationId xmlns:p14="http://schemas.microsoft.com/office/powerpoint/2010/main" val="141011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II: </a:t>
            </a:r>
            <a:r>
              <a:rPr lang="en-US" dirty="0" err="1" smtClean="0"/>
              <a:t>Mjr</a:t>
            </a:r>
            <a:r>
              <a:rPr lang="en-US" dirty="0" smtClean="0"/>
              <a:t>. Robert Cane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3535"/>
          <a:stretch/>
        </p:blipFill>
        <p:spPr>
          <a:xfrm>
            <a:off x="4350307" y="1615440"/>
            <a:ext cx="5396922" cy="46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4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follower neuromodulator: </a:t>
            </a:r>
            <a:r>
              <a:rPr lang="el-GR" dirty="0" smtClean="0"/>
              <a:t>β</a:t>
            </a:r>
            <a:r>
              <a:rPr lang="en-GB" dirty="0" smtClean="0"/>
              <a:t>-endorphin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µ-Opioid agonist</a:t>
            </a:r>
          </a:p>
          <a:p>
            <a:pPr lvl="1"/>
            <a:r>
              <a:rPr lang="en-GB" dirty="0" smtClean="0"/>
              <a:t>Opiate drugs act upon this receptor</a:t>
            </a:r>
          </a:p>
          <a:p>
            <a:pPr lvl="2"/>
            <a:r>
              <a:rPr lang="en-GB" dirty="0" smtClean="0"/>
              <a:t>Trauma in heroin addicts</a:t>
            </a:r>
          </a:p>
          <a:p>
            <a:pPr lvl="2"/>
            <a:r>
              <a:rPr lang="en-GB" dirty="0" smtClean="0"/>
              <a:t>Opiate abuse among PTSD sufferers</a:t>
            </a:r>
          </a:p>
          <a:p>
            <a:pPr lvl="2"/>
            <a:r>
              <a:rPr lang="en-GB" dirty="0" smtClean="0"/>
              <a:t>Morphine &amp; PTSD susceptibility</a:t>
            </a:r>
          </a:p>
          <a:p>
            <a:pPr lvl="2"/>
            <a:r>
              <a:rPr lang="en-GB" dirty="0" smtClean="0"/>
              <a:t>Social connection as a treatment option for PTSD</a:t>
            </a:r>
          </a:p>
          <a:p>
            <a:pPr lvl="1"/>
            <a:r>
              <a:rPr lang="en-GB" dirty="0" smtClean="0"/>
              <a:t>µ-Opioid receptor / </a:t>
            </a:r>
            <a:r>
              <a:rPr lang="en-GB" dirty="0" err="1" smtClean="0"/>
              <a:t>Galanin</a:t>
            </a:r>
            <a:r>
              <a:rPr lang="en-GB" dirty="0" smtClean="0"/>
              <a:t> 1 receptor </a:t>
            </a:r>
            <a:r>
              <a:rPr lang="en-GB" dirty="0" err="1" smtClean="0"/>
              <a:t>heteromers</a:t>
            </a:r>
            <a:r>
              <a:rPr lang="en-GB" dirty="0" smtClean="0"/>
              <a:t> in the tail of the ventral tegmental area. </a:t>
            </a:r>
          </a:p>
          <a:p>
            <a:pPr lvl="1"/>
            <a:r>
              <a:rPr lang="en-GB" dirty="0" smtClean="0"/>
              <a:t>Analgesia </a:t>
            </a:r>
          </a:p>
          <a:p>
            <a:pPr lvl="1"/>
            <a:r>
              <a:rPr lang="en-GB" dirty="0" smtClean="0"/>
              <a:t>Passive coping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5992" y="6012611"/>
            <a:ext cx="1091241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Serafini</a:t>
            </a:r>
            <a:r>
              <a:rPr lang="en-GB" sz="1200" dirty="0"/>
              <a:t>, R. A., &amp; </a:t>
            </a:r>
            <a:r>
              <a:rPr lang="en-GB" sz="1200" dirty="0" err="1"/>
              <a:t>Zachariou</a:t>
            </a:r>
            <a:r>
              <a:rPr lang="en-GB" sz="1200" dirty="0"/>
              <a:t>, V. (2019). Opioid-</a:t>
            </a:r>
            <a:r>
              <a:rPr lang="en-GB" sz="1200" dirty="0" err="1"/>
              <a:t>galanin</a:t>
            </a:r>
            <a:r>
              <a:rPr lang="en-GB" sz="1200" dirty="0"/>
              <a:t> receptor </a:t>
            </a:r>
            <a:r>
              <a:rPr lang="en-GB" sz="1200" dirty="0" err="1"/>
              <a:t>heteromers</a:t>
            </a:r>
            <a:r>
              <a:rPr lang="en-GB" sz="1200" dirty="0"/>
              <a:t> differentiate the dopaminergic effects of morphine and methadone. </a:t>
            </a:r>
            <a:r>
              <a:rPr lang="en-GB" sz="1200" i="1" dirty="0"/>
              <a:t>Journal of Clinical Investigation</a:t>
            </a:r>
            <a:r>
              <a:rPr lang="en-GB" sz="1200" dirty="0"/>
              <a:t>, </a:t>
            </a:r>
            <a:r>
              <a:rPr lang="en-GB" sz="1200" i="1" dirty="0"/>
              <a:t>129</a:t>
            </a:r>
            <a:r>
              <a:rPr lang="en-GB" sz="1200" dirty="0"/>
              <a:t>(7), 2653–2654.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doi.org/10.1172/JCI128987</a:t>
            </a:r>
            <a:endParaRPr lang="en-GB" sz="1200" dirty="0" smtClean="0"/>
          </a:p>
          <a:p>
            <a:r>
              <a:rPr lang="en-GB" sz="1200" dirty="0" err="1"/>
              <a:t>Ullrich</a:t>
            </a:r>
            <a:r>
              <a:rPr lang="en-GB" sz="1200" dirty="0"/>
              <a:t>, D., &amp; Mac </a:t>
            </a:r>
            <a:r>
              <a:rPr lang="en-GB" sz="1200" dirty="0" err="1"/>
              <a:t>Gillavry</a:t>
            </a:r>
            <a:r>
              <a:rPr lang="en-GB" sz="1200" dirty="0"/>
              <a:t>, D. W. (2021). Mini-review : A possible role for </a:t>
            </a:r>
            <a:r>
              <a:rPr lang="en-GB" sz="1200" dirty="0" err="1"/>
              <a:t>galanin</a:t>
            </a:r>
            <a:r>
              <a:rPr lang="en-GB" sz="1200" dirty="0"/>
              <a:t> in post-traumatic stress disorder. </a:t>
            </a:r>
            <a:r>
              <a:rPr lang="en-GB" sz="1200" i="1" dirty="0"/>
              <a:t>Neuroscience Letters</a:t>
            </a:r>
            <a:r>
              <a:rPr lang="en-GB" sz="1200" dirty="0"/>
              <a:t>, </a:t>
            </a:r>
            <a:r>
              <a:rPr lang="en-GB" sz="1200" i="1" dirty="0"/>
              <a:t>756</a:t>
            </a:r>
            <a:r>
              <a:rPr lang="en-GB" sz="1200" dirty="0"/>
              <a:t>(May), 135980. https://</a:t>
            </a:r>
            <a:r>
              <a:rPr lang="en-GB" sz="1200" dirty="0" smtClean="0"/>
              <a:t>doi.org/10.1016/j.neulet.2021.135980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4653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increase </a:t>
            </a:r>
            <a:r>
              <a:rPr lang="el-GR" dirty="0" smtClean="0"/>
              <a:t>β</a:t>
            </a:r>
            <a:r>
              <a:rPr lang="en-GB" dirty="0" smtClean="0"/>
              <a:t>-endorphin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269579"/>
          </a:xfrm>
        </p:spPr>
        <p:txBody>
          <a:bodyPr>
            <a:normAutofit/>
          </a:bodyPr>
          <a:lstStyle/>
          <a:p>
            <a:r>
              <a:rPr lang="en-GB" dirty="0" smtClean="0"/>
              <a:t>Collective exercise and hardship</a:t>
            </a:r>
          </a:p>
          <a:p>
            <a:pPr lvl="1"/>
            <a:r>
              <a:rPr lang="en-GB" dirty="0" smtClean="0"/>
              <a:t>Sports</a:t>
            </a:r>
          </a:p>
          <a:p>
            <a:pPr lvl="1"/>
            <a:r>
              <a:rPr lang="en-GB" dirty="0" smtClean="0"/>
              <a:t>Struggle</a:t>
            </a:r>
          </a:p>
          <a:p>
            <a:r>
              <a:rPr lang="en-GB" dirty="0" smtClean="0"/>
              <a:t>Collective rituals</a:t>
            </a:r>
          </a:p>
          <a:p>
            <a:pPr lvl="1"/>
            <a:r>
              <a:rPr lang="en-GB" dirty="0" smtClean="0"/>
              <a:t>Uniforms &amp; behaviours</a:t>
            </a:r>
          </a:p>
          <a:p>
            <a:pPr lvl="1"/>
            <a:r>
              <a:rPr lang="en-GB" dirty="0" smtClean="0"/>
              <a:t>Religious ritual </a:t>
            </a:r>
          </a:p>
          <a:p>
            <a:pPr lvl="2"/>
            <a:r>
              <a:rPr lang="en-GB" dirty="0" smtClean="0"/>
              <a:t>Unity with God</a:t>
            </a:r>
          </a:p>
          <a:p>
            <a:r>
              <a:rPr lang="en-GB" dirty="0" smtClean="0"/>
              <a:t>Pain</a:t>
            </a: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52879" y="5546785"/>
            <a:ext cx="96665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Harber</a:t>
            </a:r>
            <a:r>
              <a:rPr lang="en-GB" sz="1200" dirty="0"/>
              <a:t>, V. J., &amp; Sutton, J. R. (1984). Endorphins and Exercise. </a:t>
            </a:r>
            <a:r>
              <a:rPr lang="en-GB" sz="1200" i="1" dirty="0"/>
              <a:t>Sports Medicine: An International Journal of Applied Medicine and Science in Sport </a:t>
            </a:r>
            <a:r>
              <a:rPr lang="en-GB" sz="1200" i="1" dirty="0">
                <a:ln>
                  <a:solidFill>
                    <a:schemeClr val="tx1"/>
                  </a:solidFill>
                </a:ln>
              </a:rPr>
              <a:t>and</a:t>
            </a:r>
            <a:r>
              <a:rPr lang="en-GB" sz="1200" i="1" dirty="0"/>
              <a:t> Exercise</a:t>
            </a:r>
            <a:r>
              <a:rPr lang="en-GB" sz="1200" dirty="0"/>
              <a:t>, </a:t>
            </a:r>
            <a:r>
              <a:rPr lang="en-GB" sz="1200" i="1" dirty="0"/>
              <a:t>1</a:t>
            </a:r>
            <a:r>
              <a:rPr lang="en-GB" sz="1200" dirty="0"/>
              <a:t>(2), 154–171.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doi.org/10.2165/00007256-198401020-00004</a:t>
            </a:r>
            <a:endParaRPr lang="en-GB" sz="1200" dirty="0" smtClean="0"/>
          </a:p>
          <a:p>
            <a:r>
              <a:rPr lang="en-GB" sz="1200" dirty="0"/>
              <a:t>Lang, M., </a:t>
            </a:r>
            <a:r>
              <a:rPr lang="en-GB" sz="1200" dirty="0" err="1"/>
              <a:t>Bahna</a:t>
            </a:r>
            <a:r>
              <a:rPr lang="en-GB" sz="1200" dirty="0"/>
              <a:t>, V., Shaver, J. H., Reddish, P., &amp; </a:t>
            </a:r>
            <a:r>
              <a:rPr lang="en-GB" sz="1200" dirty="0" err="1"/>
              <a:t>Xygalatas</a:t>
            </a:r>
            <a:r>
              <a:rPr lang="en-GB" sz="1200" dirty="0"/>
              <a:t>, D. (2017). Sync to link: Endorphin-mediated synchrony effects on cooperation. </a:t>
            </a:r>
            <a:r>
              <a:rPr lang="en-GB" sz="1200" i="1" dirty="0"/>
              <a:t>Biological Psychology</a:t>
            </a:r>
            <a:r>
              <a:rPr lang="en-GB" sz="1200" dirty="0"/>
              <a:t>, </a:t>
            </a:r>
            <a:r>
              <a:rPr lang="en-GB" sz="1200" i="1" dirty="0"/>
              <a:t>127</a:t>
            </a:r>
            <a:r>
              <a:rPr lang="en-GB" sz="1200" dirty="0"/>
              <a:t>(June), 191–197. https://</a:t>
            </a:r>
            <a:r>
              <a:rPr lang="en-GB" sz="1200" dirty="0" smtClean="0"/>
              <a:t>doi.org/10.1016/j.biopsycho.2017.06.001</a:t>
            </a:r>
          </a:p>
          <a:p>
            <a:r>
              <a:rPr lang="en-GB" sz="1200" dirty="0" err="1"/>
              <a:t>Corder</a:t>
            </a:r>
            <a:r>
              <a:rPr lang="en-GB" sz="1200" dirty="0"/>
              <a:t>, G., Castro, D. C., </a:t>
            </a:r>
            <a:r>
              <a:rPr lang="en-GB" sz="1200" dirty="0" err="1"/>
              <a:t>Bruchas</a:t>
            </a:r>
            <a:r>
              <a:rPr lang="en-GB" sz="1200" dirty="0"/>
              <a:t>, M. R., &amp; </a:t>
            </a:r>
            <a:r>
              <a:rPr lang="en-GB" sz="1200" dirty="0" err="1"/>
              <a:t>Scherrer</a:t>
            </a:r>
            <a:r>
              <a:rPr lang="en-GB" sz="1200" dirty="0"/>
              <a:t>, G. (2018). Endogenous and Exogenous Opioids in Pain. </a:t>
            </a:r>
            <a:r>
              <a:rPr lang="en-GB" sz="1200" i="1" dirty="0"/>
              <a:t>Annual Review of Neuroscience</a:t>
            </a:r>
            <a:r>
              <a:rPr lang="en-GB" sz="1200" dirty="0"/>
              <a:t>, </a:t>
            </a:r>
            <a:r>
              <a:rPr lang="en-GB" sz="1200" i="1" dirty="0"/>
              <a:t>41</a:t>
            </a:r>
            <a:r>
              <a:rPr lang="en-GB" sz="1200" dirty="0"/>
              <a:t>(1), 453–473. https://</a:t>
            </a:r>
            <a:r>
              <a:rPr lang="en-GB" sz="1200" dirty="0" smtClean="0"/>
              <a:t>doi.org/10.1146/annurev-neuro-080317-061522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2796019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1090</Words>
  <Application>Microsoft Office PowerPoint</Application>
  <PresentationFormat>Širokoúhlá obrazovka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Stébla</vt:lpstr>
      <vt:lpstr>Hacking the stress system: the stress response as an adaptive trait that can work for or against you</vt:lpstr>
      <vt:lpstr>Stress and the social</vt:lpstr>
      <vt:lpstr>Hans Selye – The Granddaddy of stress science</vt:lpstr>
      <vt:lpstr>Do you have support?</vt:lpstr>
      <vt:lpstr>How love and oxytocin and buffer against stress (the acute “superman” neuromodulator)</vt:lpstr>
      <vt:lpstr>Example I: Chris Hickman. The fire fighter who lifted a car (2008)</vt:lpstr>
      <vt:lpstr>Example II: Mjr. Robert Cane</vt:lpstr>
      <vt:lpstr>The follower neuromodulator: β-endorphin</vt:lpstr>
      <vt:lpstr>How to increase β-endorphin </vt:lpstr>
      <vt:lpstr>Act out!!!!</vt:lpstr>
      <vt:lpstr>Social hierarchy and the dynamics of acting out</vt:lpstr>
      <vt:lpstr>Social stress: the dark side of social interaction</vt:lpstr>
      <vt:lpstr>Stress, reproduction and social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the stress system: the stress response as an adaptive trait that can work for or against you</dc:title>
  <dc:creator>Mac Gillavry David William</dc:creator>
  <cp:lastModifiedBy>Mac Gillavry David William</cp:lastModifiedBy>
  <cp:revision>10</cp:revision>
  <dcterms:created xsi:type="dcterms:W3CDTF">2023-01-12T09:30:49Z</dcterms:created>
  <dcterms:modified xsi:type="dcterms:W3CDTF">2023-01-15T22:12:34Z</dcterms:modified>
</cp:coreProperties>
</file>