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055/s-2007-10214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196078"/>
            <a:ext cx="8915399" cy="204434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/>
          <a:lstStyle/>
          <a:p>
            <a:pPr lvl="0">
              <a:spcBef>
                <a:spcPts val="0"/>
              </a:spcBef>
              <a:buClrTx/>
            </a:pPr>
            <a:r>
              <a:rPr lang="en-GB" dirty="0"/>
              <a:t>V</a:t>
            </a:r>
            <a:r>
              <a:rPr lang="en-GB" dirty="0" smtClean="0"/>
              <a:t> – </a:t>
            </a:r>
            <a:r>
              <a:rPr lang="en-GB" sz="1600" dirty="0" smtClean="0">
                <a:solidFill>
                  <a:prstClr val="black"/>
                </a:solidFill>
              </a:rPr>
              <a:t>Why stress makes you stupid, most of the time</a:t>
            </a:r>
            <a:endParaRPr lang="en-GB" sz="1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3918" b="4188"/>
          <a:stretch/>
        </p:blipFill>
        <p:spPr>
          <a:xfrm>
            <a:off x="4107495" y="406398"/>
            <a:ext cx="5878830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dopamine do to the stress response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499"/>
            <a:ext cx="4331445" cy="3935323"/>
          </a:xfrm>
        </p:spPr>
        <p:txBody>
          <a:bodyPr/>
          <a:lstStyle/>
          <a:p>
            <a:r>
              <a:rPr lang="en-US" dirty="0" smtClean="0"/>
              <a:t>Dopamine: the great motivator (NO, it does not do reward!!)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Training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Uncertainty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5" y="1728751"/>
            <a:ext cx="2333589" cy="42514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6111" y="6297283"/>
            <a:ext cx="111979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Schultz, W. (2002). Getting formal with dopamine and reward. </a:t>
            </a:r>
            <a:r>
              <a:rPr lang="en-GB" sz="1200" i="1" dirty="0"/>
              <a:t>Neuron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(2), 241–263. https://doi.org/10.1016/S0896-6273(02)00967-4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91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focus of stress: speed! 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2" y="1732280"/>
            <a:ext cx="8646651" cy="4394200"/>
          </a:xfrm>
        </p:spPr>
      </p:pic>
    </p:spTree>
    <p:extLst>
      <p:ext uri="{BB962C8B-B14F-4D97-AF65-F5344CB8AC3E}">
        <p14:creationId xmlns:p14="http://schemas.microsoft.com/office/powerpoint/2010/main" val="407199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stress response do? And is it useful in an argument? 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4297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Increased blood pressure and heart-rate to increase the transportation of </a:t>
            </a:r>
          </a:p>
          <a:p>
            <a:pPr lvl="1"/>
            <a:r>
              <a:rPr lang="en-GB" dirty="0" smtClean="0"/>
              <a:t>Fuel (glucose)</a:t>
            </a:r>
          </a:p>
          <a:p>
            <a:pPr lvl="1"/>
            <a:r>
              <a:rPr lang="en-GB" dirty="0" smtClean="0"/>
              <a:t>Oxygen</a:t>
            </a:r>
            <a:endParaRPr lang="en-GB" dirty="0"/>
          </a:p>
          <a:p>
            <a:r>
              <a:rPr lang="en-GB" dirty="0" smtClean="0"/>
              <a:t>Increased focus on speed (fight or flight</a:t>
            </a:r>
          </a:p>
          <a:p>
            <a:pPr lvl="1"/>
            <a:r>
              <a:rPr lang="en-GB" dirty="0"/>
              <a:t>Mild stress</a:t>
            </a:r>
          </a:p>
          <a:p>
            <a:pPr lvl="2"/>
            <a:r>
              <a:rPr lang="en-GB" dirty="0"/>
              <a:t>Enhanced cognitive function; implicit memory &amp; declarative tasks</a:t>
            </a:r>
          </a:p>
          <a:p>
            <a:pPr lvl="2"/>
            <a:r>
              <a:rPr lang="en-GB" dirty="0"/>
              <a:t>Enhanced task oriented </a:t>
            </a:r>
            <a:r>
              <a:rPr lang="en-GB" dirty="0" smtClean="0"/>
              <a:t>focus</a:t>
            </a:r>
          </a:p>
          <a:p>
            <a:pPr lvl="1"/>
            <a:r>
              <a:rPr lang="en-GB" dirty="0" smtClean="0"/>
              <a:t>High </a:t>
            </a:r>
            <a:r>
              <a:rPr lang="en-GB" dirty="0"/>
              <a:t>acute or chronic stress</a:t>
            </a:r>
          </a:p>
          <a:p>
            <a:pPr lvl="2"/>
            <a:r>
              <a:rPr lang="en-GB" dirty="0"/>
              <a:t>Impairs the formation of complex memories: enhances implicit memory</a:t>
            </a:r>
          </a:p>
          <a:p>
            <a:pPr lvl="2"/>
            <a:r>
              <a:rPr lang="en-GB" dirty="0"/>
              <a:t>Repetitive tasks </a:t>
            </a:r>
            <a:endParaRPr lang="en-GB" dirty="0" smtClean="0"/>
          </a:p>
          <a:p>
            <a:r>
              <a:rPr lang="en-GB" dirty="0" smtClean="0"/>
              <a:t>Increased immune system reactivity</a:t>
            </a:r>
          </a:p>
          <a:p>
            <a:endParaRPr lang="en-GB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4095" y="2133600"/>
            <a:ext cx="4313238" cy="287908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64094" y="5725220"/>
            <a:ext cx="47464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Sandi, C. (2013). Stress and cognition. </a:t>
            </a:r>
            <a:r>
              <a:rPr lang="en-GB" sz="1400" i="1" dirty="0"/>
              <a:t>WIREs </a:t>
            </a:r>
            <a:r>
              <a:rPr lang="en-GB" sz="1400" i="1" dirty="0" err="1"/>
              <a:t>Cogn</a:t>
            </a:r>
            <a:r>
              <a:rPr lang="en-GB" sz="1400" i="1" dirty="0"/>
              <a:t> </a:t>
            </a:r>
            <a:r>
              <a:rPr lang="en-GB" sz="1400" i="1" dirty="0" err="1"/>
              <a:t>Sci</a:t>
            </a:r>
            <a:r>
              <a:rPr lang="en-GB" sz="1400" dirty="0"/>
              <a:t>, </a:t>
            </a:r>
            <a:r>
              <a:rPr lang="en-GB" sz="1400" i="1" dirty="0"/>
              <a:t>4</a:t>
            </a:r>
            <a:r>
              <a:rPr lang="en-GB" sz="1400" dirty="0"/>
              <a:t>(June). https://doi.org/10.1002/wcs.1222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742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Calm down; the time to allow the system to return to baseline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379473"/>
          </a:xfrm>
        </p:spPr>
        <p:txBody>
          <a:bodyPr/>
          <a:lstStyle/>
          <a:p>
            <a:r>
              <a:rPr lang="en-GB" dirty="0" smtClean="0"/>
              <a:t>It takes time for neurotransmitters to be metabolised.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Continuation of conflict after resolution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Gender differences</a:t>
            </a:r>
          </a:p>
          <a:p>
            <a:pPr lvl="2"/>
            <a:r>
              <a:rPr lang="en-GB" dirty="0" smtClean="0"/>
              <a:t>Perceptions of stress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9666" y="2531748"/>
            <a:ext cx="4480133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8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Downregulated functions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2880" y="2052919"/>
            <a:ext cx="7326973" cy="2898560"/>
          </a:xfrm>
        </p:spPr>
        <p:txBody>
          <a:bodyPr/>
          <a:lstStyle/>
          <a:p>
            <a:r>
              <a:rPr lang="en-GB" dirty="0" smtClean="0"/>
              <a:t>Growth </a:t>
            </a:r>
          </a:p>
          <a:p>
            <a:endParaRPr lang="en-GB" dirty="0"/>
          </a:p>
          <a:p>
            <a:r>
              <a:rPr lang="en-GB" dirty="0" smtClean="0"/>
              <a:t>Reproduction</a:t>
            </a:r>
          </a:p>
          <a:p>
            <a:endParaRPr lang="en-GB" dirty="0"/>
          </a:p>
          <a:p>
            <a:r>
              <a:rPr lang="en-GB" dirty="0" smtClean="0"/>
              <a:t>Digestion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50720" y="5099398"/>
            <a:ext cx="1002562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Yamamora</a:t>
            </a:r>
            <a:r>
              <a:rPr lang="en-GB" sz="1400" dirty="0"/>
              <a:t>, D. L. R., &amp; Reid, R. L. (1990). Psychological stress and the reproductive system. </a:t>
            </a:r>
            <a:r>
              <a:rPr lang="en-GB" sz="1400" i="1" dirty="0"/>
              <a:t>Seminars in Reproductive Endocrinology</a:t>
            </a:r>
            <a:r>
              <a:rPr lang="en-GB" sz="1400" dirty="0"/>
              <a:t>, </a:t>
            </a:r>
            <a:r>
              <a:rPr lang="en-GB" sz="1400" i="1" dirty="0"/>
              <a:t>8</a:t>
            </a:r>
            <a:r>
              <a:rPr lang="en-GB" sz="1400" dirty="0"/>
              <a:t>(1), 65–72. </a:t>
            </a:r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doi.org/10.1055/s-2007-1021424</a:t>
            </a:r>
            <a:endParaRPr lang="en-GB" sz="1400" dirty="0" smtClean="0"/>
          </a:p>
          <a:p>
            <a:r>
              <a:rPr lang="en-GB" sz="1400" dirty="0"/>
              <a:t>Toyoda, A., </a:t>
            </a:r>
            <a:r>
              <a:rPr lang="en-GB" sz="1400" dirty="0" err="1"/>
              <a:t>Iio</a:t>
            </a:r>
            <a:r>
              <a:rPr lang="en-GB" sz="1400" dirty="0"/>
              <a:t>, W., Matsukawa, N., &amp; </a:t>
            </a:r>
            <a:r>
              <a:rPr lang="en-GB" sz="1400" dirty="0" err="1"/>
              <a:t>Tsukahara</a:t>
            </a:r>
            <a:r>
              <a:rPr lang="en-GB" sz="1400" dirty="0"/>
              <a:t>, T. (2015). Influence of chronic social defeat stress on digestive system functioning in rats. </a:t>
            </a:r>
            <a:r>
              <a:rPr lang="en-GB" sz="1400" i="1" dirty="0"/>
              <a:t>Journal of Nutritional Science and </a:t>
            </a:r>
            <a:r>
              <a:rPr lang="en-GB" sz="1400" i="1" dirty="0" err="1"/>
              <a:t>Vitaminology</a:t>
            </a:r>
            <a:r>
              <a:rPr lang="en-GB" sz="1400" dirty="0"/>
              <a:t>, </a:t>
            </a:r>
            <a:r>
              <a:rPr lang="en-GB" sz="1400" i="1" dirty="0"/>
              <a:t>61</a:t>
            </a:r>
            <a:r>
              <a:rPr lang="en-GB" sz="1400" dirty="0"/>
              <a:t>(3), 280–284. https://doi.org/10.3177/jnsv.61.280</a:t>
            </a:r>
          </a:p>
          <a:p>
            <a:r>
              <a:rPr lang="en-GB" sz="1400" dirty="0" err="1"/>
              <a:t>Oroian</a:t>
            </a:r>
            <a:r>
              <a:rPr lang="en-GB" sz="1400" dirty="0"/>
              <a:t>, B. A., </a:t>
            </a:r>
            <a:r>
              <a:rPr lang="en-GB" sz="1400" dirty="0" err="1"/>
              <a:t>Ciobica</a:t>
            </a:r>
            <a:r>
              <a:rPr lang="en-GB" sz="1400" dirty="0"/>
              <a:t>, A., </a:t>
            </a:r>
            <a:r>
              <a:rPr lang="en-GB" sz="1400" dirty="0" err="1"/>
              <a:t>Timofte</a:t>
            </a:r>
            <a:r>
              <a:rPr lang="en-GB" sz="1400" dirty="0"/>
              <a:t>, D., </a:t>
            </a:r>
            <a:r>
              <a:rPr lang="en-GB" sz="1400" dirty="0" err="1"/>
              <a:t>Stefanescu</a:t>
            </a:r>
            <a:r>
              <a:rPr lang="en-GB" sz="1400" dirty="0"/>
              <a:t>, C., &amp; </a:t>
            </a:r>
            <a:r>
              <a:rPr lang="en-GB" sz="1400" dirty="0" err="1"/>
              <a:t>Serban</a:t>
            </a:r>
            <a:r>
              <a:rPr lang="en-GB" sz="1400" dirty="0"/>
              <a:t>, I. L. (2021). New Metabolic, Digestive, and Oxidative Stress-Related Manifestations Associated with Posttraumatic Stress Disorder. </a:t>
            </a:r>
            <a:r>
              <a:rPr lang="en-GB" sz="1400" i="1" dirty="0"/>
              <a:t>Oxidative Medicine and Cellular Longevity</a:t>
            </a:r>
            <a:r>
              <a:rPr lang="en-GB" sz="1400" dirty="0"/>
              <a:t>, </a:t>
            </a:r>
            <a:r>
              <a:rPr lang="en-GB" sz="1400" i="1" dirty="0"/>
              <a:t>2021</a:t>
            </a:r>
            <a:r>
              <a:rPr lang="en-GB" sz="1400" dirty="0"/>
              <a:t>. https://</a:t>
            </a:r>
            <a:r>
              <a:rPr lang="en-GB" sz="1400" dirty="0" smtClean="0"/>
              <a:t>doi.org/10.1155/2021/5599265</a:t>
            </a:r>
            <a:endParaRPr lang="en-GB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-1026" r="5021" b="1026"/>
          <a:stretch/>
        </p:blipFill>
        <p:spPr>
          <a:xfrm>
            <a:off x="7906043" y="1680374"/>
            <a:ext cx="3204006" cy="32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stimuli; the hardware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734780" cy="4195481"/>
          </a:xfrm>
        </p:spPr>
        <p:txBody>
          <a:bodyPr/>
          <a:lstStyle/>
          <a:p>
            <a:r>
              <a:rPr lang="en-GB" dirty="0"/>
              <a:t>A stimulus is detected by one of our senses</a:t>
            </a:r>
          </a:p>
          <a:p>
            <a:r>
              <a:rPr lang="en-GB" dirty="0"/>
              <a:t>The amygdala relays signals if the stimulus is threatening</a:t>
            </a:r>
          </a:p>
          <a:p>
            <a:pPr lvl="1"/>
            <a:r>
              <a:rPr lang="en-GB" dirty="0"/>
              <a:t>Locus </a:t>
            </a:r>
            <a:r>
              <a:rPr lang="en-GB" dirty="0" err="1"/>
              <a:t>coeruleus</a:t>
            </a:r>
            <a:r>
              <a:rPr lang="en-GB" dirty="0"/>
              <a:t> (Norepinephrine)</a:t>
            </a:r>
          </a:p>
          <a:p>
            <a:pPr lvl="1"/>
            <a:r>
              <a:rPr lang="en-GB" dirty="0"/>
              <a:t>Hypothalamic adrenal axis (Cortisol)</a:t>
            </a:r>
          </a:p>
          <a:p>
            <a:pPr lvl="1"/>
            <a:r>
              <a:rPr lang="en-GB" dirty="0"/>
              <a:t>Ventral tegmental area (Dopamine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Medial prefrontal cortex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17" y="1853248"/>
            <a:ext cx="3252706" cy="35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Autonomic nervous system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Sympathetic nervous system</a:t>
            </a:r>
          </a:p>
          <a:p>
            <a:endParaRPr lang="en-GB" dirty="0"/>
          </a:p>
          <a:p>
            <a:r>
              <a:rPr lang="en-GB" dirty="0" smtClean="0"/>
              <a:t>Parasympathetic nervous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4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(nor-)adrenaline / (nor-)epinephrine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890681"/>
          </a:xfrm>
        </p:spPr>
        <p:txBody>
          <a:bodyPr>
            <a:normAutofit/>
          </a:bodyPr>
          <a:lstStyle/>
          <a:p>
            <a:r>
              <a:rPr lang="en-GB" dirty="0" smtClean="0"/>
              <a:t>Setting the system up for movement</a:t>
            </a:r>
          </a:p>
          <a:p>
            <a:pPr lvl="1"/>
            <a:r>
              <a:rPr lang="en-GB" dirty="0" smtClean="0"/>
              <a:t>Blood pressure / heart-rate</a:t>
            </a:r>
          </a:p>
          <a:p>
            <a:pPr lvl="1"/>
            <a:r>
              <a:rPr lang="en-GB" dirty="0" smtClean="0"/>
              <a:t>Respiration rate</a:t>
            </a:r>
          </a:p>
          <a:p>
            <a:pPr lvl="1"/>
            <a:r>
              <a:rPr lang="en-GB" dirty="0" smtClean="0"/>
              <a:t> Task related focus and memory</a:t>
            </a:r>
          </a:p>
          <a:p>
            <a:r>
              <a:rPr lang="en-GB" dirty="0" smtClean="0"/>
              <a:t>Heightened alertness &amp; stressor related memory</a:t>
            </a:r>
          </a:p>
          <a:p>
            <a:r>
              <a:rPr lang="en-GB" dirty="0" smtClean="0"/>
              <a:t>Three behavioural stages of nor-adrenaline </a:t>
            </a:r>
          </a:p>
          <a:p>
            <a:pPr lvl="1"/>
            <a:r>
              <a:rPr lang="en-GB" dirty="0" smtClean="0"/>
              <a:t>Movement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rratic movement (panic)</a:t>
            </a:r>
          </a:p>
          <a:p>
            <a:pPr lvl="1"/>
            <a:r>
              <a:rPr lang="en-GB" dirty="0" smtClean="0"/>
              <a:t>Shutdown</a:t>
            </a:r>
          </a:p>
          <a:p>
            <a:pPr lvl="1"/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6111" y="6137860"/>
            <a:ext cx="1130434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Ross, J. A., &amp; Van </a:t>
            </a:r>
            <a:r>
              <a:rPr lang="en-GB" sz="1400" dirty="0" err="1"/>
              <a:t>Bockstaele</a:t>
            </a:r>
            <a:r>
              <a:rPr lang="en-GB" sz="1400" dirty="0"/>
              <a:t>, E. J. (2021). The Locus </a:t>
            </a:r>
            <a:r>
              <a:rPr lang="en-GB" sz="1400" dirty="0" err="1"/>
              <a:t>Coeruleus</a:t>
            </a:r>
            <a:r>
              <a:rPr lang="en-GB" sz="1400" dirty="0"/>
              <a:t>- Norepinephrine System in Stress and Arousal: </a:t>
            </a:r>
            <a:r>
              <a:rPr lang="en-GB" sz="1400" dirty="0" err="1"/>
              <a:t>Unraveling</a:t>
            </a:r>
            <a:r>
              <a:rPr lang="en-GB" sz="1400" dirty="0"/>
              <a:t> Historical, Current, and Future Perspectives. </a:t>
            </a:r>
            <a:r>
              <a:rPr lang="en-GB" sz="1400" i="1" dirty="0"/>
              <a:t>Frontiers in Psychiatry</a:t>
            </a:r>
            <a:r>
              <a:rPr lang="en-GB" sz="1400" dirty="0"/>
              <a:t>, </a:t>
            </a:r>
            <a:r>
              <a:rPr lang="en-GB" sz="1400" i="1" dirty="0"/>
              <a:t>11</a:t>
            </a:r>
            <a:r>
              <a:rPr lang="en-GB" sz="1400" dirty="0"/>
              <a:t>(January), 1–23. https://doi.org/10.3389/fpsyt.2020.601519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687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Cortisol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Release glucose (fuel) from glycogen stores</a:t>
            </a:r>
          </a:p>
          <a:p>
            <a:pPr lvl="1"/>
            <a:r>
              <a:rPr lang="en-GB" dirty="0" smtClean="0"/>
              <a:t>Highest in the morning</a:t>
            </a:r>
          </a:p>
          <a:p>
            <a:pPr lvl="2"/>
            <a:r>
              <a:rPr lang="en-GB" dirty="0" smtClean="0"/>
              <a:t>Nightmares</a:t>
            </a:r>
          </a:p>
          <a:p>
            <a:pPr lvl="2"/>
            <a:r>
              <a:rPr lang="en-GB" dirty="0" smtClean="0"/>
              <a:t>Interaction with nutrition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Suppress inflammation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Blood pressure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09697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519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The focus of stress: speed! </vt:lpstr>
      <vt:lpstr>What does the stress response do? And is it useful in an argument?  </vt:lpstr>
      <vt:lpstr>Calm down; the time to allow the system to return to baseline</vt:lpstr>
      <vt:lpstr>Downregulated functions</vt:lpstr>
      <vt:lpstr>Processing stimuli; the hardware</vt:lpstr>
      <vt:lpstr>Autonomic nervous system </vt:lpstr>
      <vt:lpstr>(nor-)adrenaline / (nor-)epinephrine</vt:lpstr>
      <vt:lpstr>Cortisol</vt:lpstr>
      <vt:lpstr>What does dopamine do to the stress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4</cp:revision>
  <dcterms:created xsi:type="dcterms:W3CDTF">2023-01-12T18:05:06Z</dcterms:created>
  <dcterms:modified xsi:type="dcterms:W3CDTF">2023-01-12T18:33:57Z</dcterms:modified>
</cp:coreProperties>
</file>