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7" r:id="rId3"/>
    <p:sldId id="266" r:id="rId4"/>
    <p:sldId id="265" r:id="rId5"/>
    <p:sldId id="260" r:id="rId6"/>
    <p:sldId id="259" r:id="rId7"/>
    <p:sldId id="261" r:id="rId8"/>
    <p:sldId id="275" r:id="rId9"/>
    <p:sldId id="264" r:id="rId10"/>
    <p:sldId id="263" r:id="rId11"/>
    <p:sldId id="268" r:id="rId12"/>
    <p:sldId id="271" r:id="rId13"/>
    <p:sldId id="269" r:id="rId14"/>
    <p:sldId id="270" r:id="rId15"/>
    <p:sldId id="273" r:id="rId16"/>
    <p:sldId id="276" r:id="rId17"/>
    <p:sldId id="27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3" autoAdjust="0"/>
    <p:restoredTop sz="94660"/>
  </p:normalViewPr>
  <p:slideViewPr>
    <p:cSldViewPr snapToGrid="0">
      <p:cViewPr varScale="1">
        <p:scale>
          <a:sx n="89" d="100"/>
          <a:sy n="89" d="100"/>
        </p:scale>
        <p:origin x="46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doi.org/10.1080/08995605.2020.173011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oi.org/10.1176/appi.books.9780890425596.74405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doi.org/10.1016/j.biopsych.2016.11.01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89211" y="4572000"/>
            <a:ext cx="8915399" cy="1668419"/>
          </a:xfrm>
        </p:spPr>
        <p:txBody>
          <a:bodyPr>
            <a:normAutofit fontScale="90000"/>
          </a:bodyPr>
          <a:lstStyle/>
          <a:p>
            <a:pPr algn="ctr"/>
            <a:r>
              <a:rPr lang="en-GB" sz="4000" dirty="0"/>
              <a:t>Hacking the stress system: the stress response as an adaptive trait that can work for or against you</a:t>
            </a:r>
          </a:p>
        </p:txBody>
      </p:sp>
      <p:sp>
        <p:nvSpPr>
          <p:cNvPr id="3" name="Podnadpis 2"/>
          <p:cNvSpPr>
            <a:spLocks noGrp="1"/>
          </p:cNvSpPr>
          <p:nvPr>
            <p:ph type="subTitle" idx="1"/>
          </p:nvPr>
        </p:nvSpPr>
        <p:spPr>
          <a:xfrm>
            <a:off x="2589212" y="6240419"/>
            <a:ext cx="8915399" cy="424541"/>
          </a:xfrm>
        </p:spPr>
        <p:txBody>
          <a:bodyPr/>
          <a:lstStyle/>
          <a:p>
            <a:pPr>
              <a:spcBef>
                <a:spcPts val="0"/>
              </a:spcBef>
              <a:buClrTx/>
            </a:pPr>
            <a:r>
              <a:rPr lang="en-GB" dirty="0" smtClean="0"/>
              <a:t>VI - </a:t>
            </a:r>
            <a:r>
              <a:rPr lang="en-GB" dirty="0">
                <a:solidFill>
                  <a:schemeClr val="dk1"/>
                </a:solidFill>
              </a:rPr>
              <a:t>Depression, PTSD and anxiety</a:t>
            </a:r>
          </a:p>
          <a:p>
            <a:pPr lvl="0">
              <a:spcBef>
                <a:spcPts val="0"/>
              </a:spcBef>
              <a:buClrTx/>
            </a:pPr>
            <a:endParaRPr lang="en-GB" dirty="0"/>
          </a:p>
        </p:txBody>
      </p:sp>
      <p:pic>
        <p:nvPicPr>
          <p:cNvPr id="4" name="Obrázek 3"/>
          <p:cNvPicPr>
            <a:picLocks noChangeAspect="1"/>
          </p:cNvPicPr>
          <p:nvPr/>
        </p:nvPicPr>
        <p:blipFill>
          <a:blip r:embed="rId2"/>
          <a:stretch>
            <a:fillRect/>
          </a:stretch>
        </p:blipFill>
        <p:spPr>
          <a:xfrm>
            <a:off x="3997406" y="284754"/>
            <a:ext cx="6099008" cy="3862705"/>
          </a:xfrm>
          <a:prstGeom prst="rect">
            <a:avLst/>
          </a:prstGeom>
        </p:spPr>
      </p:pic>
    </p:spTree>
    <p:extLst>
      <p:ext uri="{BB962C8B-B14F-4D97-AF65-F5344CB8AC3E}">
        <p14:creationId xmlns:p14="http://schemas.microsoft.com/office/powerpoint/2010/main" val="1328495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Learned helplessness as an adaptive trait in the face of unescapable suffering</a:t>
            </a:r>
            <a:endParaRPr lang="en-GB" dirty="0"/>
          </a:p>
        </p:txBody>
      </p:sp>
      <p:sp>
        <p:nvSpPr>
          <p:cNvPr id="3" name="Zástupný symbol pro obsah 2"/>
          <p:cNvSpPr>
            <a:spLocks noGrp="1"/>
          </p:cNvSpPr>
          <p:nvPr>
            <p:ph idx="1"/>
          </p:nvPr>
        </p:nvSpPr>
        <p:spPr/>
        <p:txBody>
          <a:bodyPr/>
          <a:lstStyle/>
          <a:p>
            <a:r>
              <a:rPr lang="en-GB" dirty="0" smtClean="0"/>
              <a:t>High stress</a:t>
            </a:r>
          </a:p>
          <a:p>
            <a:pPr marL="0" indent="0">
              <a:buNone/>
            </a:pPr>
            <a:endParaRPr lang="en-GB" dirty="0" smtClean="0"/>
          </a:p>
          <a:p>
            <a:r>
              <a:rPr lang="en-GB" dirty="0" smtClean="0"/>
              <a:t>Low motivation to avoid suffering (dopamine deficiency)</a:t>
            </a:r>
          </a:p>
          <a:p>
            <a:endParaRPr lang="en-GB" dirty="0"/>
          </a:p>
          <a:p>
            <a:r>
              <a:rPr lang="en-GB" dirty="0" smtClean="0"/>
              <a:t>Diminished ability to find internal peace if disaster can strike at any moment</a:t>
            </a:r>
          </a:p>
          <a:p>
            <a:endParaRPr lang="en-GB" dirty="0"/>
          </a:p>
        </p:txBody>
      </p:sp>
    </p:spTree>
    <p:extLst>
      <p:ext uri="{BB962C8B-B14F-4D97-AF65-F5344CB8AC3E}">
        <p14:creationId xmlns:p14="http://schemas.microsoft.com/office/powerpoint/2010/main" val="3659451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71960" y="2524576"/>
            <a:ext cx="8915399" cy="1468800"/>
          </a:xfrm>
        </p:spPr>
        <p:txBody>
          <a:bodyPr/>
          <a:lstStyle/>
          <a:p>
            <a:r>
              <a:rPr lang="en-GB" dirty="0" smtClean="0"/>
              <a:t>Post-Traumatic stress disorder</a:t>
            </a:r>
            <a:endParaRPr lang="en-GB" dirty="0"/>
          </a:p>
        </p:txBody>
      </p:sp>
    </p:spTree>
    <p:extLst>
      <p:ext uri="{BB962C8B-B14F-4D97-AF65-F5344CB8AC3E}">
        <p14:creationId xmlns:p14="http://schemas.microsoft.com/office/powerpoint/2010/main" val="631315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2653928"/>
          </a:xfrm>
        </p:spPr>
        <p:txBody>
          <a:bodyPr/>
          <a:lstStyle/>
          <a:p>
            <a:r>
              <a:rPr lang="en-GB" dirty="0" smtClean="0"/>
              <a:t>Where Major depression can be understood as learned helplessness, PTSD seems to be the desperate struggle to keep control</a:t>
            </a:r>
            <a:endParaRPr lang="en-GB" dirty="0"/>
          </a:p>
        </p:txBody>
      </p:sp>
      <p:sp>
        <p:nvSpPr>
          <p:cNvPr id="3" name="Zástupný symbol pro obsah 2"/>
          <p:cNvSpPr>
            <a:spLocks noGrp="1"/>
          </p:cNvSpPr>
          <p:nvPr>
            <p:ph idx="1"/>
          </p:nvPr>
        </p:nvSpPr>
        <p:spPr>
          <a:xfrm>
            <a:off x="2589212" y="3416060"/>
            <a:ext cx="8915400" cy="2139351"/>
          </a:xfrm>
        </p:spPr>
        <p:txBody>
          <a:bodyPr>
            <a:normAutofit lnSpcReduction="10000"/>
          </a:bodyPr>
          <a:lstStyle/>
          <a:p>
            <a:r>
              <a:rPr lang="en-GB" dirty="0" smtClean="0"/>
              <a:t>Highly adaptive under certain high-stress conditions</a:t>
            </a:r>
          </a:p>
          <a:p>
            <a:endParaRPr lang="en-GB" dirty="0"/>
          </a:p>
          <a:p>
            <a:r>
              <a:rPr lang="en-GB" dirty="0" smtClean="0"/>
              <a:t>The confrontation with the realisation that one is never safe</a:t>
            </a:r>
          </a:p>
          <a:p>
            <a:endParaRPr lang="en-GB" dirty="0"/>
          </a:p>
          <a:p>
            <a:r>
              <a:rPr lang="en-GB" dirty="0" smtClean="0"/>
              <a:t>High comorbidity with depression (it’s a state that cannot be maintained for long)</a:t>
            </a:r>
          </a:p>
        </p:txBody>
      </p:sp>
      <p:sp>
        <p:nvSpPr>
          <p:cNvPr id="4" name="TextovéPole 3"/>
          <p:cNvSpPr txBox="1"/>
          <p:nvPr/>
        </p:nvSpPr>
        <p:spPr>
          <a:xfrm>
            <a:off x="2303253" y="5960853"/>
            <a:ext cx="9523562" cy="830997"/>
          </a:xfrm>
          <a:prstGeom prst="rect">
            <a:avLst/>
          </a:prstGeom>
          <a:noFill/>
          <a:ln>
            <a:solidFill>
              <a:schemeClr val="tx1"/>
            </a:solidFill>
          </a:ln>
        </p:spPr>
        <p:txBody>
          <a:bodyPr wrap="square" rtlCol="0">
            <a:spAutoFit/>
          </a:bodyPr>
          <a:lstStyle/>
          <a:p>
            <a:r>
              <a:rPr lang="en-GB" sz="1200" dirty="0"/>
              <a:t>Mac </a:t>
            </a:r>
            <a:r>
              <a:rPr lang="en-GB" sz="1200" dirty="0" err="1"/>
              <a:t>Gillavry</a:t>
            </a:r>
            <a:r>
              <a:rPr lang="en-GB" sz="1200" dirty="0"/>
              <a:t>, D. W., &amp; </a:t>
            </a:r>
            <a:r>
              <a:rPr lang="en-GB" sz="1200" dirty="0" err="1"/>
              <a:t>Ullrich</a:t>
            </a:r>
            <a:r>
              <a:rPr lang="en-GB" sz="1200" dirty="0"/>
              <a:t>, D. (2020). A novel theory on the predictive value of variation in the β-endorphin system on the risk and severity of PTSD. </a:t>
            </a:r>
            <a:r>
              <a:rPr lang="en-GB" sz="1200" i="1" dirty="0"/>
              <a:t>Military Psychology</a:t>
            </a:r>
            <a:r>
              <a:rPr lang="en-GB" sz="1200" dirty="0"/>
              <a:t>, 1–14. </a:t>
            </a:r>
            <a:r>
              <a:rPr lang="en-GB" sz="1200" dirty="0">
                <a:hlinkClick r:id="rId2"/>
              </a:rPr>
              <a:t>https://</a:t>
            </a:r>
            <a:r>
              <a:rPr lang="en-GB" sz="1200" dirty="0" smtClean="0">
                <a:hlinkClick r:id="rId2"/>
              </a:rPr>
              <a:t>doi.org/10.1080/08995605.2020.1730111</a:t>
            </a:r>
            <a:endParaRPr lang="en-GB" sz="1200" dirty="0" smtClean="0"/>
          </a:p>
          <a:p>
            <a:r>
              <a:rPr lang="en-GB" sz="1200" dirty="0" err="1"/>
              <a:t>Hoge</a:t>
            </a:r>
            <a:r>
              <a:rPr lang="en-GB" sz="1200" dirty="0"/>
              <a:t>, C. W. (2010). </a:t>
            </a:r>
            <a:r>
              <a:rPr lang="en-GB" sz="1200" i="1" dirty="0"/>
              <a:t>Once a warrior always a warrior: Navigating the Transition from Combat to Home— Including Combat Stress, PTSD, and </a:t>
            </a:r>
            <a:r>
              <a:rPr lang="en-GB" sz="1200" i="1" dirty="0" err="1"/>
              <a:t>mTBI</a:t>
            </a:r>
            <a:r>
              <a:rPr lang="en-GB" sz="1200" dirty="0"/>
              <a:t>. Guilford: Globe Pequot Press</a:t>
            </a:r>
            <a:r>
              <a:rPr lang="en-GB" sz="1200" dirty="0" smtClean="0"/>
              <a:t>.</a:t>
            </a:r>
            <a:endParaRPr lang="en-GB" sz="1200" dirty="0"/>
          </a:p>
        </p:txBody>
      </p:sp>
    </p:spTree>
    <p:extLst>
      <p:ext uri="{BB962C8B-B14F-4D97-AF65-F5344CB8AC3E}">
        <p14:creationId xmlns:p14="http://schemas.microsoft.com/office/powerpoint/2010/main" val="739735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Post-traumatic stress disorder: Main Symptoms</a:t>
            </a:r>
            <a:endParaRPr lang="en-GB" dirty="0"/>
          </a:p>
        </p:txBody>
      </p:sp>
      <p:sp>
        <p:nvSpPr>
          <p:cNvPr id="3" name="Zástupný symbol pro obsah 2"/>
          <p:cNvSpPr>
            <a:spLocks noGrp="1"/>
          </p:cNvSpPr>
          <p:nvPr>
            <p:ph idx="1"/>
          </p:nvPr>
        </p:nvSpPr>
        <p:spPr>
          <a:xfrm>
            <a:off x="1104293" y="2423854"/>
            <a:ext cx="8946541" cy="2381059"/>
          </a:xfrm>
        </p:spPr>
        <p:txBody>
          <a:bodyPr/>
          <a:lstStyle/>
          <a:p>
            <a:r>
              <a:rPr lang="en-GB" dirty="0" smtClean="0"/>
              <a:t>Reaction to extreme stressor</a:t>
            </a:r>
          </a:p>
          <a:p>
            <a:pPr lvl="1"/>
            <a:r>
              <a:rPr lang="en-GB" dirty="0" smtClean="0"/>
              <a:t>Acute or repeated exposure</a:t>
            </a:r>
          </a:p>
          <a:p>
            <a:r>
              <a:rPr lang="en-GB" dirty="0" smtClean="0"/>
              <a:t>Hypervigilance</a:t>
            </a:r>
          </a:p>
          <a:p>
            <a:r>
              <a:rPr lang="en-GB" dirty="0" smtClean="0"/>
              <a:t>Flashbacks and intrusive thoughts</a:t>
            </a:r>
          </a:p>
          <a:p>
            <a:r>
              <a:rPr lang="en-GB" dirty="0" smtClean="0"/>
              <a:t>Nightmares</a:t>
            </a:r>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p:txBody>
      </p:sp>
      <p:sp>
        <p:nvSpPr>
          <p:cNvPr id="4" name="TextovéPole 3"/>
          <p:cNvSpPr txBox="1"/>
          <p:nvPr/>
        </p:nvSpPr>
        <p:spPr>
          <a:xfrm>
            <a:off x="1535502" y="5684808"/>
            <a:ext cx="9351034" cy="830997"/>
          </a:xfrm>
          <a:prstGeom prst="rect">
            <a:avLst/>
          </a:prstGeom>
          <a:noFill/>
          <a:ln>
            <a:solidFill>
              <a:schemeClr val="tx1"/>
            </a:solidFill>
          </a:ln>
        </p:spPr>
        <p:txBody>
          <a:bodyPr wrap="square" rtlCol="0">
            <a:spAutoFit/>
          </a:bodyPr>
          <a:lstStyle/>
          <a:p>
            <a:r>
              <a:rPr lang="en-GB" sz="1200" dirty="0" smtClean="0"/>
              <a:t>American Psychiatric Association. (2013). Diagnostic and statistical manual of mental disorders (5th. In </a:t>
            </a:r>
            <a:r>
              <a:rPr lang="en-GB" sz="1200" i="1" dirty="0" smtClean="0"/>
              <a:t>American Journal of Psychiatry</a:t>
            </a:r>
            <a:r>
              <a:rPr lang="en-GB" sz="1200" dirty="0" smtClean="0"/>
              <a:t>. </a:t>
            </a:r>
            <a:r>
              <a:rPr lang="en-GB" sz="1200" dirty="0" smtClean="0">
                <a:hlinkClick r:id="rId2"/>
              </a:rPr>
              <a:t>https://doi.org/10.1176/appi.books.9780890425596.744053</a:t>
            </a:r>
            <a:endParaRPr lang="en-GB" sz="1200" dirty="0" smtClean="0"/>
          </a:p>
          <a:p>
            <a:r>
              <a:rPr lang="en-GB" sz="1200" dirty="0"/>
              <a:t>World Health Organization. (1993). </a:t>
            </a:r>
            <a:r>
              <a:rPr lang="en-GB" sz="1200" i="1" dirty="0"/>
              <a:t>The ICD-10 classification of mental and behavioural disorders: Diagnostic criteria for research</a:t>
            </a:r>
            <a:r>
              <a:rPr lang="en-GB" sz="1200" dirty="0"/>
              <a:t> (pp. 155–157). pp. 155–157. https://doi.org/10.1002/1520-6505(2000)9:5&lt;201::</a:t>
            </a:r>
            <a:r>
              <a:rPr lang="en-GB" sz="1200" dirty="0" smtClean="0"/>
              <a:t>AID-EVAN2&gt;3.3.CO;2-P</a:t>
            </a:r>
            <a:endParaRPr lang="en-GB" sz="1200" dirty="0"/>
          </a:p>
        </p:txBody>
      </p:sp>
    </p:spTree>
    <p:extLst>
      <p:ext uri="{BB962C8B-B14F-4D97-AF65-F5344CB8AC3E}">
        <p14:creationId xmlns:p14="http://schemas.microsoft.com/office/powerpoint/2010/main" val="25249769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3372" y="577801"/>
            <a:ext cx="9404723" cy="815366"/>
          </a:xfrm>
        </p:spPr>
        <p:txBody>
          <a:bodyPr/>
          <a:lstStyle/>
          <a:p>
            <a:r>
              <a:rPr lang="en-GB" dirty="0" smtClean="0"/>
              <a:t>Neuromodulators involved in PTSD</a:t>
            </a:r>
            <a:endParaRPr lang="en-GB" dirty="0"/>
          </a:p>
        </p:txBody>
      </p:sp>
      <p:sp>
        <p:nvSpPr>
          <p:cNvPr id="3" name="Zástupný symbol pro obsah 2"/>
          <p:cNvSpPr>
            <a:spLocks noGrp="1"/>
          </p:cNvSpPr>
          <p:nvPr>
            <p:ph idx="1"/>
          </p:nvPr>
        </p:nvSpPr>
        <p:spPr>
          <a:xfrm>
            <a:off x="1103312" y="1518249"/>
            <a:ext cx="8946541" cy="3234905"/>
          </a:xfrm>
        </p:spPr>
        <p:txBody>
          <a:bodyPr>
            <a:normAutofit fontScale="92500" lnSpcReduction="10000"/>
          </a:bodyPr>
          <a:lstStyle/>
          <a:p>
            <a:r>
              <a:rPr lang="en-GB" dirty="0" smtClean="0"/>
              <a:t>Noradrenaline &amp; the locus </a:t>
            </a:r>
            <a:r>
              <a:rPr lang="en-GB" dirty="0" err="1" smtClean="0"/>
              <a:t>coeruleus</a:t>
            </a:r>
            <a:endParaRPr lang="en-GB" dirty="0" smtClean="0"/>
          </a:p>
          <a:p>
            <a:endParaRPr lang="en-GB" dirty="0"/>
          </a:p>
          <a:p>
            <a:r>
              <a:rPr lang="en-GB" dirty="0" smtClean="0"/>
              <a:t>Dopamine</a:t>
            </a:r>
          </a:p>
          <a:p>
            <a:endParaRPr lang="en-GB" dirty="0" smtClean="0"/>
          </a:p>
          <a:p>
            <a:r>
              <a:rPr lang="el-GR" dirty="0" smtClean="0"/>
              <a:t>β</a:t>
            </a:r>
            <a:r>
              <a:rPr lang="en-GB" dirty="0" smtClean="0"/>
              <a:t>-endorphin / </a:t>
            </a:r>
            <a:r>
              <a:rPr lang="en-GB" dirty="0" err="1" smtClean="0"/>
              <a:t>Galanin</a:t>
            </a:r>
            <a:r>
              <a:rPr lang="en-GB" dirty="0" smtClean="0"/>
              <a:t> </a:t>
            </a:r>
          </a:p>
          <a:p>
            <a:pPr lvl="1"/>
            <a:r>
              <a:rPr lang="en-GB" dirty="0" smtClean="0"/>
              <a:t>Morphine</a:t>
            </a:r>
          </a:p>
          <a:p>
            <a:pPr lvl="1"/>
            <a:r>
              <a:rPr lang="en-GB" dirty="0" smtClean="0"/>
              <a:t>Post-combat delayed onset</a:t>
            </a:r>
          </a:p>
          <a:p>
            <a:pPr lvl="1"/>
            <a:endParaRPr lang="en-GB" dirty="0"/>
          </a:p>
          <a:p>
            <a:r>
              <a:rPr lang="en-GB" dirty="0" smtClean="0"/>
              <a:t>Oxytocin</a:t>
            </a:r>
            <a:endParaRPr lang="en-GB" dirty="0"/>
          </a:p>
        </p:txBody>
      </p:sp>
      <p:sp>
        <p:nvSpPr>
          <p:cNvPr id="4" name="TextovéPole 3"/>
          <p:cNvSpPr txBox="1"/>
          <p:nvPr/>
        </p:nvSpPr>
        <p:spPr>
          <a:xfrm>
            <a:off x="1768415" y="5003319"/>
            <a:ext cx="10212804" cy="1754326"/>
          </a:xfrm>
          <a:prstGeom prst="rect">
            <a:avLst/>
          </a:prstGeom>
          <a:noFill/>
          <a:ln>
            <a:solidFill>
              <a:schemeClr val="tx1"/>
            </a:solidFill>
          </a:ln>
        </p:spPr>
        <p:txBody>
          <a:bodyPr wrap="square" rtlCol="0">
            <a:spAutoFit/>
          </a:bodyPr>
          <a:lstStyle/>
          <a:p>
            <a:r>
              <a:rPr lang="en-GB" sz="1200" dirty="0"/>
              <a:t>van </a:t>
            </a:r>
            <a:r>
              <a:rPr lang="en-GB" sz="1200" dirty="0" err="1"/>
              <a:t>Zuiden</a:t>
            </a:r>
            <a:r>
              <a:rPr lang="en-GB" sz="1200" dirty="0"/>
              <a:t>, M., </a:t>
            </a:r>
            <a:r>
              <a:rPr lang="en-GB" sz="1200" dirty="0" err="1"/>
              <a:t>Frijling</a:t>
            </a:r>
            <a:r>
              <a:rPr lang="en-GB" sz="1200" dirty="0"/>
              <a:t>, J. L., </a:t>
            </a:r>
            <a:r>
              <a:rPr lang="en-GB" sz="1200" dirty="0" err="1"/>
              <a:t>Nawijn</a:t>
            </a:r>
            <a:r>
              <a:rPr lang="en-GB" sz="1200" dirty="0"/>
              <a:t>, L., Koch, S. B. J., Goslings, J. C., </a:t>
            </a:r>
            <a:r>
              <a:rPr lang="en-GB" sz="1200" dirty="0" err="1"/>
              <a:t>Luitse</a:t>
            </a:r>
            <a:r>
              <a:rPr lang="en-GB" sz="1200" dirty="0"/>
              <a:t>, J. S., … </a:t>
            </a:r>
            <a:r>
              <a:rPr lang="en-GB" sz="1200" dirty="0" err="1"/>
              <a:t>Olff</a:t>
            </a:r>
            <a:r>
              <a:rPr lang="en-GB" sz="1200" dirty="0"/>
              <a:t>, M. (2017). Intranasal Oxytocin to Prevent Posttraumatic Stress Disorder Symptoms: A Randomized Controlled Trial in Emergency Department Patients. </a:t>
            </a:r>
            <a:r>
              <a:rPr lang="en-GB" sz="1200" i="1" dirty="0"/>
              <a:t>Biological Psychiatry</a:t>
            </a:r>
            <a:r>
              <a:rPr lang="en-GB" sz="1200" dirty="0"/>
              <a:t>, </a:t>
            </a:r>
            <a:r>
              <a:rPr lang="en-GB" sz="1200" i="1" dirty="0"/>
              <a:t>81</a:t>
            </a:r>
            <a:r>
              <a:rPr lang="en-GB" sz="1200" dirty="0"/>
              <a:t>(12), 1030–1040. </a:t>
            </a:r>
            <a:r>
              <a:rPr lang="en-GB" sz="1200" dirty="0">
                <a:hlinkClick r:id="rId2"/>
              </a:rPr>
              <a:t>https://</a:t>
            </a:r>
            <a:r>
              <a:rPr lang="en-GB" sz="1200" dirty="0" smtClean="0">
                <a:hlinkClick r:id="rId2"/>
              </a:rPr>
              <a:t>doi.org/10.1016/j.biopsych.2016.11.012</a:t>
            </a:r>
            <a:endParaRPr lang="en-GB" sz="1200" dirty="0" smtClean="0"/>
          </a:p>
          <a:p>
            <a:r>
              <a:rPr lang="en-GB" sz="1200" dirty="0" err="1"/>
              <a:t>Ullrich</a:t>
            </a:r>
            <a:r>
              <a:rPr lang="en-GB" sz="1200" dirty="0"/>
              <a:t>, D., &amp; Mac </a:t>
            </a:r>
            <a:r>
              <a:rPr lang="en-GB" sz="1200" dirty="0" err="1"/>
              <a:t>Gillavry</a:t>
            </a:r>
            <a:r>
              <a:rPr lang="en-GB" sz="1200" dirty="0"/>
              <a:t>, D. W. (2021). Mini-review : A possible role for </a:t>
            </a:r>
            <a:r>
              <a:rPr lang="en-GB" sz="1200" dirty="0" err="1"/>
              <a:t>galanin</a:t>
            </a:r>
            <a:r>
              <a:rPr lang="en-GB" sz="1200" dirty="0"/>
              <a:t> in post-traumatic stress disorder. </a:t>
            </a:r>
            <a:r>
              <a:rPr lang="en-GB" sz="1200" i="1" dirty="0"/>
              <a:t>Neuroscience Letters</a:t>
            </a:r>
            <a:r>
              <a:rPr lang="en-GB" sz="1200" dirty="0"/>
              <a:t>, </a:t>
            </a:r>
            <a:r>
              <a:rPr lang="en-GB" sz="1200" i="1" dirty="0"/>
              <a:t>756</a:t>
            </a:r>
            <a:r>
              <a:rPr lang="en-GB" sz="1200" dirty="0"/>
              <a:t>(May), 135980. https://doi.org/10.1016/j.neulet.2021.135980</a:t>
            </a:r>
          </a:p>
          <a:p>
            <a:r>
              <a:rPr lang="en-GB" sz="1200" dirty="0"/>
              <a:t>Lee, J. C., Wang, L. P., &amp; </a:t>
            </a:r>
            <a:r>
              <a:rPr lang="en-GB" sz="1200" dirty="0" err="1"/>
              <a:t>Tsien</a:t>
            </a:r>
            <a:r>
              <a:rPr lang="en-GB" sz="1200" dirty="0"/>
              <a:t>, J. Z. (2016). Dopamine rebound-excitation theory: Putting brakes on PTSD. </a:t>
            </a:r>
            <a:r>
              <a:rPr lang="en-GB" sz="1200" i="1" dirty="0"/>
              <a:t>Frontiers in Psychiatry</a:t>
            </a:r>
            <a:r>
              <a:rPr lang="en-GB" sz="1200" dirty="0"/>
              <a:t>, </a:t>
            </a:r>
            <a:r>
              <a:rPr lang="en-GB" sz="1200" i="1" dirty="0"/>
              <a:t>7</a:t>
            </a:r>
            <a:r>
              <a:rPr lang="en-GB" sz="1200" dirty="0"/>
              <a:t>(SEP). https://doi.org/10.3389/fpsyt.2016.00163</a:t>
            </a:r>
          </a:p>
          <a:p>
            <a:r>
              <a:rPr lang="en-GB" sz="1200" dirty="0"/>
              <a:t>Pan, X., </a:t>
            </a:r>
            <a:r>
              <a:rPr lang="en-GB" sz="1200" dirty="0" err="1"/>
              <a:t>Kaminga</a:t>
            </a:r>
            <a:r>
              <a:rPr lang="en-GB" sz="1200" dirty="0"/>
              <a:t>, A. C., Wen, S. W., &amp; Liu, A. (2018). </a:t>
            </a:r>
            <a:r>
              <a:rPr lang="en-GB" sz="1200" dirty="0" err="1"/>
              <a:t>Catecholamines</a:t>
            </a:r>
            <a:r>
              <a:rPr lang="en-GB" sz="1200" dirty="0"/>
              <a:t> in post-traumatic stress disorder: A systematic review and meta-analysis. </a:t>
            </a:r>
            <a:r>
              <a:rPr lang="en-GB" sz="1200" i="1" dirty="0"/>
              <a:t>Frontiers in Molecular Neuroscience</a:t>
            </a:r>
            <a:r>
              <a:rPr lang="en-GB" sz="1200" dirty="0"/>
              <a:t>, </a:t>
            </a:r>
            <a:r>
              <a:rPr lang="en-GB" sz="1200" i="1" dirty="0"/>
              <a:t>11</a:t>
            </a:r>
            <a:r>
              <a:rPr lang="en-GB" sz="1200" dirty="0"/>
              <a:t>(December). https://</a:t>
            </a:r>
            <a:r>
              <a:rPr lang="en-GB" sz="1200" dirty="0" smtClean="0"/>
              <a:t>doi.org/10.3389/fnmol.2018.00450</a:t>
            </a:r>
            <a:endParaRPr lang="en-GB" sz="1200" dirty="0"/>
          </a:p>
        </p:txBody>
      </p:sp>
    </p:spTree>
    <p:extLst>
      <p:ext uri="{BB962C8B-B14F-4D97-AF65-F5344CB8AC3E}">
        <p14:creationId xmlns:p14="http://schemas.microsoft.com/office/powerpoint/2010/main" val="3453233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7839" y="2248531"/>
            <a:ext cx="8915399" cy="1468800"/>
          </a:xfrm>
        </p:spPr>
        <p:txBody>
          <a:bodyPr/>
          <a:lstStyle/>
          <a:p>
            <a:r>
              <a:rPr lang="en-GB" dirty="0" smtClean="0"/>
              <a:t>Anxiety: the stress system in overdrive</a:t>
            </a:r>
            <a:endParaRPr lang="en-GB" dirty="0"/>
          </a:p>
        </p:txBody>
      </p:sp>
    </p:spTree>
    <p:extLst>
      <p:ext uri="{BB962C8B-B14F-4D97-AF65-F5344CB8AC3E}">
        <p14:creationId xmlns:p14="http://schemas.microsoft.com/office/powerpoint/2010/main" val="593010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Anticipation gone to extremes</a:t>
            </a:r>
            <a:endParaRPr lang="en-GB" dirty="0"/>
          </a:p>
        </p:txBody>
      </p:sp>
      <p:sp>
        <p:nvSpPr>
          <p:cNvPr id="3" name="Zástupný symbol pro obsah 2"/>
          <p:cNvSpPr>
            <a:spLocks noGrp="1"/>
          </p:cNvSpPr>
          <p:nvPr>
            <p:ph idx="1"/>
          </p:nvPr>
        </p:nvSpPr>
        <p:spPr/>
        <p:txBody>
          <a:bodyPr/>
          <a:lstStyle/>
          <a:p>
            <a:r>
              <a:rPr lang="en-GB" dirty="0" smtClean="0"/>
              <a:t>Anxiety is largely related to the excessive anticipation of potential stressors in the future. </a:t>
            </a:r>
          </a:p>
          <a:p>
            <a:r>
              <a:rPr lang="en-GB" dirty="0" smtClean="0"/>
              <a:t>Elevated noradrenaline</a:t>
            </a:r>
          </a:p>
          <a:p>
            <a:r>
              <a:rPr lang="en-GB" dirty="0" smtClean="0"/>
              <a:t>Increased limbic system (emotional processing) activity</a:t>
            </a:r>
          </a:p>
          <a:p>
            <a:pPr lvl="1"/>
            <a:r>
              <a:rPr lang="en-GB" dirty="0" smtClean="0"/>
              <a:t>Amygdala! </a:t>
            </a:r>
          </a:p>
          <a:p>
            <a:pPr lvl="1"/>
            <a:r>
              <a:rPr lang="en-GB" dirty="0" smtClean="0"/>
              <a:t>Thalamus</a:t>
            </a:r>
          </a:p>
          <a:p>
            <a:pPr lvl="1"/>
            <a:r>
              <a:rPr lang="en-GB" dirty="0" smtClean="0"/>
              <a:t>Hypothalamus </a:t>
            </a:r>
          </a:p>
          <a:p>
            <a:pPr lvl="1"/>
            <a:r>
              <a:rPr lang="en-GB" dirty="0" smtClean="0"/>
              <a:t>Hippocampus</a:t>
            </a:r>
          </a:p>
          <a:p>
            <a:pPr lvl="1"/>
            <a:r>
              <a:rPr lang="en-GB" dirty="0" smtClean="0"/>
              <a:t>Prefrontal cortex</a:t>
            </a:r>
          </a:p>
          <a:p>
            <a:endParaRPr lang="en-GB" dirty="0" smtClean="0"/>
          </a:p>
        </p:txBody>
      </p:sp>
      <p:sp>
        <p:nvSpPr>
          <p:cNvPr id="4" name="TextovéPole 3"/>
          <p:cNvSpPr txBox="1"/>
          <p:nvPr/>
        </p:nvSpPr>
        <p:spPr>
          <a:xfrm>
            <a:off x="2592925" y="6098875"/>
            <a:ext cx="8911687" cy="461665"/>
          </a:xfrm>
          <a:prstGeom prst="rect">
            <a:avLst/>
          </a:prstGeom>
          <a:noFill/>
          <a:ln>
            <a:solidFill>
              <a:schemeClr val="tx1"/>
            </a:solidFill>
          </a:ln>
        </p:spPr>
        <p:txBody>
          <a:bodyPr wrap="square" rtlCol="0">
            <a:spAutoFit/>
          </a:bodyPr>
          <a:lstStyle/>
          <a:p>
            <a:r>
              <a:rPr lang="en-GB" sz="1200"/>
              <a:t>Griez, E., Faravelli, C., Nutt, D., &amp; Zohar, D. (Eds.). (2001). </a:t>
            </a:r>
            <a:r>
              <a:rPr lang="en-GB" sz="1200" i="1"/>
              <a:t>An Introduction to Clinical Management and Research</a:t>
            </a:r>
            <a:r>
              <a:rPr lang="en-GB" sz="1200"/>
              <a:t>. Chichester: John Wiley &amp; Sons, Ltd.</a:t>
            </a:r>
            <a:endParaRPr lang="en-GB" sz="1200">
              <a:effectLst/>
            </a:endParaRPr>
          </a:p>
        </p:txBody>
      </p:sp>
    </p:spTree>
    <p:extLst>
      <p:ext uri="{BB962C8B-B14F-4D97-AF65-F5344CB8AC3E}">
        <p14:creationId xmlns:p14="http://schemas.microsoft.com/office/powerpoint/2010/main" val="1527575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Feedback loops to reduce anxiety</a:t>
            </a:r>
            <a:endParaRPr lang="en-GB" dirty="0"/>
          </a:p>
        </p:txBody>
      </p:sp>
      <p:sp>
        <p:nvSpPr>
          <p:cNvPr id="3" name="Zástupný symbol pro obsah 2"/>
          <p:cNvSpPr>
            <a:spLocks noGrp="1"/>
          </p:cNvSpPr>
          <p:nvPr>
            <p:ph idx="1"/>
          </p:nvPr>
        </p:nvSpPr>
        <p:spPr/>
        <p:txBody>
          <a:bodyPr/>
          <a:lstStyle/>
          <a:p>
            <a:r>
              <a:rPr lang="en-GB" dirty="0" err="1" smtClean="0"/>
              <a:t>Benzodiazipams</a:t>
            </a:r>
            <a:r>
              <a:rPr lang="en-GB" dirty="0" smtClean="0"/>
              <a:t> / Valium</a:t>
            </a:r>
          </a:p>
          <a:p>
            <a:endParaRPr lang="en-GB" dirty="0"/>
          </a:p>
          <a:p>
            <a:r>
              <a:rPr lang="en-GB" dirty="0" smtClean="0"/>
              <a:t>Meditation</a:t>
            </a:r>
          </a:p>
          <a:p>
            <a:endParaRPr lang="en-GB" dirty="0"/>
          </a:p>
          <a:p>
            <a:r>
              <a:rPr lang="en-GB" dirty="0" smtClean="0"/>
              <a:t>Yoga</a:t>
            </a:r>
          </a:p>
        </p:txBody>
      </p:sp>
    </p:spTree>
    <p:extLst>
      <p:ext uri="{BB962C8B-B14F-4D97-AF65-F5344CB8AC3E}">
        <p14:creationId xmlns:p14="http://schemas.microsoft.com/office/powerpoint/2010/main" val="330391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4706" y="310552"/>
            <a:ext cx="8915399" cy="6547448"/>
          </a:xfrm>
        </p:spPr>
        <p:txBody>
          <a:bodyPr>
            <a:normAutofit fontScale="90000"/>
          </a:bodyPr>
          <a:lstStyle/>
          <a:p>
            <a:pPr algn="ctr"/>
            <a:r>
              <a:rPr lang="en-GB" b="1" dirty="0" smtClean="0"/>
              <a:t>Disclaimer</a:t>
            </a:r>
            <a:br>
              <a:rPr lang="en-GB" b="1" dirty="0" smtClean="0"/>
            </a:br>
            <a:r>
              <a:rPr lang="en-GB" b="1" dirty="0"/>
              <a:t/>
            </a:r>
            <a:br>
              <a:rPr lang="en-GB" b="1" dirty="0"/>
            </a:br>
            <a:r>
              <a:rPr lang="en-GB" b="1" dirty="0" smtClean="0"/>
              <a:t>I am not a psychiatrist! I am a scientist! Especially if you are experiencing mental health issues, do NOT try anything we discuss today without first consulting your specialist. Non of the information discussed today reflects individual differences and your personal physician can judge much better than I ever can, how this information may affect you. </a:t>
            </a:r>
            <a:endParaRPr lang="en-GB" b="1" dirty="0"/>
          </a:p>
        </p:txBody>
      </p:sp>
    </p:spTree>
    <p:extLst>
      <p:ext uri="{BB962C8B-B14F-4D97-AF65-F5344CB8AC3E}">
        <p14:creationId xmlns:p14="http://schemas.microsoft.com/office/powerpoint/2010/main" val="3006812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7128" y="2427718"/>
            <a:ext cx="8915399" cy="1468800"/>
          </a:xfrm>
        </p:spPr>
        <p:txBody>
          <a:bodyPr/>
          <a:lstStyle/>
          <a:p>
            <a:r>
              <a:rPr lang="en-GB" dirty="0" smtClean="0"/>
              <a:t>Major Depression</a:t>
            </a:r>
            <a:endParaRPr lang="en-GB" dirty="0"/>
          </a:p>
        </p:txBody>
      </p:sp>
    </p:spTree>
    <p:extLst>
      <p:ext uri="{BB962C8B-B14F-4D97-AF65-F5344CB8AC3E}">
        <p14:creationId xmlns:p14="http://schemas.microsoft.com/office/powerpoint/2010/main" val="857128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637338" y="593558"/>
            <a:ext cx="8915399" cy="5727032"/>
          </a:xfrm>
        </p:spPr>
        <p:txBody>
          <a:bodyPr>
            <a:normAutofit fontScale="90000"/>
          </a:bodyPr>
          <a:lstStyle/>
          <a:p>
            <a:r>
              <a:rPr lang="en-GB" dirty="0" smtClean="0"/>
              <a:t>A point in advance: major depression is every bit as much a biological disorder as diabetes or hypothyroidism. However, rather than glucose transportation or thyroid function being disrupted, the mechanism that allows you to pull yourself together after a stressful event does not work properly. Major depression is therefore often described as learned helplessness. </a:t>
            </a:r>
            <a:endParaRPr lang="en-GB" dirty="0"/>
          </a:p>
        </p:txBody>
      </p:sp>
    </p:spTree>
    <p:extLst>
      <p:ext uri="{BB962C8B-B14F-4D97-AF65-F5344CB8AC3E}">
        <p14:creationId xmlns:p14="http://schemas.microsoft.com/office/powerpoint/2010/main" val="2162747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Major depression: symptoms</a:t>
            </a:r>
          </a:p>
        </p:txBody>
      </p:sp>
      <p:sp>
        <p:nvSpPr>
          <p:cNvPr id="3" name="Zástupný symbol pro obsah 2"/>
          <p:cNvSpPr>
            <a:spLocks noGrp="1"/>
          </p:cNvSpPr>
          <p:nvPr>
            <p:ph sz="half" idx="1"/>
          </p:nvPr>
        </p:nvSpPr>
        <p:spPr/>
        <p:txBody>
          <a:bodyPr/>
          <a:lstStyle/>
          <a:p>
            <a:r>
              <a:rPr lang="en-GB" dirty="0" smtClean="0"/>
              <a:t>Psychological symptoms</a:t>
            </a:r>
          </a:p>
          <a:p>
            <a:pPr lvl="1"/>
            <a:r>
              <a:rPr lang="en-GB" dirty="0"/>
              <a:t>Sadness / grief</a:t>
            </a:r>
          </a:p>
          <a:p>
            <a:pPr lvl="1"/>
            <a:r>
              <a:rPr lang="en-GB" dirty="0"/>
              <a:t>Learned helplessness</a:t>
            </a:r>
          </a:p>
          <a:p>
            <a:pPr lvl="1"/>
            <a:r>
              <a:rPr lang="en-GB" dirty="0"/>
              <a:t>No </a:t>
            </a:r>
            <a:r>
              <a:rPr lang="en-GB" dirty="0" smtClean="0"/>
              <a:t>motivation</a:t>
            </a:r>
          </a:p>
          <a:p>
            <a:pPr lvl="1"/>
            <a:r>
              <a:rPr lang="en-GB" dirty="0" smtClean="0"/>
              <a:t>Anxiety</a:t>
            </a:r>
          </a:p>
          <a:p>
            <a:pPr lvl="1"/>
            <a:r>
              <a:rPr lang="en-GB" dirty="0" smtClean="0"/>
              <a:t>Elevated pain susceptibility</a:t>
            </a:r>
          </a:p>
          <a:p>
            <a:pPr lvl="1"/>
            <a:r>
              <a:rPr lang="en-GB" dirty="0" smtClean="0"/>
              <a:t>Suicidal thoughts</a:t>
            </a:r>
          </a:p>
          <a:p>
            <a:pPr lvl="1"/>
            <a:r>
              <a:rPr lang="en-GB" dirty="0" smtClean="0"/>
              <a:t>Loss of interest in social interactions</a:t>
            </a:r>
          </a:p>
          <a:p>
            <a:pPr lvl="1"/>
            <a:r>
              <a:rPr lang="en-GB" dirty="0" smtClean="0"/>
              <a:t>Loss of interest in hobbies</a:t>
            </a:r>
            <a:endParaRPr lang="en-GB" dirty="0"/>
          </a:p>
          <a:p>
            <a:pPr lvl="1"/>
            <a:endParaRPr lang="en-GB" dirty="0"/>
          </a:p>
        </p:txBody>
      </p:sp>
      <p:sp>
        <p:nvSpPr>
          <p:cNvPr id="4" name="Zástupný symbol pro obsah 3"/>
          <p:cNvSpPr>
            <a:spLocks noGrp="1"/>
          </p:cNvSpPr>
          <p:nvPr>
            <p:ph sz="half" idx="2"/>
          </p:nvPr>
        </p:nvSpPr>
        <p:spPr/>
        <p:txBody>
          <a:bodyPr/>
          <a:lstStyle/>
          <a:p>
            <a:r>
              <a:rPr lang="en-GB" dirty="0" smtClean="0"/>
              <a:t>Slower speech</a:t>
            </a:r>
          </a:p>
          <a:p>
            <a:r>
              <a:rPr lang="en-GB" dirty="0" smtClean="0"/>
              <a:t>Early morning wakening</a:t>
            </a:r>
          </a:p>
          <a:p>
            <a:r>
              <a:rPr lang="en-GB" dirty="0" smtClean="0"/>
              <a:t>Constipation</a:t>
            </a:r>
          </a:p>
          <a:p>
            <a:r>
              <a:rPr lang="en-GB" dirty="0" smtClean="0"/>
              <a:t>Altered appetite</a:t>
            </a:r>
          </a:p>
          <a:p>
            <a:r>
              <a:rPr lang="en-GB" dirty="0" smtClean="0"/>
              <a:t>Diminished sex drive</a:t>
            </a:r>
          </a:p>
          <a:p>
            <a:endParaRPr lang="en-GB" dirty="0" smtClean="0"/>
          </a:p>
          <a:p>
            <a:endParaRPr lang="en-GB" dirty="0"/>
          </a:p>
        </p:txBody>
      </p:sp>
      <p:sp>
        <p:nvSpPr>
          <p:cNvPr id="5" name="TextovéPole 4"/>
          <p:cNvSpPr txBox="1"/>
          <p:nvPr/>
        </p:nvSpPr>
        <p:spPr>
          <a:xfrm>
            <a:off x="2589212" y="6297282"/>
            <a:ext cx="9187132" cy="461665"/>
          </a:xfrm>
          <a:prstGeom prst="rect">
            <a:avLst/>
          </a:prstGeom>
          <a:noFill/>
          <a:ln>
            <a:solidFill>
              <a:schemeClr val="tx1"/>
            </a:solidFill>
          </a:ln>
        </p:spPr>
        <p:txBody>
          <a:bodyPr wrap="square" rtlCol="0">
            <a:spAutoFit/>
          </a:bodyPr>
          <a:lstStyle/>
          <a:p>
            <a:r>
              <a:rPr lang="en-GB" sz="1200" dirty="0"/>
              <a:t>American Psychiatric Association. (2013). Diagnostic and statistical manual of mental disorders (5th. In </a:t>
            </a:r>
            <a:r>
              <a:rPr lang="en-GB" sz="1200" i="1" dirty="0"/>
              <a:t>American Journal of Psychiatry</a:t>
            </a:r>
            <a:r>
              <a:rPr lang="en-GB" sz="1200" dirty="0"/>
              <a:t>. https://doi.org/10.1176/appi.books.9780890425596.744053</a:t>
            </a:r>
            <a:endParaRPr lang="en-GB" sz="1200" dirty="0">
              <a:effectLst/>
            </a:endParaRPr>
          </a:p>
        </p:txBody>
      </p:sp>
    </p:spTree>
    <p:extLst>
      <p:ext uri="{BB962C8B-B14F-4D97-AF65-F5344CB8AC3E}">
        <p14:creationId xmlns:p14="http://schemas.microsoft.com/office/powerpoint/2010/main" val="1502885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Neurobiology of depression</a:t>
            </a:r>
            <a:endParaRPr lang="en-GB" dirty="0"/>
          </a:p>
        </p:txBody>
      </p:sp>
      <p:sp>
        <p:nvSpPr>
          <p:cNvPr id="3" name="Zástupný symbol pro obsah 2"/>
          <p:cNvSpPr>
            <a:spLocks noGrp="1"/>
          </p:cNvSpPr>
          <p:nvPr>
            <p:ph idx="1"/>
          </p:nvPr>
        </p:nvSpPr>
        <p:spPr/>
        <p:txBody>
          <a:bodyPr>
            <a:normAutofit lnSpcReduction="10000"/>
          </a:bodyPr>
          <a:lstStyle/>
          <a:p>
            <a:r>
              <a:rPr lang="en-GB" dirty="0" smtClean="0"/>
              <a:t>Disruption of </a:t>
            </a:r>
          </a:p>
          <a:p>
            <a:pPr lvl="1"/>
            <a:r>
              <a:rPr lang="en-GB" dirty="0" smtClean="0"/>
              <a:t>Noradrenalin</a:t>
            </a:r>
          </a:p>
          <a:p>
            <a:pPr lvl="2"/>
            <a:r>
              <a:rPr lang="en-GB" dirty="0" smtClean="0"/>
              <a:t>Psychomotor symptoms</a:t>
            </a:r>
            <a:endParaRPr lang="en-GB" dirty="0"/>
          </a:p>
          <a:p>
            <a:pPr lvl="1"/>
            <a:r>
              <a:rPr lang="en-GB" dirty="0" smtClean="0"/>
              <a:t>Dopamine</a:t>
            </a:r>
          </a:p>
          <a:p>
            <a:pPr lvl="2"/>
            <a:r>
              <a:rPr lang="en-GB" dirty="0" smtClean="0"/>
              <a:t>Motivation / anhedonia</a:t>
            </a:r>
            <a:endParaRPr lang="en-GB" dirty="0"/>
          </a:p>
          <a:p>
            <a:pPr lvl="1"/>
            <a:r>
              <a:rPr lang="en-GB" dirty="0" smtClean="0"/>
              <a:t>Serotonin</a:t>
            </a:r>
          </a:p>
          <a:p>
            <a:pPr lvl="2"/>
            <a:r>
              <a:rPr lang="en-GB" dirty="0" smtClean="0"/>
              <a:t>Grief</a:t>
            </a:r>
          </a:p>
          <a:p>
            <a:pPr lvl="2"/>
            <a:endParaRPr lang="en-GB" dirty="0"/>
          </a:p>
          <a:p>
            <a:r>
              <a:rPr lang="en-GB" dirty="0" smtClean="0"/>
              <a:t>Neuro inflammation</a:t>
            </a:r>
          </a:p>
          <a:p>
            <a:pPr lvl="1"/>
            <a:r>
              <a:rPr lang="en-GB" dirty="0" smtClean="0"/>
              <a:t>Omega 3 supplementation</a:t>
            </a:r>
          </a:p>
          <a:p>
            <a:pPr lvl="1"/>
            <a:r>
              <a:rPr lang="en-GB" dirty="0" smtClean="0"/>
              <a:t>Antibiotics </a:t>
            </a:r>
            <a:endParaRPr lang="en-GB" dirty="0"/>
          </a:p>
        </p:txBody>
      </p:sp>
      <p:sp>
        <p:nvSpPr>
          <p:cNvPr id="4" name="TextovéPole 3"/>
          <p:cNvSpPr txBox="1"/>
          <p:nvPr/>
        </p:nvSpPr>
        <p:spPr>
          <a:xfrm>
            <a:off x="2268747" y="6142008"/>
            <a:ext cx="9463178" cy="461665"/>
          </a:xfrm>
          <a:prstGeom prst="rect">
            <a:avLst/>
          </a:prstGeom>
          <a:noFill/>
          <a:ln>
            <a:solidFill>
              <a:schemeClr val="tx1"/>
            </a:solidFill>
          </a:ln>
        </p:spPr>
        <p:txBody>
          <a:bodyPr wrap="square" rtlCol="0">
            <a:spAutoFit/>
          </a:bodyPr>
          <a:lstStyle/>
          <a:p>
            <a:r>
              <a:rPr lang="en-GB" sz="1200"/>
              <a:t>Shekhar, S., Hall, J. E., &amp; Klubo-gwiezdzinska, J. (2021). The hypothalamic – pituitary – thyroid axis and sleep Introduction. </a:t>
            </a:r>
            <a:r>
              <a:rPr lang="en-GB" sz="1200" i="1"/>
              <a:t>Current Opinion in Endocrine and Metabolic Research</a:t>
            </a:r>
            <a:r>
              <a:rPr lang="en-GB" sz="1200"/>
              <a:t>, </a:t>
            </a:r>
            <a:r>
              <a:rPr lang="en-GB" sz="1200" i="1"/>
              <a:t>17</a:t>
            </a:r>
            <a:r>
              <a:rPr lang="en-GB" sz="1200"/>
              <a:t>(October 2020), 8–14. https://doi.org/10.1016/j.coemr.2020.10.002</a:t>
            </a:r>
            <a:endParaRPr lang="en-GB" sz="1200">
              <a:effectLst/>
            </a:endParaRPr>
          </a:p>
        </p:txBody>
      </p:sp>
    </p:spTree>
    <p:extLst>
      <p:ext uri="{BB962C8B-B14F-4D97-AF65-F5344CB8AC3E}">
        <p14:creationId xmlns:p14="http://schemas.microsoft.com/office/powerpoint/2010/main" val="153989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Careful: Thyroid hormone deficiency</a:t>
            </a:r>
            <a:endParaRPr lang="en-GB" dirty="0"/>
          </a:p>
        </p:txBody>
      </p:sp>
      <p:sp>
        <p:nvSpPr>
          <p:cNvPr id="3" name="Zástupný symbol pro obsah 2"/>
          <p:cNvSpPr>
            <a:spLocks noGrp="1"/>
          </p:cNvSpPr>
          <p:nvPr>
            <p:ph idx="1"/>
          </p:nvPr>
        </p:nvSpPr>
        <p:spPr>
          <a:xfrm>
            <a:off x="2589212" y="2133600"/>
            <a:ext cx="8915400" cy="2792083"/>
          </a:xfrm>
        </p:spPr>
        <p:txBody>
          <a:bodyPr/>
          <a:lstStyle/>
          <a:p>
            <a:r>
              <a:rPr lang="en-GB" dirty="0" smtClean="0"/>
              <a:t>Thyroid deficiency may lead to downstream effects which look a lot like impression.</a:t>
            </a:r>
          </a:p>
          <a:p>
            <a:endParaRPr lang="en-GB" dirty="0"/>
          </a:p>
          <a:p>
            <a:pPr lvl="1"/>
            <a:r>
              <a:rPr lang="en-GB" dirty="0" smtClean="0"/>
              <a:t>Make sure you consume sufficient iodine!</a:t>
            </a:r>
          </a:p>
          <a:p>
            <a:pPr lvl="1"/>
            <a:r>
              <a:rPr lang="en-GB" dirty="0" smtClean="0"/>
              <a:t>Check thyroid function (Hashimoto’s)</a:t>
            </a:r>
          </a:p>
          <a:p>
            <a:pPr lvl="1"/>
            <a:r>
              <a:rPr lang="en-GB" dirty="0" smtClean="0"/>
              <a:t>Sleep deprivation</a:t>
            </a:r>
          </a:p>
          <a:p>
            <a:pPr lvl="1"/>
            <a:endParaRPr lang="en-GB" dirty="0"/>
          </a:p>
        </p:txBody>
      </p:sp>
      <p:sp>
        <p:nvSpPr>
          <p:cNvPr id="4" name="TextovéPole 3"/>
          <p:cNvSpPr txBox="1"/>
          <p:nvPr/>
        </p:nvSpPr>
        <p:spPr>
          <a:xfrm>
            <a:off x="2360612" y="6090249"/>
            <a:ext cx="9144000" cy="646331"/>
          </a:xfrm>
          <a:prstGeom prst="rect">
            <a:avLst/>
          </a:prstGeom>
          <a:noFill/>
          <a:ln>
            <a:solidFill>
              <a:schemeClr val="tx1"/>
            </a:solidFill>
          </a:ln>
        </p:spPr>
        <p:txBody>
          <a:bodyPr wrap="square" rtlCol="0">
            <a:spAutoFit/>
          </a:bodyPr>
          <a:lstStyle/>
          <a:p>
            <a:r>
              <a:rPr lang="en-GB" sz="1200"/>
              <a:t>Shekhar, S., Hall, J. E., &amp; Klubo-gwiezdzinska, J. (2021). ScienceDirect The hypothalamic – pituitary – thyroid axis and sleep Introduction. </a:t>
            </a:r>
            <a:r>
              <a:rPr lang="en-GB" sz="1200" i="1"/>
              <a:t>Current Opinion in Endocrine and Metabolic Research</a:t>
            </a:r>
            <a:r>
              <a:rPr lang="en-GB" sz="1200"/>
              <a:t>, </a:t>
            </a:r>
            <a:r>
              <a:rPr lang="en-GB" sz="1200" i="1"/>
              <a:t>17</a:t>
            </a:r>
            <a:r>
              <a:rPr lang="en-GB" sz="1200"/>
              <a:t>(October 2020), 8–14. https://doi.org/10.1016/j.coemr.2020.10.002</a:t>
            </a:r>
            <a:endParaRPr lang="en-GB" sz="1200">
              <a:effectLst/>
            </a:endParaRPr>
          </a:p>
        </p:txBody>
      </p:sp>
    </p:spTree>
    <p:extLst>
      <p:ext uri="{BB962C8B-B14F-4D97-AF65-F5344CB8AC3E}">
        <p14:creationId xmlns:p14="http://schemas.microsoft.com/office/powerpoint/2010/main" val="3165653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2478" y="246949"/>
            <a:ext cx="9654019" cy="1400530"/>
          </a:xfrm>
        </p:spPr>
        <p:txBody>
          <a:bodyPr/>
          <a:lstStyle/>
          <a:p>
            <a:r>
              <a:rPr lang="en-GB" sz="3600" dirty="0"/>
              <a:t>Stress </a:t>
            </a:r>
            <a:r>
              <a:rPr lang="en-GB" sz="3600" dirty="0" smtClean="0"/>
              <a:t>may trigger and deepen a major depression</a:t>
            </a:r>
            <a:endParaRPr lang="en-GB" sz="3600" dirty="0"/>
          </a:p>
        </p:txBody>
      </p:sp>
      <p:sp>
        <p:nvSpPr>
          <p:cNvPr id="3" name="Zástupný symbol pro obsah 2"/>
          <p:cNvSpPr>
            <a:spLocks noGrp="1"/>
          </p:cNvSpPr>
          <p:nvPr>
            <p:ph idx="1"/>
          </p:nvPr>
        </p:nvSpPr>
        <p:spPr>
          <a:xfrm>
            <a:off x="1103312" y="2052919"/>
            <a:ext cx="8946541" cy="3217822"/>
          </a:xfrm>
        </p:spPr>
        <p:txBody>
          <a:bodyPr/>
          <a:lstStyle/>
          <a:p>
            <a:endParaRPr lang="en-GB" dirty="0" smtClean="0"/>
          </a:p>
          <a:p>
            <a:r>
              <a:rPr lang="en-GB" dirty="0" smtClean="0"/>
              <a:t>Strong evidence for a genetic predisposition</a:t>
            </a:r>
          </a:p>
          <a:p>
            <a:pPr lvl="1"/>
            <a:endParaRPr lang="en-GB" dirty="0" smtClean="0"/>
          </a:p>
          <a:p>
            <a:r>
              <a:rPr lang="en-GB" dirty="0" smtClean="0"/>
              <a:t>Stress triggers the disorder (3-4 episodes of severe prolonged stress)</a:t>
            </a:r>
          </a:p>
          <a:p>
            <a:pPr lvl="1"/>
            <a:endParaRPr lang="en-GB" dirty="0" smtClean="0"/>
          </a:p>
          <a:p>
            <a:r>
              <a:rPr lang="en-GB" dirty="0" smtClean="0"/>
              <a:t>After the first episode it becomes much easier to trigger the next one</a:t>
            </a:r>
          </a:p>
          <a:p>
            <a:pPr lvl="1"/>
            <a:endParaRPr lang="en-GB" dirty="0"/>
          </a:p>
        </p:txBody>
      </p:sp>
      <p:sp>
        <p:nvSpPr>
          <p:cNvPr id="4" name="TextovéPole 3"/>
          <p:cNvSpPr txBox="1"/>
          <p:nvPr/>
        </p:nvSpPr>
        <p:spPr>
          <a:xfrm>
            <a:off x="1103312" y="6081622"/>
            <a:ext cx="8946653" cy="461665"/>
          </a:xfrm>
          <a:prstGeom prst="rect">
            <a:avLst/>
          </a:prstGeom>
          <a:noFill/>
          <a:ln>
            <a:solidFill>
              <a:schemeClr val="bg1"/>
            </a:solidFill>
          </a:ln>
        </p:spPr>
        <p:txBody>
          <a:bodyPr wrap="square" rtlCol="0">
            <a:spAutoFit/>
          </a:bodyPr>
          <a:lstStyle/>
          <a:p>
            <a:r>
              <a:rPr lang="en-GB" sz="1200"/>
              <a:t>American Psychiatric Association. (2013). Diagnostic and statistical manual of mental disorders (5th. In </a:t>
            </a:r>
            <a:r>
              <a:rPr lang="en-GB" sz="1200" i="1"/>
              <a:t>American Journal of Psychiatry</a:t>
            </a:r>
            <a:r>
              <a:rPr lang="en-GB" sz="1200"/>
              <a:t>. https://doi.org/10.1176/appi.books.9780890425596.744053</a:t>
            </a:r>
            <a:endParaRPr lang="en-GB" sz="1200">
              <a:effectLst/>
            </a:endParaRPr>
          </a:p>
        </p:txBody>
      </p:sp>
    </p:spTree>
    <p:extLst>
      <p:ext uri="{BB962C8B-B14F-4D97-AF65-F5344CB8AC3E}">
        <p14:creationId xmlns:p14="http://schemas.microsoft.com/office/powerpoint/2010/main" val="272908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Quitting: Noradrenaline / dopamine: and internal reward</a:t>
            </a:r>
            <a:endParaRPr lang="en-GB" dirty="0"/>
          </a:p>
        </p:txBody>
      </p:sp>
      <p:sp>
        <p:nvSpPr>
          <p:cNvPr id="3" name="Zástupný symbol pro obsah 2"/>
          <p:cNvSpPr>
            <a:spLocks noGrp="1"/>
          </p:cNvSpPr>
          <p:nvPr>
            <p:ph idx="1"/>
          </p:nvPr>
        </p:nvSpPr>
        <p:spPr/>
        <p:txBody>
          <a:bodyPr/>
          <a:lstStyle/>
          <a:p>
            <a:endParaRPr lang="en-GB" dirty="0" smtClean="0"/>
          </a:p>
          <a:p>
            <a:r>
              <a:rPr lang="en-GB" dirty="0" smtClean="0"/>
              <a:t>Dopamine appears to balance noradrenaline function and buffer the tendency to quit.</a:t>
            </a:r>
          </a:p>
          <a:p>
            <a:pPr lvl="1"/>
            <a:r>
              <a:rPr lang="en-GB" dirty="0" smtClean="0"/>
              <a:t>Keep us on the right path</a:t>
            </a:r>
          </a:p>
          <a:p>
            <a:pPr lvl="1"/>
            <a:r>
              <a:rPr lang="en-GB" dirty="0" smtClean="0"/>
              <a:t>Internal reward</a:t>
            </a:r>
          </a:p>
          <a:p>
            <a:pPr lvl="2"/>
            <a:r>
              <a:rPr lang="en-GB" dirty="0" smtClean="0"/>
              <a:t>Slicing time (milestones), small rewards</a:t>
            </a:r>
          </a:p>
          <a:p>
            <a:pPr lvl="2"/>
            <a:r>
              <a:rPr lang="en-GB" dirty="0" smtClean="0"/>
              <a:t>Altruism (perhaps a downstream effect of oxytocin)</a:t>
            </a:r>
          </a:p>
          <a:p>
            <a:pPr lvl="1"/>
            <a:endParaRPr lang="en-GB" dirty="0"/>
          </a:p>
        </p:txBody>
      </p:sp>
    </p:spTree>
    <p:extLst>
      <p:ext uri="{BB962C8B-B14F-4D97-AF65-F5344CB8AC3E}">
        <p14:creationId xmlns:p14="http://schemas.microsoft.com/office/powerpoint/2010/main" val="4042945371"/>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1533</TotalTime>
  <Words>1036</Words>
  <Application>Microsoft Office PowerPoint</Application>
  <PresentationFormat>Širokoúhlá obrazovka</PresentationFormat>
  <Paragraphs>112</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Century Gothic</vt:lpstr>
      <vt:lpstr>Wingdings 3</vt:lpstr>
      <vt:lpstr>Stébla</vt:lpstr>
      <vt:lpstr>Hacking the stress system: the stress response as an adaptive trait that can work for or against you</vt:lpstr>
      <vt:lpstr>Disclaimer  I am not a psychiatrist! I am a scientist! Especially if you are experiencing mental health issues, do NOT try anything we discuss today without first consulting your specialist. Non of the information discussed today reflects individual differences and your personal physician can judge much better than I ever can, how this information may affect you. </vt:lpstr>
      <vt:lpstr>Major Depression</vt:lpstr>
      <vt:lpstr>A point in advance: major depression is every bit as much a biological disorder as diabetes or hypothyroidism. However, rather than glucose transportation or thyroid function being disrupted, the mechanism that allows you to pull yourself together after a stressful event does not work properly. Major depression is therefore often described as learned helplessness. </vt:lpstr>
      <vt:lpstr>Major depression: symptoms</vt:lpstr>
      <vt:lpstr>Neurobiology of depression</vt:lpstr>
      <vt:lpstr>Careful: Thyroid hormone deficiency</vt:lpstr>
      <vt:lpstr>Stress may trigger and deepen a major depression</vt:lpstr>
      <vt:lpstr>Quitting: Noradrenaline / dopamine: and internal reward</vt:lpstr>
      <vt:lpstr>Learned helplessness as an adaptive trait in the face of unescapable suffering</vt:lpstr>
      <vt:lpstr>Post-Traumatic stress disorder</vt:lpstr>
      <vt:lpstr>Where Major depression can be understood as learned helplessness, PTSD seems to be the desperate struggle to keep control</vt:lpstr>
      <vt:lpstr>Post-traumatic stress disorder: Main Symptoms</vt:lpstr>
      <vt:lpstr>Neuromodulators involved in PTSD</vt:lpstr>
      <vt:lpstr>Anxiety: the stress system in overdrive</vt:lpstr>
      <vt:lpstr>Anticipation gone to extremes</vt:lpstr>
      <vt:lpstr>Feedback loops to reduce anxiety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Hacking the stress system: the stress response as an adaptive trait that can work for or against you</dc:title>
  <dc:creator>Mac Gillavry David William</dc:creator>
  <cp:lastModifiedBy>Mac Gillavry David William</cp:lastModifiedBy>
  <cp:revision>16</cp:revision>
  <dcterms:created xsi:type="dcterms:W3CDTF">2023-01-12T18:34:15Z</dcterms:created>
  <dcterms:modified xsi:type="dcterms:W3CDTF">2023-01-15T22:26:15Z</dcterms:modified>
</cp:coreProperties>
</file>