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sleep.2021.10.0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016/j.arr.2016.10.0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1" y="4196078"/>
            <a:ext cx="8915399" cy="204434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Hacking the stress system: the stress response as an adaptive trait that can work for or against you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6240419"/>
            <a:ext cx="8915399" cy="424541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defRPr/>
            </a:pPr>
            <a:r>
              <a:rPr lang="en-GB" dirty="0" smtClean="0"/>
              <a:t>VIII - </a:t>
            </a:r>
            <a:r>
              <a:rPr lang="en-GB" dirty="0">
                <a:solidFill>
                  <a:schemeClr val="dk1"/>
                </a:solidFill>
              </a:rPr>
              <a:t>Lifestyle and stress I: Nutrition &amp; Sleep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714" y="239713"/>
            <a:ext cx="5758392" cy="38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Could insulin resistance be an adaptive trait?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4850679" cy="3777622"/>
          </a:xfrm>
        </p:spPr>
        <p:txBody>
          <a:bodyPr/>
          <a:lstStyle/>
          <a:p>
            <a:r>
              <a:rPr lang="en-GB" dirty="0" smtClean="0"/>
              <a:t>Many animals do not only start eating much more in preparation for winter but also change diet.</a:t>
            </a:r>
          </a:p>
          <a:p>
            <a:pPr lvl="1"/>
            <a:r>
              <a:rPr lang="en-GB" dirty="0" smtClean="0"/>
              <a:t>Fructose trigger</a:t>
            </a:r>
          </a:p>
          <a:p>
            <a:pPr lvl="2"/>
            <a:r>
              <a:rPr lang="en-GB" dirty="0" smtClean="0"/>
              <a:t>Higher consumption</a:t>
            </a:r>
          </a:p>
          <a:p>
            <a:pPr lvl="2"/>
            <a:r>
              <a:rPr lang="en-GB" dirty="0" smtClean="0"/>
              <a:t>Insulin resistance</a:t>
            </a:r>
          </a:p>
          <a:p>
            <a:pPr lvl="2"/>
            <a:r>
              <a:rPr lang="en-GB" dirty="0" smtClean="0"/>
              <a:t>Fat production</a:t>
            </a:r>
          </a:p>
          <a:p>
            <a:pPr lvl="2"/>
            <a:r>
              <a:rPr lang="en-GB" dirty="0" smtClean="0"/>
              <a:t>Cognitive downregulation</a:t>
            </a:r>
          </a:p>
          <a:p>
            <a:pPr lvl="1"/>
            <a:r>
              <a:rPr lang="en-GB" dirty="0" smtClean="0"/>
              <a:t>A response to prolonged periods of food shortage aimed at securing core functions</a:t>
            </a:r>
            <a:endParaRPr lang="en-GB" dirty="0"/>
          </a:p>
          <a:p>
            <a:pPr lvl="1"/>
            <a:endParaRPr lang="en-GB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0470" r="12350"/>
          <a:stretch/>
        </p:blipFill>
        <p:spPr>
          <a:xfrm>
            <a:off x="7639314" y="2133600"/>
            <a:ext cx="3859959" cy="37776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98072" y="6139822"/>
            <a:ext cx="98644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Johnson, R. (2022). </a:t>
            </a:r>
            <a:r>
              <a:rPr lang="en-GB" sz="1200" i="1"/>
              <a:t>Nature Wants Us to Be Fat_ The Surprising Science Behind Why We Gain Weight and How We Can Prevent–and Reverse–It-BenBella Books (2021)</a:t>
            </a:r>
            <a:r>
              <a:rPr lang="en-GB" sz="1200"/>
              <a:t>. Dallas: Ben Bella Books, inc.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30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9879" y="2617550"/>
            <a:ext cx="8915399" cy="1468800"/>
          </a:xfrm>
        </p:spPr>
        <p:txBody>
          <a:bodyPr/>
          <a:lstStyle/>
          <a:p>
            <a:r>
              <a:rPr lang="en-US" dirty="0" smtClean="0"/>
              <a:t>Sleep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30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was the last time you were delusional?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99" y="2123935"/>
            <a:ext cx="8068235" cy="45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importance of sleep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160" y="2052919"/>
            <a:ext cx="10393680" cy="2254921"/>
          </a:xfrm>
        </p:spPr>
        <p:txBody>
          <a:bodyPr>
            <a:normAutofit/>
          </a:bodyPr>
          <a:lstStyle/>
          <a:p>
            <a:r>
              <a:rPr lang="en-GB" dirty="0" smtClean="0"/>
              <a:t>Nature has not provided us with a means to store sleep. The sleep we do not get is lost.</a:t>
            </a:r>
          </a:p>
          <a:p>
            <a:endParaRPr lang="en-GB" dirty="0"/>
          </a:p>
          <a:p>
            <a:pPr lvl="1"/>
            <a:r>
              <a:rPr lang="en-GB" dirty="0" smtClean="0"/>
              <a:t>Immune system</a:t>
            </a:r>
          </a:p>
          <a:p>
            <a:pPr lvl="1"/>
            <a:r>
              <a:rPr lang="en-GB" dirty="0" smtClean="0"/>
              <a:t>Sex hormones</a:t>
            </a:r>
          </a:p>
          <a:p>
            <a:pPr lvl="1"/>
            <a:r>
              <a:rPr lang="en-GB" dirty="0" smtClean="0"/>
              <a:t>Cognitive function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840" y="4680232"/>
            <a:ext cx="11673840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Almondes</a:t>
            </a:r>
            <a:r>
              <a:rPr lang="en-GB" sz="1200" dirty="0"/>
              <a:t>, K. M. de, </a:t>
            </a:r>
            <a:r>
              <a:rPr lang="en-GB" sz="1200" dirty="0" err="1"/>
              <a:t>Marín</a:t>
            </a:r>
            <a:r>
              <a:rPr lang="en-GB" sz="1200" dirty="0"/>
              <a:t> </a:t>
            </a:r>
            <a:r>
              <a:rPr lang="en-GB" sz="1200" dirty="0" err="1"/>
              <a:t>Agudelo</a:t>
            </a:r>
            <a:r>
              <a:rPr lang="en-GB" sz="1200" dirty="0"/>
              <a:t>, H. A., &amp; Jiménez-Correa, U. (2021). Impact of Sleep Deprivation on Emotional Regulation and the Immune System of Healthcare Workers as a Risk Factor for COVID 19: Practical Recommendations From a Task Force of the Latin American Association of Sleep Psychology. </a:t>
            </a:r>
            <a:r>
              <a:rPr lang="en-GB" sz="1200" i="1" dirty="0"/>
              <a:t>Frontiers in Psychology</a:t>
            </a:r>
            <a:r>
              <a:rPr lang="en-GB" sz="1200" dirty="0"/>
              <a:t>, </a:t>
            </a:r>
            <a:r>
              <a:rPr lang="en-GB" sz="1200" i="1" dirty="0"/>
              <a:t>12</a:t>
            </a:r>
            <a:r>
              <a:rPr lang="en-GB" sz="1200" dirty="0"/>
              <a:t>(May), 1–10. https://doi.org/10.3389/fpsyg.2021.564227</a:t>
            </a:r>
          </a:p>
          <a:p>
            <a:r>
              <a:rPr lang="en-GB" sz="1200" dirty="0" err="1"/>
              <a:t>Garbarino</a:t>
            </a:r>
            <a:r>
              <a:rPr lang="en-GB" sz="1200" dirty="0"/>
              <a:t>, S., </a:t>
            </a:r>
            <a:r>
              <a:rPr lang="en-GB" sz="1200" dirty="0" err="1"/>
              <a:t>Lanteri</a:t>
            </a:r>
            <a:r>
              <a:rPr lang="en-GB" sz="1200" dirty="0"/>
              <a:t>, P., </a:t>
            </a:r>
            <a:r>
              <a:rPr lang="en-GB" sz="1200" dirty="0" err="1"/>
              <a:t>Bragazzi</a:t>
            </a:r>
            <a:r>
              <a:rPr lang="en-GB" sz="1200" dirty="0"/>
              <a:t>, N. L., </a:t>
            </a:r>
            <a:r>
              <a:rPr lang="en-GB" sz="1200" dirty="0" err="1"/>
              <a:t>Magnavita</a:t>
            </a:r>
            <a:r>
              <a:rPr lang="en-GB" sz="1200" dirty="0"/>
              <a:t>, N., &amp; </a:t>
            </a:r>
            <a:r>
              <a:rPr lang="en-GB" sz="1200" dirty="0" err="1"/>
              <a:t>Scoditti</a:t>
            </a:r>
            <a:r>
              <a:rPr lang="en-GB" sz="1200" dirty="0"/>
              <a:t>, E. (2021). Role of sleep deprivation in immune-related disease risk and outcomes. </a:t>
            </a:r>
            <a:r>
              <a:rPr lang="en-GB" sz="1200" i="1" dirty="0"/>
              <a:t>Communications Biology</a:t>
            </a:r>
            <a:r>
              <a:rPr lang="en-GB" sz="1200" dirty="0"/>
              <a:t>, </a:t>
            </a:r>
            <a:r>
              <a:rPr lang="en-GB" sz="1200" i="1" dirty="0"/>
              <a:t>4</a:t>
            </a:r>
            <a:r>
              <a:rPr lang="en-GB" sz="1200" dirty="0"/>
              <a:t>(1). https://doi.org/10.1038/s42003-021-02825-4</a:t>
            </a:r>
          </a:p>
          <a:p>
            <a:r>
              <a:rPr lang="en-GB" sz="1200" dirty="0"/>
              <a:t>Lateef, O. M., &amp; </a:t>
            </a:r>
            <a:r>
              <a:rPr lang="en-GB" sz="1200" dirty="0" err="1"/>
              <a:t>Akintubosun</a:t>
            </a:r>
            <a:r>
              <a:rPr lang="en-GB" sz="1200" dirty="0"/>
              <a:t>, M. O. (2020). Sleep and reproductive health. </a:t>
            </a:r>
            <a:r>
              <a:rPr lang="en-GB" sz="1200" i="1" dirty="0"/>
              <a:t>Journal of Circadian Rhythms</a:t>
            </a:r>
            <a:r>
              <a:rPr lang="en-GB" sz="1200" dirty="0"/>
              <a:t>, </a:t>
            </a:r>
            <a:r>
              <a:rPr lang="en-GB" sz="1200" i="1" dirty="0"/>
              <a:t>18</a:t>
            </a:r>
            <a:r>
              <a:rPr lang="en-GB" sz="1200" dirty="0"/>
              <a:t>(1), 1–11. https://doi.org/10.5334/jcr.190</a:t>
            </a:r>
          </a:p>
          <a:p>
            <a:r>
              <a:rPr lang="en-GB" sz="1200" dirty="0"/>
              <a:t>Su, L., Zhang, S. </a:t>
            </a:r>
            <a:r>
              <a:rPr lang="en-GB" sz="1200" dirty="0" err="1"/>
              <a:t>zheng</a:t>
            </a:r>
            <a:r>
              <a:rPr lang="en-GB" sz="1200" dirty="0"/>
              <a:t>, Zhu, J., Wu, J., &amp; Jiao, Y. </a:t>
            </a:r>
            <a:r>
              <a:rPr lang="en-GB" sz="1200" dirty="0" err="1"/>
              <a:t>zheng</a:t>
            </a:r>
            <a:r>
              <a:rPr lang="en-GB" sz="1200" dirty="0"/>
              <a:t>. (2021). Effect of partial and total sleep deprivation on serum testosterone in healthy males: a systematic review and meta-analysis. </a:t>
            </a:r>
            <a:r>
              <a:rPr lang="en-GB" sz="1200" i="1" dirty="0"/>
              <a:t>Sleep Medicine</a:t>
            </a:r>
            <a:r>
              <a:rPr lang="en-GB" sz="1200" dirty="0"/>
              <a:t>, </a:t>
            </a:r>
            <a:r>
              <a:rPr lang="en-GB" sz="1200" i="1" dirty="0"/>
              <a:t>88</a:t>
            </a:r>
            <a:r>
              <a:rPr lang="en-GB" sz="1200" dirty="0"/>
              <a:t>, 267–273.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doi.org/10.1016/j.sleep.2021.10.031</a:t>
            </a:r>
            <a:endParaRPr lang="cs-CZ" sz="1200" dirty="0" smtClean="0"/>
          </a:p>
          <a:p>
            <a:r>
              <a:rPr lang="en-GB" sz="1200" dirty="0" err="1"/>
              <a:t>Csipo</a:t>
            </a:r>
            <a:r>
              <a:rPr lang="en-GB" sz="1200" dirty="0"/>
              <a:t>, T., </a:t>
            </a:r>
            <a:r>
              <a:rPr lang="en-GB" sz="1200" dirty="0" err="1"/>
              <a:t>Lipecz</a:t>
            </a:r>
            <a:r>
              <a:rPr lang="en-GB" sz="1200" dirty="0"/>
              <a:t>, A., Owens, C., </a:t>
            </a:r>
            <a:r>
              <a:rPr lang="en-GB" sz="1200" dirty="0" err="1"/>
              <a:t>Mukli</a:t>
            </a:r>
            <a:r>
              <a:rPr lang="en-GB" sz="1200" dirty="0"/>
              <a:t>, P., Perry, J. W., </a:t>
            </a:r>
            <a:r>
              <a:rPr lang="en-GB" sz="1200" dirty="0" err="1"/>
              <a:t>Tarantini</a:t>
            </a:r>
            <a:r>
              <a:rPr lang="en-GB" sz="1200" dirty="0"/>
              <a:t>, S., … </a:t>
            </a:r>
            <a:r>
              <a:rPr lang="en-GB" sz="1200" dirty="0" err="1"/>
              <a:t>Yabluchanskiy</a:t>
            </a:r>
            <a:r>
              <a:rPr lang="en-GB" sz="1200" dirty="0"/>
              <a:t>, A. (2021). Sleep deprivation impairs cognitive performance, alters task-associated cerebral blood flow and decreases cortical neurovascular coupling-related hemodynamic responses. </a:t>
            </a:r>
            <a:r>
              <a:rPr lang="en-GB" sz="1200" i="1" dirty="0"/>
              <a:t>Scientific Reports</a:t>
            </a:r>
            <a:r>
              <a:rPr lang="en-GB" sz="1200" dirty="0"/>
              <a:t>, </a:t>
            </a:r>
            <a:r>
              <a:rPr lang="en-GB" sz="1200" i="1" dirty="0"/>
              <a:t>11</a:t>
            </a:r>
            <a:r>
              <a:rPr lang="en-GB" sz="1200" dirty="0"/>
              <a:t>(1), 1–13. https://</a:t>
            </a:r>
            <a:r>
              <a:rPr lang="en-GB" sz="1200" dirty="0" smtClean="0"/>
              <a:t>doi.org/10.1038/s41598-021-00188-8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0981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sleep: and their importance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en-US" dirty="0" smtClean="0"/>
          </a:p>
          <a:p>
            <a:pPr lvl="1"/>
            <a:r>
              <a:rPr lang="en-US" dirty="0" smtClean="0"/>
              <a:t>Delta waves / slow waves</a:t>
            </a:r>
          </a:p>
          <a:p>
            <a:pPr lvl="1"/>
            <a:r>
              <a:rPr lang="en-US" dirty="0" smtClean="0"/>
              <a:t>Memory consolidation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Rapid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en-US" dirty="0" smtClean="0"/>
              <a:t>Movement sleep</a:t>
            </a:r>
          </a:p>
          <a:p>
            <a:pPr lvl="1"/>
            <a:r>
              <a:rPr lang="en-US" dirty="0" smtClean="0"/>
              <a:t>Dream state</a:t>
            </a:r>
          </a:p>
          <a:p>
            <a:pPr lvl="1"/>
            <a:r>
              <a:rPr lang="en-US" dirty="0" smtClean="0"/>
              <a:t>Memory </a:t>
            </a:r>
            <a:r>
              <a:rPr lang="en-US" dirty="0" err="1" smtClean="0"/>
              <a:t>contextualisation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0493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sleep is so important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1575398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Acute extreme sleep deprivation can </a:t>
            </a:r>
          </a:p>
          <a:p>
            <a:pPr lvl="1"/>
            <a:r>
              <a:rPr lang="en-GB" dirty="0" smtClean="0"/>
              <a:t>Be fatal</a:t>
            </a:r>
          </a:p>
          <a:p>
            <a:pPr lvl="1"/>
            <a:r>
              <a:rPr lang="en-GB" dirty="0"/>
              <a:t>Lead </a:t>
            </a:r>
            <a:r>
              <a:rPr lang="en-GB" dirty="0" smtClean="0"/>
              <a:t>to exacerbation of mental issues</a:t>
            </a:r>
          </a:p>
          <a:p>
            <a:pPr lvl="1"/>
            <a:r>
              <a:rPr lang="en-GB" dirty="0" smtClean="0"/>
              <a:t>Will lead to psychotic symptoms while sleep deprived</a:t>
            </a:r>
          </a:p>
          <a:p>
            <a:pPr lvl="1"/>
            <a:endParaRPr lang="en-GB" dirty="0"/>
          </a:p>
          <a:p>
            <a:r>
              <a:rPr lang="en-GB" dirty="0" smtClean="0"/>
              <a:t>Chronic sleep deprivation</a:t>
            </a:r>
          </a:p>
          <a:p>
            <a:pPr lvl="1"/>
            <a:r>
              <a:rPr lang="en-GB" dirty="0" smtClean="0"/>
              <a:t>Testosterone (a few nights of 4-5 hours – drop to levels of someone 10 years older)</a:t>
            </a:r>
          </a:p>
          <a:p>
            <a:pPr lvl="1"/>
            <a:r>
              <a:rPr lang="en-GB" dirty="0" smtClean="0"/>
              <a:t>Blood sugar dysregulation</a:t>
            </a:r>
          </a:p>
          <a:p>
            <a:pPr lvl="1"/>
            <a:r>
              <a:rPr lang="en-GB" dirty="0" smtClean="0"/>
              <a:t>Immune system failure</a:t>
            </a:r>
          </a:p>
          <a:p>
            <a:pPr lvl="1"/>
            <a:r>
              <a:rPr lang="en-GB" dirty="0" smtClean="0"/>
              <a:t>Effect on gene-expression </a:t>
            </a:r>
          </a:p>
          <a:p>
            <a:pPr lvl="1"/>
            <a:r>
              <a:rPr lang="en-GB" dirty="0" smtClean="0"/>
              <a:t>1 night of 4 hours – a 70 % drop in natural killer cells</a:t>
            </a:r>
          </a:p>
          <a:p>
            <a:pPr lvl="1"/>
            <a:r>
              <a:rPr lang="en-GB" dirty="0" smtClean="0"/>
              <a:t>Alzheimer's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7840" y="5984240"/>
            <a:ext cx="1104392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Walker, M. (2017). </a:t>
            </a:r>
            <a:r>
              <a:rPr lang="en-GB" sz="1200" i="1"/>
              <a:t>Why We Sleep: Unlocking the Power of Sleep and Dreams</a:t>
            </a:r>
            <a:r>
              <a:rPr lang="en-GB" sz="1200"/>
              <a:t>. Retrieved from https://www.ptonline.com/articles/how-to-get-better-mfi-results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67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2279" y="2753016"/>
            <a:ext cx="8915399" cy="1468800"/>
          </a:xfrm>
        </p:spPr>
        <p:txBody>
          <a:bodyPr/>
          <a:lstStyle/>
          <a:p>
            <a:r>
              <a:rPr lang="en-US" dirty="0" smtClean="0"/>
              <a:t>Nutrition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19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chaos that is Nutrition Science</a:t>
            </a:r>
            <a:endParaRPr lang="nl-N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Everyone has their favourite diet and tests it against the standard American diet (MacDonald’s, Burger king and worse).</a:t>
            </a:r>
          </a:p>
          <a:p>
            <a:pPr lvl="1"/>
            <a:r>
              <a:rPr lang="en-GB" dirty="0" smtClean="0"/>
              <a:t>Very few randomised trails</a:t>
            </a:r>
          </a:p>
          <a:p>
            <a:pPr lvl="2"/>
            <a:r>
              <a:rPr lang="en-GB" dirty="0" smtClean="0"/>
              <a:t>Extremely complicated to get people to follow a diet</a:t>
            </a:r>
          </a:p>
          <a:p>
            <a:pPr lvl="2"/>
            <a:r>
              <a:rPr lang="en-GB" dirty="0" smtClean="0"/>
              <a:t>Animal studies usually do not translate well</a:t>
            </a:r>
          </a:p>
          <a:p>
            <a:pPr lvl="1"/>
            <a:r>
              <a:rPr lang="en-GB" dirty="0" smtClean="0"/>
              <a:t>Mostly self-report data (highly unreliable)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Mostly aimed at the treatment of disease rather than optimum function</a:t>
            </a:r>
          </a:p>
          <a:p>
            <a:pPr lvl="1"/>
            <a:r>
              <a:rPr lang="en-GB" dirty="0" smtClean="0"/>
              <a:t>Heart disease, obesity, diabetes </a:t>
            </a:r>
          </a:p>
          <a:p>
            <a:pPr lvl="1"/>
            <a:r>
              <a:rPr lang="en-GB" dirty="0" smtClean="0"/>
              <a:t>With the exception of sport’s science, longevity research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6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actually know about prehistoric diet?</a:t>
            </a:r>
            <a:endParaRPr lang="nl-N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Atkins, paleo, raw, vegan, carnivore, </a:t>
            </a:r>
            <a:r>
              <a:rPr lang="en-GB" dirty="0" err="1" smtClean="0"/>
              <a:t>keto</a:t>
            </a:r>
            <a:r>
              <a:rPr lang="en-GB" dirty="0"/>
              <a:t> </a:t>
            </a:r>
            <a:r>
              <a:rPr lang="en-GB" dirty="0" smtClean="0"/>
              <a:t>… ????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 actually know surprisingly little</a:t>
            </a:r>
          </a:p>
          <a:p>
            <a:pPr lvl="1"/>
            <a:r>
              <a:rPr lang="en-GB" dirty="0" smtClean="0"/>
              <a:t>Generalist (all types of food stuffs)</a:t>
            </a:r>
          </a:p>
          <a:p>
            <a:pPr lvl="1"/>
            <a:r>
              <a:rPr lang="en-GB" dirty="0" smtClean="0"/>
              <a:t>An aim at digestibility </a:t>
            </a:r>
          </a:p>
          <a:p>
            <a:pPr lvl="1"/>
            <a:endParaRPr lang="en-GB" dirty="0"/>
          </a:p>
          <a:p>
            <a:r>
              <a:rPr lang="en-GB" dirty="0" smtClean="0"/>
              <a:t>But!!!! This diet was consumed in a highly physically active context!</a:t>
            </a:r>
          </a:p>
          <a:p>
            <a:pPr lvl="1"/>
            <a:r>
              <a:rPr lang="en-US" dirty="0" smtClean="0"/>
              <a:t>Nutrition is partially about what else we are willing to do</a:t>
            </a:r>
            <a:endParaRPr lang="en-GB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nutrients </a:t>
            </a:r>
            <a:endParaRPr lang="nl-N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Macronutrients</a:t>
            </a:r>
          </a:p>
          <a:p>
            <a:endParaRPr lang="en-GB" dirty="0"/>
          </a:p>
          <a:p>
            <a:r>
              <a:rPr lang="en-GB" dirty="0" smtClean="0"/>
              <a:t>Carbohydrates (4cal/gram)</a:t>
            </a:r>
          </a:p>
          <a:p>
            <a:r>
              <a:rPr lang="en-GB" dirty="0" smtClean="0"/>
              <a:t>Protein (4cal/gram)*</a:t>
            </a:r>
          </a:p>
          <a:p>
            <a:r>
              <a:rPr lang="en-GB" dirty="0" smtClean="0"/>
              <a:t>Fat (9cal/gram)*</a:t>
            </a:r>
          </a:p>
          <a:p>
            <a:endParaRPr lang="nl-N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Micronutrients </a:t>
            </a:r>
          </a:p>
          <a:p>
            <a:endParaRPr lang="en-GB" dirty="0"/>
          </a:p>
          <a:p>
            <a:r>
              <a:rPr lang="en-GB" dirty="0" smtClean="0"/>
              <a:t>Vitamins</a:t>
            </a:r>
          </a:p>
          <a:p>
            <a:r>
              <a:rPr lang="en-GB" dirty="0" smtClean="0"/>
              <a:t>Minerals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4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digestive system has specific sensors for different nutrients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Sugars</a:t>
            </a:r>
          </a:p>
          <a:p>
            <a:pPr lvl="1"/>
            <a:r>
              <a:rPr lang="en-GB" dirty="0" smtClean="0"/>
              <a:t>We like sweet things even if you numb taste buds</a:t>
            </a:r>
          </a:p>
          <a:p>
            <a:pPr lvl="1"/>
            <a:r>
              <a:rPr lang="en-GB" dirty="0" smtClean="0"/>
              <a:t>Stimulates endorphin secretion</a:t>
            </a:r>
          </a:p>
          <a:p>
            <a:r>
              <a:rPr lang="en-GB" dirty="0" smtClean="0"/>
              <a:t>Amino acids (building blocks of protein)</a:t>
            </a:r>
          </a:p>
          <a:p>
            <a:pPr lvl="1"/>
            <a:r>
              <a:rPr lang="en-GB" dirty="0" smtClean="0"/>
              <a:t>We will eat until we have enough, not until we are full</a:t>
            </a:r>
          </a:p>
          <a:p>
            <a:pPr lvl="2"/>
            <a:r>
              <a:rPr lang="en-GB" dirty="0" smtClean="0"/>
              <a:t>L-</a:t>
            </a:r>
            <a:r>
              <a:rPr lang="en-GB" dirty="0" err="1" smtClean="0"/>
              <a:t>tyrocine</a:t>
            </a:r>
            <a:r>
              <a:rPr lang="en-GB" dirty="0" smtClean="0"/>
              <a:t> (dopamine precursor)</a:t>
            </a:r>
          </a:p>
          <a:p>
            <a:pPr lvl="3"/>
            <a:r>
              <a:rPr lang="en-GB" dirty="0" smtClean="0"/>
              <a:t>Chicken, turkey, fish, milk, yoghurt and almonds</a:t>
            </a:r>
          </a:p>
          <a:p>
            <a:r>
              <a:rPr lang="en-GB" dirty="0" smtClean="0"/>
              <a:t>Fats (lipids)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211" y="2250064"/>
            <a:ext cx="3786997" cy="41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system simplified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you do not use, you store. But, not all macronutrients are stored the same way.</a:t>
            </a:r>
          </a:p>
          <a:p>
            <a:pPr lvl="1"/>
            <a:r>
              <a:rPr lang="en-GB" dirty="0" smtClean="0"/>
              <a:t>Insulin</a:t>
            </a:r>
          </a:p>
          <a:p>
            <a:pPr lvl="1"/>
            <a:r>
              <a:rPr lang="en-GB" dirty="0" smtClean="0"/>
              <a:t>Fat metabolism</a:t>
            </a:r>
          </a:p>
          <a:p>
            <a:endParaRPr lang="en-GB" dirty="0" smtClean="0"/>
          </a:p>
          <a:p>
            <a:r>
              <a:rPr lang="en-GB" dirty="0" smtClean="0"/>
              <a:t>Stress releases stored energy</a:t>
            </a:r>
          </a:p>
          <a:p>
            <a:pPr lvl="1"/>
            <a:r>
              <a:rPr lang="en-GB" dirty="0" smtClean="0"/>
              <a:t>Cortisol</a:t>
            </a:r>
          </a:p>
          <a:p>
            <a:pPr lvl="1"/>
            <a:endParaRPr lang="en-GB" dirty="0"/>
          </a:p>
          <a:p>
            <a:r>
              <a:rPr lang="en-GB" dirty="0" smtClean="0"/>
              <a:t>Stress for no real reason </a:t>
            </a:r>
          </a:p>
          <a:p>
            <a:pPr lvl="1"/>
            <a:r>
              <a:rPr lang="en-GB" dirty="0" smtClean="0"/>
              <a:t>You dump a lot of energy on the system, remove it, dump it back in, remove it, etc.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4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8123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Autophagy</a:t>
            </a:r>
          </a:p>
          <a:p>
            <a:pPr lvl="1"/>
            <a:r>
              <a:rPr lang="en-GB" dirty="0" smtClean="0"/>
              <a:t>ketosis</a:t>
            </a:r>
          </a:p>
          <a:p>
            <a:endParaRPr lang="en-GB" dirty="0" smtClean="0"/>
          </a:p>
          <a:p>
            <a:r>
              <a:rPr lang="en-GB" dirty="0" smtClean="0"/>
              <a:t>Longevity</a:t>
            </a:r>
          </a:p>
          <a:p>
            <a:endParaRPr lang="en-GB" dirty="0"/>
          </a:p>
          <a:p>
            <a:r>
              <a:rPr lang="en-GB" dirty="0" smtClean="0"/>
              <a:t>Regulation of insulin levels</a:t>
            </a:r>
          </a:p>
          <a:p>
            <a:endParaRPr lang="en-GB" dirty="0"/>
          </a:p>
          <a:p>
            <a:r>
              <a:rPr lang="en-GB" dirty="0" smtClean="0"/>
              <a:t>Neurogenesis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4619" y="5857336"/>
            <a:ext cx="1063637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Mattson, M. P., Longo, V. D., &amp; </a:t>
            </a:r>
            <a:r>
              <a:rPr lang="en-GB" sz="1200" dirty="0" err="1"/>
              <a:t>Harvie</a:t>
            </a:r>
            <a:r>
              <a:rPr lang="en-GB" sz="1200" dirty="0"/>
              <a:t>, M. (2017). Impact of intermittent fasting on health and disease processes. </a:t>
            </a:r>
            <a:r>
              <a:rPr lang="en-GB" sz="1200" i="1" dirty="0"/>
              <a:t>Ageing Research Reviews</a:t>
            </a:r>
            <a:r>
              <a:rPr lang="en-GB" sz="1200" dirty="0"/>
              <a:t>, </a:t>
            </a:r>
            <a:r>
              <a:rPr lang="en-GB" sz="1200" i="1" dirty="0"/>
              <a:t>39</a:t>
            </a:r>
            <a:r>
              <a:rPr lang="en-GB" sz="1200" dirty="0"/>
              <a:t>, 46–58.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doi.org/10.1016/j.arr.2016.10.005</a:t>
            </a:r>
            <a:endParaRPr lang="en-GB" sz="1200" dirty="0" smtClean="0"/>
          </a:p>
          <a:p>
            <a:r>
              <a:rPr lang="en-GB" sz="1200" dirty="0"/>
              <a:t>Longo, V. D., </a:t>
            </a:r>
            <a:r>
              <a:rPr lang="en-GB" sz="1200" dirty="0" err="1"/>
              <a:t>Mitteldorf</a:t>
            </a:r>
            <a:r>
              <a:rPr lang="en-GB" sz="1200" dirty="0"/>
              <a:t>, J., &amp; </a:t>
            </a:r>
            <a:r>
              <a:rPr lang="en-GB" sz="1200" dirty="0" err="1"/>
              <a:t>Skulachev</a:t>
            </a:r>
            <a:r>
              <a:rPr lang="en-GB" sz="1200" dirty="0"/>
              <a:t>, V. P. (2005). Opinion: Programmed and altruistic ageing. </a:t>
            </a:r>
            <a:r>
              <a:rPr lang="en-GB" sz="1200" i="1" dirty="0"/>
              <a:t>Nature Reviews Genetics</a:t>
            </a:r>
            <a:r>
              <a:rPr lang="en-GB" sz="1200" dirty="0"/>
              <a:t>, </a:t>
            </a:r>
            <a:r>
              <a:rPr lang="en-GB" sz="1200" i="1" dirty="0"/>
              <a:t>6</a:t>
            </a:r>
            <a:r>
              <a:rPr lang="en-GB" sz="1200" dirty="0"/>
              <a:t>(11), 866–872. https://</a:t>
            </a:r>
            <a:r>
              <a:rPr lang="en-GB" sz="1200" dirty="0" smtClean="0"/>
              <a:t>doi.org/10.1038/nrg1706</a:t>
            </a:r>
            <a:endParaRPr lang="en-GB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92" y="1937714"/>
            <a:ext cx="5786899" cy="30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Sugar &amp; insulin resistance</a:t>
            </a:r>
            <a:br>
              <a:rPr lang="en-US" dirty="0" smtClean="0"/>
            </a:br>
            <a:r>
              <a:rPr lang="en-US" dirty="0" smtClean="0"/>
              <a:t>a curse or an adaptive trait gone wrong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4082521" cy="2777067"/>
          </a:xfrm>
        </p:spPr>
        <p:txBody>
          <a:bodyPr/>
          <a:lstStyle/>
          <a:p>
            <a:r>
              <a:rPr lang="en-US" sz="2400" dirty="0" smtClean="0"/>
              <a:t>Diabetes type 2</a:t>
            </a:r>
          </a:p>
          <a:p>
            <a:r>
              <a:rPr lang="en-US" sz="2400" dirty="0" smtClean="0"/>
              <a:t>Fatty liver disease</a:t>
            </a:r>
          </a:p>
          <a:p>
            <a:r>
              <a:rPr lang="en-US" sz="2400" dirty="0" smtClean="0"/>
              <a:t>Obesity</a:t>
            </a:r>
          </a:p>
          <a:p>
            <a:r>
              <a:rPr lang="en-US" sz="2400" dirty="0" smtClean="0"/>
              <a:t>Cognitive downregulation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2133600"/>
            <a:ext cx="4210847" cy="41976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89785" y="5684957"/>
            <a:ext cx="41819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Lustig</a:t>
            </a:r>
            <a:r>
              <a:rPr lang="en-GB" sz="1200" dirty="0"/>
              <a:t>, R. H. (2014). </a:t>
            </a:r>
            <a:r>
              <a:rPr lang="en-GB" sz="1200" i="1" dirty="0"/>
              <a:t>Fat Chance: The Hidden Truth About Sugar, Obesity and Disease</a:t>
            </a:r>
            <a:r>
              <a:rPr lang="en-GB" sz="1200" dirty="0"/>
              <a:t>. London: Fourth Estate Ltd.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3854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1188</TotalTime>
  <Words>973</Words>
  <Application>Microsoft Office PowerPoint</Application>
  <PresentationFormat>Širokoúhlá obrazovka</PresentationFormat>
  <Paragraphs>113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Stébla</vt:lpstr>
      <vt:lpstr>Hacking the stress system: the stress response as an adaptive trait that can work for or against you</vt:lpstr>
      <vt:lpstr>Nutrition</vt:lpstr>
      <vt:lpstr>On the chaos that is Nutrition Science</vt:lpstr>
      <vt:lpstr>What do we actually know about prehistoric diet?</vt:lpstr>
      <vt:lpstr>Key nutrients </vt:lpstr>
      <vt:lpstr>The digestive system has specific sensors for different nutrients</vt:lpstr>
      <vt:lpstr>The system simplified</vt:lpstr>
      <vt:lpstr>Fasting</vt:lpstr>
      <vt:lpstr>Sugar &amp; insulin resistance a curse or an adaptive trait gone wrong</vt:lpstr>
      <vt:lpstr>Could insulin resistance be an adaptive trait?</vt:lpstr>
      <vt:lpstr>Sleep</vt:lpstr>
      <vt:lpstr>When was the last time you were delusional?</vt:lpstr>
      <vt:lpstr>On the importance of sleep</vt:lpstr>
      <vt:lpstr>Stages of sleep: and their importance</vt:lpstr>
      <vt:lpstr>Why sleep is so important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stress system: the stress response as an adaptive trait that can work for or against you</dc:title>
  <dc:creator>Mac Gillavry David William</dc:creator>
  <cp:lastModifiedBy>Mac Gillavry David William</cp:lastModifiedBy>
  <cp:revision>11</cp:revision>
  <dcterms:created xsi:type="dcterms:W3CDTF">2023-01-14T18:35:32Z</dcterms:created>
  <dcterms:modified xsi:type="dcterms:W3CDTF">2023-01-15T22:27:45Z</dcterms:modified>
</cp:coreProperties>
</file>