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0" r:id="rId5"/>
    <p:sldId id="259" r:id="rId6"/>
    <p:sldId id="261" r:id="rId7"/>
    <p:sldId id="263" r:id="rId8"/>
    <p:sldId id="264" r:id="rId9"/>
    <p:sldId id="265" r:id="rId10"/>
    <p:sldId id="266" r:id="rId11"/>
    <p:sldId id="262"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83" d="100"/>
          <a:sy n="83" d="100"/>
        </p:scale>
        <p:origin x="6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96937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6847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1433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13431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6933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89654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82999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9110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01017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15649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2784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0343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9092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7972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0893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smtClean="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3404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764DE79-268F-4C1A-8933-263129D2AF90}" type="datetimeFigureOut">
              <a:rPr lang="en-US" smtClean="0"/>
              <a:t>4/2/2024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817340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77/1056492615589974" TargetMode="External"/><Relationship Id="rId2" Type="http://schemas.openxmlformats.org/officeDocument/2006/relationships/hyperlink" Target="https://doi.org/10.1016/j.brainresbull.2020.09.00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Hacking the Stress system</a:t>
            </a:r>
            <a:endParaRPr lang="en-GB" dirty="0"/>
          </a:p>
        </p:txBody>
      </p:sp>
      <p:sp>
        <p:nvSpPr>
          <p:cNvPr id="3" name="Podnadpis 2"/>
          <p:cNvSpPr>
            <a:spLocks noGrp="1"/>
          </p:cNvSpPr>
          <p:nvPr>
            <p:ph type="subTitle" idx="1"/>
          </p:nvPr>
        </p:nvSpPr>
        <p:spPr/>
        <p:txBody>
          <a:bodyPr/>
          <a:lstStyle/>
          <a:p>
            <a:r>
              <a:rPr lang="en-GB" dirty="0" smtClean="0"/>
              <a:t>Paper </a:t>
            </a:r>
            <a:r>
              <a:rPr lang="en-GB" dirty="0" err="1" smtClean="0"/>
              <a:t>preperation</a:t>
            </a:r>
            <a:endParaRPr lang="en-GB" dirty="0"/>
          </a:p>
        </p:txBody>
      </p:sp>
    </p:spTree>
    <p:extLst>
      <p:ext uri="{BB962C8B-B14F-4D97-AF65-F5344CB8AC3E}">
        <p14:creationId xmlns:p14="http://schemas.microsoft.com/office/powerpoint/2010/main" val="399790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Articles</a:t>
            </a:r>
          </a:p>
        </p:txBody>
      </p:sp>
      <p:sp>
        <p:nvSpPr>
          <p:cNvPr id="3" name="Zástupný symbol pro obsah 2"/>
          <p:cNvSpPr>
            <a:spLocks noGrp="1"/>
          </p:cNvSpPr>
          <p:nvPr>
            <p:ph idx="1"/>
          </p:nvPr>
        </p:nvSpPr>
        <p:spPr/>
        <p:txBody>
          <a:bodyPr>
            <a:normAutofit fontScale="92500" lnSpcReduction="10000"/>
          </a:bodyPr>
          <a:lstStyle/>
          <a:p>
            <a:r>
              <a:rPr lang="en-GB" dirty="0" smtClean="0"/>
              <a:t>Nature</a:t>
            </a:r>
            <a:r>
              <a:rPr lang="en-GB" dirty="0"/>
              <a:t>.</a:t>
            </a:r>
          </a:p>
          <a:p>
            <a:pPr lvl="1"/>
            <a:r>
              <a:rPr lang="en-GB" dirty="0" err="1" smtClean="0"/>
              <a:t>Sapolsky</a:t>
            </a:r>
            <a:r>
              <a:rPr lang="en-GB" dirty="0"/>
              <a:t>, R. &amp; </a:t>
            </a:r>
            <a:r>
              <a:rPr lang="en-GB" dirty="0" err="1"/>
              <a:t>Balt</a:t>
            </a:r>
            <a:r>
              <a:rPr lang="en-GB" dirty="0"/>
              <a:t>, S. Reductionism and Variability in Data: A </a:t>
            </a:r>
            <a:r>
              <a:rPr lang="en-GB" dirty="0" smtClean="0"/>
              <a:t>Meta-Analysis. </a:t>
            </a:r>
            <a:r>
              <a:rPr lang="en-GB" i="1" dirty="0" smtClean="0"/>
              <a:t>Perspectives </a:t>
            </a:r>
            <a:r>
              <a:rPr lang="en-GB" i="1" dirty="0"/>
              <a:t>in biology and medicine </a:t>
            </a:r>
            <a:r>
              <a:rPr lang="en-GB" b="1" dirty="0"/>
              <a:t>39, </a:t>
            </a:r>
            <a:r>
              <a:rPr lang="en-GB" dirty="0"/>
              <a:t>193–203 (1996).</a:t>
            </a:r>
          </a:p>
          <a:p>
            <a:r>
              <a:rPr lang="en-GB" dirty="0" smtClean="0"/>
              <a:t>Harvard-Elsevier</a:t>
            </a:r>
            <a:endParaRPr lang="en-GB" dirty="0"/>
          </a:p>
          <a:p>
            <a:pPr lvl="1"/>
            <a:r>
              <a:rPr lang="en-GB" dirty="0" err="1" smtClean="0"/>
              <a:t>Sapolsky</a:t>
            </a:r>
            <a:r>
              <a:rPr lang="en-GB" dirty="0"/>
              <a:t>, R., </a:t>
            </a:r>
            <a:r>
              <a:rPr lang="en-GB" dirty="0" err="1"/>
              <a:t>Balt</a:t>
            </a:r>
            <a:r>
              <a:rPr lang="en-GB" dirty="0"/>
              <a:t>, S., 1996. Reductionism and Variability in Data: A </a:t>
            </a:r>
            <a:r>
              <a:rPr lang="en-GB" dirty="0" smtClean="0"/>
              <a:t>Meta-Analysis. Perspectives </a:t>
            </a:r>
            <a:r>
              <a:rPr lang="en-GB" dirty="0"/>
              <a:t>in biology and medicine 39, 193–203.</a:t>
            </a:r>
          </a:p>
          <a:p>
            <a:r>
              <a:rPr lang="en-GB" dirty="0" smtClean="0"/>
              <a:t>Chicago Manual</a:t>
            </a:r>
          </a:p>
          <a:p>
            <a:pPr lvl="1"/>
            <a:r>
              <a:rPr lang="en-GB" dirty="0" err="1" smtClean="0"/>
              <a:t>Sapolsky</a:t>
            </a:r>
            <a:r>
              <a:rPr lang="en-GB" dirty="0"/>
              <a:t>, Robert, and Steven </a:t>
            </a:r>
            <a:r>
              <a:rPr lang="en-GB" dirty="0" err="1"/>
              <a:t>Balt</a:t>
            </a:r>
            <a:r>
              <a:rPr lang="en-GB" dirty="0"/>
              <a:t>. “Reductionism and Variability in Data: A </a:t>
            </a:r>
            <a:r>
              <a:rPr lang="en-GB" dirty="0" smtClean="0"/>
              <a:t>Meta-Analysis</a:t>
            </a:r>
            <a:r>
              <a:rPr lang="en-GB" dirty="0"/>
              <a:t>.” </a:t>
            </a:r>
            <a:r>
              <a:rPr lang="en-GB" i="1" dirty="0"/>
              <a:t>Perspectives in Biology and Medicine </a:t>
            </a:r>
            <a:r>
              <a:rPr lang="en-GB" dirty="0"/>
              <a:t>39, no. 2 (1996): 193–203.</a:t>
            </a:r>
          </a:p>
          <a:p>
            <a:r>
              <a:rPr lang="en-GB" dirty="0" smtClean="0"/>
              <a:t>American </a:t>
            </a:r>
            <a:r>
              <a:rPr lang="en-GB" dirty="0"/>
              <a:t>Psychological Association</a:t>
            </a:r>
          </a:p>
          <a:p>
            <a:pPr lvl="1"/>
            <a:r>
              <a:rPr lang="en-GB" dirty="0" err="1" smtClean="0"/>
              <a:t>Sapolsky</a:t>
            </a:r>
            <a:r>
              <a:rPr lang="en-GB" dirty="0"/>
              <a:t>, R., &amp; </a:t>
            </a:r>
            <a:r>
              <a:rPr lang="en-GB" dirty="0" err="1"/>
              <a:t>Balt</a:t>
            </a:r>
            <a:r>
              <a:rPr lang="en-GB" dirty="0"/>
              <a:t>, S. (1996). Reductionism and Variability in Data: A </a:t>
            </a:r>
            <a:r>
              <a:rPr lang="en-GB" dirty="0" smtClean="0"/>
              <a:t>Meta-Analysis. </a:t>
            </a:r>
            <a:r>
              <a:rPr lang="en-GB" i="1" dirty="0" smtClean="0"/>
              <a:t>Perspectives </a:t>
            </a:r>
            <a:r>
              <a:rPr lang="en-GB" i="1" dirty="0"/>
              <a:t>in Biology and Medicine</a:t>
            </a:r>
            <a:r>
              <a:rPr lang="en-GB" dirty="0"/>
              <a:t>, </a:t>
            </a:r>
            <a:r>
              <a:rPr lang="en-GB" i="1" dirty="0"/>
              <a:t>39</a:t>
            </a:r>
            <a:r>
              <a:rPr lang="en-GB" dirty="0"/>
              <a:t>(2), 193–203</a:t>
            </a:r>
            <a:endParaRPr lang="en-GB" dirty="0"/>
          </a:p>
        </p:txBody>
      </p:sp>
    </p:spTree>
    <p:extLst>
      <p:ext uri="{BB962C8B-B14F-4D97-AF65-F5344CB8AC3E}">
        <p14:creationId xmlns:p14="http://schemas.microsoft.com/office/powerpoint/2010/main" val="4292823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Bibliography</a:t>
            </a:r>
            <a:endParaRPr lang="en-GB" dirty="0"/>
          </a:p>
        </p:txBody>
      </p:sp>
      <p:sp>
        <p:nvSpPr>
          <p:cNvPr id="3" name="Zástupný symbol pro obsah 2"/>
          <p:cNvSpPr>
            <a:spLocks noGrp="1"/>
          </p:cNvSpPr>
          <p:nvPr>
            <p:ph idx="1"/>
          </p:nvPr>
        </p:nvSpPr>
        <p:spPr/>
        <p:txBody>
          <a:bodyPr>
            <a:normAutofit fontScale="70000" lnSpcReduction="20000"/>
          </a:bodyPr>
          <a:lstStyle/>
          <a:p>
            <a:r>
              <a:rPr lang="en-GB" dirty="0"/>
              <a:t>In your bibliography you report all the sources </a:t>
            </a:r>
            <a:r>
              <a:rPr lang="en-GB" dirty="0" smtClean="0"/>
              <a:t>you have </a:t>
            </a:r>
            <a:r>
              <a:rPr lang="en-GB" dirty="0"/>
              <a:t>used in alphabetical order</a:t>
            </a:r>
            <a:r>
              <a:rPr lang="en-GB" dirty="0" smtClean="0"/>
              <a:t>.</a:t>
            </a:r>
          </a:p>
          <a:p>
            <a:r>
              <a:rPr lang="en-GB" dirty="0" smtClean="0"/>
              <a:t>In APA style that would look like: </a:t>
            </a:r>
          </a:p>
          <a:p>
            <a:endParaRPr lang="en-GB" dirty="0"/>
          </a:p>
          <a:p>
            <a:pPr marL="0" indent="0">
              <a:buNone/>
            </a:pPr>
            <a:r>
              <a:rPr lang="en-GB" dirty="0" err="1"/>
              <a:t>Abbasi-habashi</a:t>
            </a:r>
            <a:r>
              <a:rPr lang="en-GB" dirty="0"/>
              <a:t>, S., </a:t>
            </a:r>
            <a:r>
              <a:rPr lang="en-GB" dirty="0" err="1"/>
              <a:t>Ghasemzadeh</a:t>
            </a:r>
            <a:r>
              <a:rPr lang="en-GB" dirty="0"/>
              <a:t>, Z., &amp; </a:t>
            </a:r>
            <a:r>
              <a:rPr lang="en-GB" dirty="0" err="1"/>
              <a:t>Rezayof</a:t>
            </a:r>
            <a:r>
              <a:rPr lang="en-GB" dirty="0"/>
              <a:t>, A. (2020). Morphine improved stress-induced amnesia and anxiety through interacting with the ventral hippocampal endocannabinoid system in rats. Brain Research Bulletin, 164(August), 407–414. </a:t>
            </a:r>
            <a:r>
              <a:rPr lang="en-GB" dirty="0">
                <a:hlinkClick r:id="rId2"/>
              </a:rPr>
              <a:t>https://</a:t>
            </a:r>
            <a:r>
              <a:rPr lang="en-GB" dirty="0" smtClean="0">
                <a:hlinkClick r:id="rId2"/>
              </a:rPr>
              <a:t>doi.org/10.1016/j.brainresbull.2020.09.002</a:t>
            </a:r>
            <a:endParaRPr lang="en-GB" dirty="0" smtClean="0"/>
          </a:p>
          <a:p>
            <a:pPr marL="0" indent="0">
              <a:buNone/>
            </a:pPr>
            <a:r>
              <a:rPr lang="en-GB" dirty="0" err="1" smtClean="0"/>
              <a:t>Alvesson</a:t>
            </a:r>
            <a:r>
              <a:rPr lang="en-GB" dirty="0"/>
              <a:t>, M., &amp; </a:t>
            </a:r>
            <a:r>
              <a:rPr lang="en-GB" dirty="0" err="1"/>
              <a:t>Einola</a:t>
            </a:r>
            <a:r>
              <a:rPr lang="en-GB" dirty="0"/>
              <a:t>, K. (2019). Warning for excessive positivity: Authentic leadership and other traps in leadership studies. Leadership Quarterly, 30(4), 383–395. https://doi.org/10.1016/j.leaqua.2019.04.001</a:t>
            </a:r>
          </a:p>
          <a:p>
            <a:pPr marL="0" indent="0">
              <a:buNone/>
            </a:pPr>
            <a:r>
              <a:rPr lang="en-GB" dirty="0" err="1"/>
              <a:t>Alvesson</a:t>
            </a:r>
            <a:r>
              <a:rPr lang="en-GB" dirty="0"/>
              <a:t>, M., &amp; </a:t>
            </a:r>
            <a:r>
              <a:rPr lang="en-GB" dirty="0" err="1"/>
              <a:t>Kärreman</a:t>
            </a:r>
            <a:r>
              <a:rPr lang="en-GB" dirty="0"/>
              <a:t>, D. (2016). Intellectual Failure and Ideological Success in Organization Studies: The Case of Transformational Leadership. Journal of Management Inquiry, 25(2), 139–152. </a:t>
            </a:r>
            <a:r>
              <a:rPr lang="en-GB" dirty="0">
                <a:hlinkClick r:id="rId3"/>
              </a:rPr>
              <a:t>https://</a:t>
            </a:r>
            <a:r>
              <a:rPr lang="en-GB" dirty="0" smtClean="0">
                <a:hlinkClick r:id="rId3"/>
              </a:rPr>
              <a:t>doi.org/10.1177/1056492615589974</a:t>
            </a:r>
            <a:endParaRPr lang="en-GB" dirty="0" smtClean="0"/>
          </a:p>
          <a:p>
            <a:pPr marL="0" indent="0">
              <a:buNone/>
            </a:pPr>
            <a:r>
              <a:rPr lang="en-GB" dirty="0" err="1" smtClean="0"/>
              <a:t>Alvesson</a:t>
            </a:r>
            <a:r>
              <a:rPr lang="en-GB" dirty="0"/>
              <a:t>, M., &amp; Spicer, A. (2012). Critical leadership studies: The case for critical performativity. Human Relations, 65(3), 367–390. https://doi.org/10.1177/0018726711430555</a:t>
            </a:r>
          </a:p>
          <a:p>
            <a:pPr marL="0" indent="0">
              <a:buNone/>
            </a:pPr>
            <a:r>
              <a:rPr lang="en-GB" dirty="0"/>
              <a:t>Andrews, B., Brewin, C. R., Philpott, R., &amp; Stewart, L. (2007). Delayed-onset posttraumatic stress disorder: A systematic review of the evidence. American Journal of Psychiatry, 164(9), 1319–1326. https://doi.org/10.1176/appi.ajp.2007.06091491</a:t>
            </a:r>
          </a:p>
          <a:p>
            <a:endParaRPr lang="en-GB" dirty="0"/>
          </a:p>
        </p:txBody>
      </p:sp>
    </p:spTree>
    <p:extLst>
      <p:ext uri="{BB962C8B-B14F-4D97-AF65-F5344CB8AC3E}">
        <p14:creationId xmlns:p14="http://schemas.microsoft.com/office/powerpoint/2010/main" val="391635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Referencing tools</a:t>
            </a:r>
          </a:p>
        </p:txBody>
      </p:sp>
      <p:sp>
        <p:nvSpPr>
          <p:cNvPr id="3" name="Zástupný symbol pro obsah 2"/>
          <p:cNvSpPr>
            <a:spLocks noGrp="1"/>
          </p:cNvSpPr>
          <p:nvPr>
            <p:ph idx="1"/>
          </p:nvPr>
        </p:nvSpPr>
        <p:spPr/>
        <p:txBody>
          <a:bodyPr/>
          <a:lstStyle/>
          <a:p>
            <a:r>
              <a:rPr lang="en-GB" dirty="0" err="1" smtClean="0"/>
              <a:t>Mendeley</a:t>
            </a:r>
            <a:endParaRPr lang="en-GB" dirty="0" smtClean="0"/>
          </a:p>
          <a:p>
            <a:endParaRPr lang="en-GB" dirty="0"/>
          </a:p>
          <a:p>
            <a:r>
              <a:rPr lang="en-GB" dirty="0" err="1" smtClean="0"/>
              <a:t>Zotero</a:t>
            </a:r>
            <a:endParaRPr lang="en-GB" dirty="0" smtClean="0"/>
          </a:p>
          <a:p>
            <a:endParaRPr lang="en-GB" dirty="0"/>
          </a:p>
          <a:p>
            <a:r>
              <a:rPr lang="en-GB" dirty="0" err="1"/>
              <a:t>P</a:t>
            </a:r>
            <a:r>
              <a:rPr lang="en-GB" dirty="0" err="1" smtClean="0"/>
              <a:t>ubmed</a:t>
            </a:r>
            <a:endParaRPr lang="en-GB" dirty="0"/>
          </a:p>
        </p:txBody>
      </p:sp>
    </p:spTree>
    <p:extLst>
      <p:ext uri="{BB962C8B-B14F-4D97-AF65-F5344CB8AC3E}">
        <p14:creationId xmlns:p14="http://schemas.microsoft.com/office/powerpoint/2010/main" val="2623551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Key requirements</a:t>
            </a:r>
            <a:endParaRPr lang="en-GB" dirty="0"/>
          </a:p>
        </p:txBody>
      </p:sp>
      <p:sp>
        <p:nvSpPr>
          <p:cNvPr id="3" name="Zástupný symbol pro obsah 2"/>
          <p:cNvSpPr>
            <a:spLocks noGrp="1"/>
          </p:cNvSpPr>
          <p:nvPr>
            <p:ph idx="1"/>
          </p:nvPr>
        </p:nvSpPr>
        <p:spPr/>
        <p:txBody>
          <a:bodyPr/>
          <a:lstStyle/>
          <a:p>
            <a:r>
              <a:rPr lang="en-GB" dirty="0"/>
              <a:t>Subject of your choosing as long as it relates to stress and peak </a:t>
            </a:r>
            <a:r>
              <a:rPr lang="en-GB" dirty="0" smtClean="0"/>
              <a:t>performance</a:t>
            </a:r>
          </a:p>
          <a:p>
            <a:r>
              <a:rPr lang="en-GB" dirty="0" smtClean="0"/>
              <a:t>Min </a:t>
            </a:r>
            <a:r>
              <a:rPr lang="en-GB" dirty="0"/>
              <a:t>5 pages (2.0 spacing)</a:t>
            </a:r>
          </a:p>
          <a:p>
            <a:r>
              <a:rPr lang="en-GB" dirty="0"/>
              <a:t>Proper bibliography and referencing (preferably </a:t>
            </a:r>
            <a:r>
              <a:rPr lang="en-GB" dirty="0" smtClean="0"/>
              <a:t>APA) (min. 10 sources)</a:t>
            </a:r>
            <a:endParaRPr lang="en-GB" dirty="0"/>
          </a:p>
        </p:txBody>
      </p:sp>
    </p:spTree>
    <p:extLst>
      <p:ext uri="{BB962C8B-B14F-4D97-AF65-F5344CB8AC3E}">
        <p14:creationId xmlns:p14="http://schemas.microsoft.com/office/powerpoint/2010/main" val="46922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Choosing your subject</a:t>
            </a:r>
            <a:endParaRPr lang="en-GB" dirty="0"/>
          </a:p>
        </p:txBody>
      </p:sp>
      <p:sp>
        <p:nvSpPr>
          <p:cNvPr id="3" name="Zástupný symbol pro obsah 2"/>
          <p:cNvSpPr>
            <a:spLocks noGrp="1"/>
          </p:cNvSpPr>
          <p:nvPr>
            <p:ph idx="1"/>
          </p:nvPr>
        </p:nvSpPr>
        <p:spPr/>
        <p:txBody>
          <a:bodyPr/>
          <a:lstStyle/>
          <a:p>
            <a:r>
              <a:rPr lang="en-GB" dirty="0" smtClean="0"/>
              <a:t>Make sure that you are actually interested in the problem!! Do not go for easy or quick! Go for interesting!!! It is much easier to work through if it does not feel like a torture session!!!!</a:t>
            </a:r>
          </a:p>
          <a:p>
            <a:endParaRPr lang="en-GB" dirty="0" smtClean="0"/>
          </a:p>
          <a:p>
            <a:r>
              <a:rPr lang="en-GB" dirty="0" smtClean="0"/>
              <a:t>Make sure that your topic is small enough to actually study something. Too broad and you will never be able to get to something worth while!</a:t>
            </a:r>
          </a:p>
          <a:p>
            <a:endParaRPr lang="en-GB" dirty="0"/>
          </a:p>
          <a:p>
            <a:r>
              <a:rPr lang="en-GB" dirty="0" smtClean="0"/>
              <a:t>If you need help, you know where to find me. </a:t>
            </a:r>
            <a:endParaRPr lang="en-GB" dirty="0"/>
          </a:p>
        </p:txBody>
      </p:sp>
    </p:spTree>
    <p:extLst>
      <p:ext uri="{BB962C8B-B14F-4D97-AF65-F5344CB8AC3E}">
        <p14:creationId xmlns:p14="http://schemas.microsoft.com/office/powerpoint/2010/main" val="3504206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General styles of academic writing</a:t>
            </a:r>
            <a:endParaRPr lang="en-GB" dirty="0"/>
          </a:p>
        </p:txBody>
      </p:sp>
      <p:sp>
        <p:nvSpPr>
          <p:cNvPr id="3" name="Zástupný symbol pro obsah 2"/>
          <p:cNvSpPr>
            <a:spLocks noGrp="1"/>
          </p:cNvSpPr>
          <p:nvPr>
            <p:ph idx="1"/>
          </p:nvPr>
        </p:nvSpPr>
        <p:spPr/>
        <p:txBody>
          <a:bodyPr/>
          <a:lstStyle/>
          <a:p>
            <a:r>
              <a:rPr lang="en-GB" dirty="0" smtClean="0"/>
              <a:t>Anglo-American</a:t>
            </a:r>
          </a:p>
          <a:p>
            <a:endParaRPr lang="en-GB" dirty="0"/>
          </a:p>
          <a:p>
            <a:r>
              <a:rPr lang="en-GB" dirty="0" smtClean="0"/>
              <a:t>German</a:t>
            </a:r>
          </a:p>
          <a:p>
            <a:endParaRPr lang="en-GB" dirty="0"/>
          </a:p>
          <a:p>
            <a:r>
              <a:rPr lang="en-GB" dirty="0" smtClean="0"/>
              <a:t>French</a:t>
            </a:r>
            <a:endParaRPr lang="en-GB" dirty="0"/>
          </a:p>
        </p:txBody>
      </p:sp>
    </p:spTree>
    <p:extLst>
      <p:ext uri="{BB962C8B-B14F-4D97-AF65-F5344CB8AC3E}">
        <p14:creationId xmlns:p14="http://schemas.microsoft.com/office/powerpoint/2010/main" val="228732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Basic structure</a:t>
            </a:r>
            <a:endParaRPr lang="en-GB" dirty="0"/>
          </a:p>
        </p:txBody>
      </p:sp>
      <p:sp>
        <p:nvSpPr>
          <p:cNvPr id="3" name="Zástupný symbol pro obsah 2"/>
          <p:cNvSpPr>
            <a:spLocks noGrp="1"/>
          </p:cNvSpPr>
          <p:nvPr>
            <p:ph idx="1"/>
          </p:nvPr>
        </p:nvSpPr>
        <p:spPr/>
        <p:txBody>
          <a:bodyPr/>
          <a:lstStyle/>
          <a:p>
            <a:r>
              <a:rPr lang="en-GB" dirty="0" smtClean="0"/>
              <a:t>Introduction</a:t>
            </a:r>
          </a:p>
          <a:p>
            <a:pPr lvl="1"/>
            <a:r>
              <a:rPr lang="en-GB" dirty="0" smtClean="0"/>
              <a:t>Introduce the problem</a:t>
            </a:r>
          </a:p>
          <a:p>
            <a:pPr lvl="1"/>
            <a:r>
              <a:rPr lang="en-GB" dirty="0" smtClean="0"/>
              <a:t>What is known about the problem</a:t>
            </a:r>
          </a:p>
          <a:p>
            <a:pPr lvl="1"/>
            <a:r>
              <a:rPr lang="en-GB" dirty="0" smtClean="0"/>
              <a:t>What you are going to do about it</a:t>
            </a:r>
          </a:p>
          <a:p>
            <a:pPr lvl="1"/>
            <a:r>
              <a:rPr lang="en-GB" dirty="0" smtClean="0"/>
              <a:t>Limitations of your solution</a:t>
            </a:r>
          </a:p>
          <a:p>
            <a:r>
              <a:rPr lang="en-GB" dirty="0" smtClean="0"/>
              <a:t>Chapters </a:t>
            </a:r>
          </a:p>
          <a:p>
            <a:pPr lvl="1"/>
            <a:r>
              <a:rPr lang="en-GB" dirty="0" smtClean="0"/>
              <a:t>Try and keep your work at a max of 3-5 chapters. Each chapter presents an argument or some other type of essential information</a:t>
            </a:r>
          </a:p>
          <a:p>
            <a:r>
              <a:rPr lang="en-GB" dirty="0" smtClean="0"/>
              <a:t>Conclusion</a:t>
            </a:r>
          </a:p>
          <a:p>
            <a:pPr marL="457200" lvl="1" indent="0">
              <a:buNone/>
            </a:pPr>
            <a:endParaRPr lang="en-GB" dirty="0"/>
          </a:p>
        </p:txBody>
      </p:sp>
    </p:spTree>
    <p:extLst>
      <p:ext uri="{BB962C8B-B14F-4D97-AF65-F5344CB8AC3E}">
        <p14:creationId xmlns:p14="http://schemas.microsoft.com/office/powerpoint/2010/main" val="204731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Referencing </a:t>
            </a:r>
            <a:endParaRPr lang="en-GB" dirty="0"/>
          </a:p>
        </p:txBody>
      </p:sp>
      <p:sp>
        <p:nvSpPr>
          <p:cNvPr id="3" name="Zástupný symbol pro obsah 2"/>
          <p:cNvSpPr>
            <a:spLocks noGrp="1"/>
          </p:cNvSpPr>
          <p:nvPr>
            <p:ph idx="1"/>
          </p:nvPr>
        </p:nvSpPr>
        <p:spPr/>
        <p:txBody>
          <a:bodyPr/>
          <a:lstStyle/>
          <a:p>
            <a:endParaRPr lang="en-GB" dirty="0" smtClean="0"/>
          </a:p>
          <a:p>
            <a:endParaRPr lang="en-GB" dirty="0"/>
          </a:p>
          <a:p>
            <a:r>
              <a:rPr lang="en-GB" dirty="0" smtClean="0"/>
              <a:t>Referencing </a:t>
            </a:r>
            <a:r>
              <a:rPr lang="en-GB" dirty="0"/>
              <a:t>refers to methods with which </a:t>
            </a:r>
            <a:r>
              <a:rPr lang="en-GB" dirty="0" smtClean="0"/>
              <a:t>you point </a:t>
            </a:r>
            <a:r>
              <a:rPr lang="en-GB" dirty="0"/>
              <a:t>out in your text where you got </a:t>
            </a:r>
            <a:r>
              <a:rPr lang="en-GB" dirty="0" smtClean="0"/>
              <a:t>your information </a:t>
            </a:r>
            <a:r>
              <a:rPr lang="en-GB" dirty="0"/>
              <a:t>from</a:t>
            </a:r>
            <a:r>
              <a:rPr lang="en-GB" dirty="0" smtClean="0"/>
              <a:t>.</a:t>
            </a:r>
          </a:p>
          <a:p>
            <a:endParaRPr lang="en-GB" dirty="0"/>
          </a:p>
        </p:txBody>
      </p:sp>
    </p:spTree>
    <p:extLst>
      <p:ext uri="{BB962C8B-B14F-4D97-AF65-F5344CB8AC3E}">
        <p14:creationId xmlns:p14="http://schemas.microsoft.com/office/powerpoint/2010/main" val="310364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courses</a:t>
            </a:r>
            <a:br>
              <a:rPr lang="en-GB" dirty="0"/>
            </a:br>
            <a:endParaRPr lang="en-GB" dirty="0"/>
          </a:p>
        </p:txBody>
      </p:sp>
      <p:sp>
        <p:nvSpPr>
          <p:cNvPr id="3" name="Zástupný symbol pro obsah 2"/>
          <p:cNvSpPr>
            <a:spLocks noGrp="1"/>
          </p:cNvSpPr>
          <p:nvPr>
            <p:ph idx="1"/>
          </p:nvPr>
        </p:nvSpPr>
        <p:spPr>
          <a:xfrm>
            <a:off x="2589212" y="2133600"/>
            <a:ext cx="8915400" cy="2198255"/>
          </a:xfrm>
        </p:spPr>
        <p:txBody>
          <a:bodyPr>
            <a:normAutofit/>
          </a:bodyPr>
          <a:lstStyle/>
          <a:p>
            <a:endParaRPr lang="en-GB" dirty="0" smtClean="0"/>
          </a:p>
          <a:p>
            <a:endParaRPr lang="en-GB" dirty="0"/>
          </a:p>
        </p:txBody>
      </p:sp>
      <p:graphicFrame>
        <p:nvGraphicFramePr>
          <p:cNvPr id="4" name="Tabulka 3"/>
          <p:cNvGraphicFramePr>
            <a:graphicFrameLocks noGrp="1"/>
          </p:cNvGraphicFramePr>
          <p:nvPr>
            <p:extLst>
              <p:ext uri="{D42A27DB-BD31-4B8C-83A1-F6EECF244321}">
                <p14:modId xmlns:p14="http://schemas.microsoft.com/office/powerpoint/2010/main" val="2842931330"/>
              </p:ext>
            </p:extLst>
          </p:nvPr>
        </p:nvGraphicFramePr>
        <p:xfrm>
          <a:off x="2589212" y="1905000"/>
          <a:ext cx="8128000" cy="29362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79513914"/>
                    </a:ext>
                  </a:extLst>
                </a:gridCol>
                <a:gridCol w="4064000">
                  <a:extLst>
                    <a:ext uri="{9D8B030D-6E8A-4147-A177-3AD203B41FA5}">
                      <a16:colId xmlns:a16="http://schemas.microsoft.com/office/drawing/2014/main" val="2485628233"/>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Primary literature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Secondary literature</a:t>
                      </a:r>
                    </a:p>
                  </a:txBody>
                  <a:tcPr/>
                </a:tc>
                <a:extLst>
                  <a:ext uri="{0D108BD9-81ED-4DB2-BD59-A6C34878D82A}">
                    <a16:rowId xmlns:a16="http://schemas.microsoft.com/office/drawing/2014/main" val="1036969067"/>
                  </a:ext>
                </a:extLst>
              </a:tr>
              <a:tr h="370840">
                <a:tc>
                  <a:txBody>
                    <a:bodyPr/>
                    <a:lstStyle/>
                    <a:p>
                      <a:r>
                        <a:rPr lang="en-GB" dirty="0" smtClean="0"/>
                        <a:t>Is the source independent?</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Who is the author?</a:t>
                      </a:r>
                    </a:p>
                    <a:p>
                      <a:endParaRPr lang="en-GB" dirty="0"/>
                    </a:p>
                  </a:txBody>
                  <a:tcPr/>
                </a:tc>
                <a:extLst>
                  <a:ext uri="{0D108BD9-81ED-4DB2-BD59-A6C34878D82A}">
                    <a16:rowId xmlns:a16="http://schemas.microsoft.com/office/drawing/2014/main" val="3039924695"/>
                  </a:ext>
                </a:extLst>
              </a:tr>
              <a:tr h="370840">
                <a:tc>
                  <a:txBody>
                    <a:bodyPr/>
                    <a:lstStyle/>
                    <a:p>
                      <a:r>
                        <a:rPr lang="en-GB" dirty="0" smtClean="0"/>
                        <a:t>Is the source corroborated by</a:t>
                      </a:r>
                    </a:p>
                    <a:p>
                      <a:r>
                        <a:rPr lang="en-GB" dirty="0" smtClean="0"/>
                        <a:t>other sources?</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Where was it published?</a:t>
                      </a:r>
                    </a:p>
                    <a:p>
                      <a:endParaRPr lang="en-GB" dirty="0"/>
                    </a:p>
                  </a:txBody>
                  <a:tcPr/>
                </a:tc>
                <a:extLst>
                  <a:ext uri="{0D108BD9-81ED-4DB2-BD59-A6C34878D82A}">
                    <a16:rowId xmlns:a16="http://schemas.microsoft.com/office/drawing/2014/main" val="3751057375"/>
                  </a:ext>
                </a:extLst>
              </a:tr>
              <a:tr h="370840">
                <a:tc>
                  <a:txBody>
                    <a:bodyPr/>
                    <a:lstStyle/>
                    <a:p>
                      <a:r>
                        <a:rPr lang="en-GB" dirty="0" smtClean="0"/>
                        <a:t>Does the source have an agenda? </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Does the author have an agenda?</a:t>
                      </a:r>
                    </a:p>
                    <a:p>
                      <a:endParaRPr lang="en-GB" dirty="0"/>
                    </a:p>
                  </a:txBody>
                  <a:tcPr/>
                </a:tc>
                <a:extLst>
                  <a:ext uri="{0D108BD9-81ED-4DB2-BD59-A6C34878D82A}">
                    <a16:rowId xmlns:a16="http://schemas.microsoft.com/office/drawing/2014/main" val="2883648595"/>
                  </a:ext>
                </a:extLst>
              </a:tr>
              <a:tr h="370840">
                <a:tc>
                  <a:txBody>
                    <a:bodyPr/>
                    <a:lstStyle/>
                    <a:p>
                      <a:endParaRPr lang="en-GB"/>
                    </a:p>
                  </a:txBody>
                  <a:tcPr/>
                </a:tc>
                <a:tc>
                  <a:txBody>
                    <a:bodyPr/>
                    <a:lstStyle/>
                    <a:p>
                      <a:endParaRPr lang="en-GB" dirty="0"/>
                    </a:p>
                  </a:txBody>
                  <a:tcPr/>
                </a:tc>
                <a:extLst>
                  <a:ext uri="{0D108BD9-81ED-4DB2-BD59-A6C34878D82A}">
                    <a16:rowId xmlns:a16="http://schemas.microsoft.com/office/drawing/2014/main" val="532781333"/>
                  </a:ext>
                </a:extLst>
              </a:tr>
            </a:tbl>
          </a:graphicData>
        </a:graphic>
      </p:graphicFrame>
    </p:spTree>
    <p:extLst>
      <p:ext uri="{BB962C8B-B14F-4D97-AF65-F5344CB8AC3E}">
        <p14:creationId xmlns:p14="http://schemas.microsoft.com/office/powerpoint/2010/main" val="20064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Referencing APA style</a:t>
            </a:r>
            <a:endParaRPr lang="en-GB" dirty="0"/>
          </a:p>
        </p:txBody>
      </p:sp>
      <p:sp>
        <p:nvSpPr>
          <p:cNvPr id="3" name="Zástupný symbol pro obsah 2"/>
          <p:cNvSpPr>
            <a:spLocks noGrp="1"/>
          </p:cNvSpPr>
          <p:nvPr>
            <p:ph idx="1"/>
          </p:nvPr>
        </p:nvSpPr>
        <p:spPr/>
        <p:txBody>
          <a:bodyPr>
            <a:normAutofit/>
          </a:bodyPr>
          <a:lstStyle/>
          <a:p>
            <a:r>
              <a:rPr lang="en-GB" dirty="0" smtClean="0"/>
              <a:t>Make sure that you reference every fact that you introduce that you did not come up with yourself!!!</a:t>
            </a:r>
          </a:p>
          <a:p>
            <a:endParaRPr lang="en-GB" dirty="0"/>
          </a:p>
          <a:p>
            <a:r>
              <a:rPr lang="en-GB" dirty="0" smtClean="0"/>
              <a:t>Despite </a:t>
            </a:r>
            <a:r>
              <a:rPr lang="en-GB" dirty="0"/>
              <a:t>decades of extensive study, a commonly accepted definition of, or even a conceptual framework for, the study of leadership has yet to emerge (</a:t>
            </a:r>
            <a:r>
              <a:rPr lang="en-GB" dirty="0" err="1"/>
              <a:t>Gandolfi</a:t>
            </a:r>
            <a:r>
              <a:rPr lang="en-GB" dirty="0"/>
              <a:t> &amp; Stone, 2018; </a:t>
            </a:r>
            <a:r>
              <a:rPr lang="en-GB" dirty="0" err="1"/>
              <a:t>Raffo</a:t>
            </a:r>
            <a:r>
              <a:rPr lang="en-GB" dirty="0"/>
              <a:t> &amp; Clark, 2018). </a:t>
            </a:r>
            <a:endParaRPr lang="en-GB" dirty="0" smtClean="0"/>
          </a:p>
          <a:p>
            <a:r>
              <a:rPr lang="en-GB" dirty="0"/>
              <a:t>Going back to the 1950s studies into conformity have demonstrated that non-conformity leads to general psychological discomfort and increased stress sensitivity (Asch, 1956; Kim, Chen, Smetana, &amp; Greenberger, 2016; </a:t>
            </a:r>
            <a:r>
              <a:rPr lang="en-GB" dirty="0" err="1"/>
              <a:t>Kundu</a:t>
            </a:r>
            <a:r>
              <a:rPr lang="en-GB" dirty="0"/>
              <a:t> &amp; Cummins, 2013; </a:t>
            </a:r>
            <a:r>
              <a:rPr lang="en-GB" dirty="0" err="1"/>
              <a:t>Paruzel-czachura</a:t>
            </a:r>
            <a:r>
              <a:rPr lang="en-GB" dirty="0"/>
              <a:t>, </a:t>
            </a:r>
            <a:r>
              <a:rPr lang="en-GB" dirty="0" err="1"/>
              <a:t>Wojciechowska</a:t>
            </a:r>
            <a:r>
              <a:rPr lang="en-GB" dirty="0"/>
              <a:t>, &amp; </a:t>
            </a:r>
            <a:r>
              <a:rPr lang="en-GB" dirty="0" err="1"/>
              <a:t>Bostyn</a:t>
            </a:r>
            <a:r>
              <a:rPr lang="en-GB" dirty="0"/>
              <a:t>, 2023).</a:t>
            </a:r>
          </a:p>
        </p:txBody>
      </p:sp>
    </p:spTree>
    <p:extLst>
      <p:ext uri="{BB962C8B-B14F-4D97-AF65-F5344CB8AC3E}">
        <p14:creationId xmlns:p14="http://schemas.microsoft.com/office/powerpoint/2010/main" val="152153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Books</a:t>
            </a:r>
          </a:p>
        </p:txBody>
      </p:sp>
      <p:sp>
        <p:nvSpPr>
          <p:cNvPr id="3" name="Zástupný symbol pro obsah 2"/>
          <p:cNvSpPr>
            <a:spLocks noGrp="1"/>
          </p:cNvSpPr>
          <p:nvPr>
            <p:ph idx="1"/>
          </p:nvPr>
        </p:nvSpPr>
        <p:spPr/>
        <p:txBody>
          <a:bodyPr>
            <a:normAutofit lnSpcReduction="10000"/>
          </a:bodyPr>
          <a:lstStyle/>
          <a:p>
            <a:r>
              <a:rPr lang="en-GB" dirty="0"/>
              <a:t>Nature</a:t>
            </a:r>
          </a:p>
          <a:p>
            <a:pPr lvl="1"/>
            <a:r>
              <a:rPr lang="en-GB" dirty="0" err="1" smtClean="0"/>
              <a:t>Lakoff</a:t>
            </a:r>
            <a:r>
              <a:rPr lang="en-GB" dirty="0"/>
              <a:t>, G. &amp; Johnson, M. </a:t>
            </a:r>
            <a:r>
              <a:rPr lang="en-GB" i="1" dirty="0"/>
              <a:t>Metaphors we live by</a:t>
            </a:r>
            <a:r>
              <a:rPr lang="en-GB" dirty="0"/>
              <a:t>. (University of Chicago Press, 2003).</a:t>
            </a:r>
          </a:p>
          <a:p>
            <a:r>
              <a:rPr lang="en-GB" dirty="0" smtClean="0"/>
              <a:t>Harvard-Elsevier</a:t>
            </a:r>
            <a:endParaRPr lang="en-GB" dirty="0"/>
          </a:p>
          <a:p>
            <a:pPr lvl="1"/>
            <a:r>
              <a:rPr lang="en-GB" dirty="0" err="1" smtClean="0"/>
              <a:t>Lakoff</a:t>
            </a:r>
            <a:r>
              <a:rPr lang="en-GB" dirty="0"/>
              <a:t>, G., Johnson, M., 2003. Metaphors we live by. University of Chicago Press, Chicago.</a:t>
            </a:r>
          </a:p>
          <a:p>
            <a:r>
              <a:rPr lang="en-GB" dirty="0" smtClean="0"/>
              <a:t>Chicago </a:t>
            </a:r>
            <a:r>
              <a:rPr lang="en-GB" dirty="0"/>
              <a:t>manual</a:t>
            </a:r>
          </a:p>
          <a:p>
            <a:pPr lvl="1"/>
            <a:r>
              <a:rPr lang="en-GB" dirty="0" err="1" smtClean="0"/>
              <a:t>Lakoff</a:t>
            </a:r>
            <a:r>
              <a:rPr lang="en-GB" dirty="0"/>
              <a:t>, George, and Mark Johnson. </a:t>
            </a:r>
            <a:r>
              <a:rPr lang="en-GB" i="1" dirty="0"/>
              <a:t>Metaphors We Live by</a:t>
            </a:r>
            <a:r>
              <a:rPr lang="en-GB" dirty="0"/>
              <a:t>. Chicago: University of </a:t>
            </a:r>
            <a:r>
              <a:rPr lang="en-GB" dirty="0" smtClean="0"/>
              <a:t>Chicago Press</a:t>
            </a:r>
            <a:r>
              <a:rPr lang="en-GB" dirty="0"/>
              <a:t>, 2003.</a:t>
            </a:r>
          </a:p>
          <a:p>
            <a:r>
              <a:rPr lang="en-GB" dirty="0" smtClean="0"/>
              <a:t>American </a:t>
            </a:r>
            <a:r>
              <a:rPr lang="en-GB" dirty="0"/>
              <a:t>Psychological Association</a:t>
            </a:r>
          </a:p>
          <a:p>
            <a:pPr lvl="1"/>
            <a:r>
              <a:rPr lang="en-GB" dirty="0" err="1" smtClean="0"/>
              <a:t>Lakoff</a:t>
            </a:r>
            <a:r>
              <a:rPr lang="en-GB" dirty="0"/>
              <a:t>, G., &amp; Johnson, M. (2003). </a:t>
            </a:r>
            <a:r>
              <a:rPr lang="en-GB" i="1" dirty="0"/>
              <a:t>Metaphors we live by</a:t>
            </a:r>
            <a:r>
              <a:rPr lang="en-GB" dirty="0"/>
              <a:t>. Chicago: University of Chicago Press</a:t>
            </a:r>
            <a:endParaRPr lang="en-GB" dirty="0"/>
          </a:p>
        </p:txBody>
      </p:sp>
    </p:spTree>
    <p:extLst>
      <p:ext uri="{BB962C8B-B14F-4D97-AF65-F5344CB8AC3E}">
        <p14:creationId xmlns:p14="http://schemas.microsoft.com/office/powerpoint/2010/main" val="3255383695"/>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815</Words>
  <Application>Microsoft Office PowerPoint</Application>
  <PresentationFormat>Širokoúhlá obrazovka</PresentationFormat>
  <Paragraphs>79</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Century Gothic</vt:lpstr>
      <vt:lpstr>Wingdings 3</vt:lpstr>
      <vt:lpstr>Stébla</vt:lpstr>
      <vt:lpstr>Hacking the Stress system</vt:lpstr>
      <vt:lpstr>Key requirements</vt:lpstr>
      <vt:lpstr>Choosing your subject</vt:lpstr>
      <vt:lpstr>General styles of academic writing</vt:lpstr>
      <vt:lpstr>Basic structure</vt:lpstr>
      <vt:lpstr>Referencing </vt:lpstr>
      <vt:lpstr>Types of courses </vt:lpstr>
      <vt:lpstr>Referencing APA style</vt:lpstr>
      <vt:lpstr>Books</vt:lpstr>
      <vt:lpstr>Articles</vt:lpstr>
      <vt:lpstr>Bibliography</vt:lpstr>
      <vt:lpstr>Referencing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the Stress system</dc:title>
  <dc:creator>Mac Gillavry David William</dc:creator>
  <cp:lastModifiedBy>Mac Gillavry David William</cp:lastModifiedBy>
  <cp:revision>3</cp:revision>
  <dcterms:created xsi:type="dcterms:W3CDTF">2024-04-02T06:34:35Z</dcterms:created>
  <dcterms:modified xsi:type="dcterms:W3CDTF">2024-04-02T06:59:39Z</dcterms:modified>
</cp:coreProperties>
</file>