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78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3c50ffa2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3c50ffa2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153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6227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3c50ffa2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3c50ffa2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7335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feb0377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feb0377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746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177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3c50ffa2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3c50ffa2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081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534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5773bb8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5773bb8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4731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63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152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360093@muni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hyperlink" Target="mailto:jsemsen@post.cz" TargetMode="External"/><Relationship Id="rId4" Type="http://schemas.openxmlformats.org/officeDocument/2006/relationships/hyperlink" Target="mailto:vendula.gyoriova@fsps.muni.cz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katerina.novotna@fortistraining.cz" TargetMode="External"/><Relationship Id="rId3" Type="http://schemas.openxmlformats.org/officeDocument/2006/relationships/hyperlink" Target="mailto:jsemsen@post.cz" TargetMode="External"/><Relationship Id="rId7" Type="http://schemas.openxmlformats.org/officeDocument/2006/relationships/hyperlink" Target="mailto:info@osprtk.cz" TargetMode="External"/><Relationship Id="rId2" Type="http://schemas.openxmlformats.org/officeDocument/2006/relationships/hyperlink" Target="mailto:info@gokidsacademy.sk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mailto:skopek@spsch.cz" TargetMode="External"/><Relationship Id="rId5" Type="http://schemas.openxmlformats.org/officeDocument/2006/relationships/hyperlink" Target="mailto:milan.minarcik@zs.karolinka.cz" TargetMode="External"/><Relationship Id="rId10" Type="http://schemas.openxmlformats.org/officeDocument/2006/relationships/hyperlink" Target="mailto:dovaladavid@gmail.com" TargetMode="External"/><Relationship Id="rId4" Type="http://schemas.openxmlformats.org/officeDocument/2006/relationships/hyperlink" Target="mailto:stara.marketa@gmail.com" TargetMode="External"/><Relationship Id="rId9" Type="http://schemas.openxmlformats.org/officeDocument/2006/relationships/hyperlink" Target="mailto:reditel@svchumpolec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n4432 PRAXE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SCHŮZKA 22.2.2024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4AF58-DA68-4DD3-96CA-82A506B7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ZALOŽENÍ PRAXE V 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DC341-5162-4A55-92DE-58C79D6E2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F555D760-3891-4036-A007-764128BA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65" y="1935438"/>
            <a:ext cx="11844068" cy="259815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2D7763F-19E9-476C-9BA3-B10F5038E577}"/>
              </a:ext>
            </a:extLst>
          </p:cNvPr>
          <p:cNvSpPr/>
          <p:nvPr/>
        </p:nvSpPr>
        <p:spPr>
          <a:xfrm>
            <a:off x="239697" y="3386831"/>
            <a:ext cx="1784412" cy="441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8114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428DB-A9DD-4092-ADE4-8733FBB8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70C0F1-96B6-490E-A088-80B0A897C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C0AF023-20C0-4C0E-B413-8C8536E30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563" y="329270"/>
            <a:ext cx="8097107" cy="61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627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0EC7-F5F2-4918-BB8F-A4D8200D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62C9A0-0723-498C-8871-4494CE5CE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846" y="2338708"/>
            <a:ext cx="11029615" cy="367830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A1BD2265-54E4-46AE-B5F8-D480B004873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426781" y="79404"/>
            <a:ext cx="8618717" cy="6622662"/>
          </a:xfrm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id="{98B8F862-FBC0-41A0-8F64-B299E43B072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629073" y="311376"/>
            <a:ext cx="8416425" cy="6467220"/>
          </a:xfrm>
        </p:spPr>
      </p:pic>
    </p:spTree>
    <p:extLst>
      <p:ext uri="{BB962C8B-B14F-4D97-AF65-F5344CB8AC3E}">
        <p14:creationId xmlns:p14="http://schemas.microsoft.com/office/powerpoint/2010/main" val="39916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13474-AE0F-4880-AF40-603F98B0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DD164C-17DD-49E1-8003-BC4761835A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9CE3676D-0AC6-4C15-BC30-7E2914748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98" y="292964"/>
            <a:ext cx="5509798" cy="3283580"/>
          </a:xfrm>
          <a:prstGeom prst="rect">
            <a:avLst/>
          </a:prstGeom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id="{E68AD451-B688-4BD3-8B2B-54C99F866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534" y="3067294"/>
            <a:ext cx="6351067" cy="349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01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DD7B1-2521-4A52-89B5-8E3EF80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4A082E-8BD7-45B3-9F74-878CE66A6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40A8A35B-F88F-4662-8350-D412ADA7D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318304"/>
            <a:ext cx="11181914" cy="51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483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C6396-6CE6-4B6D-85E2-0D6CCE4C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7EAB5-BEB1-4ADD-ADF4-5D11E6AE0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10">
            <a:extLst>
              <a:ext uri="{FF2B5EF4-FFF2-40B4-BE49-F238E27FC236}">
                <a16:creationId xmlns:a16="http://schemas.microsoft.com/office/drawing/2014/main" id="{D4869B51-4ABE-4906-A544-F2CC3FF430F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57642" y="230819"/>
            <a:ext cx="9658085" cy="6320901"/>
          </a:xfrm>
        </p:spPr>
      </p:pic>
    </p:spTree>
    <p:extLst>
      <p:ext uri="{BB962C8B-B14F-4D97-AF65-F5344CB8AC3E}">
        <p14:creationId xmlns:p14="http://schemas.microsoft.com/office/powerpoint/2010/main" val="2585074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0B8A9-66A5-46FD-BD98-62A50778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BDC399-C565-44C8-8ED9-4B314432B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5995EA83-1039-4B81-ADD3-4ADCDFA5506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421278" y="221780"/>
            <a:ext cx="9051569" cy="6471983"/>
          </a:xfrm>
        </p:spPr>
      </p:pic>
    </p:spTree>
    <p:extLst>
      <p:ext uri="{BB962C8B-B14F-4D97-AF65-F5344CB8AC3E}">
        <p14:creationId xmlns:p14="http://schemas.microsoft.com/office/powerpoint/2010/main" val="3082025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67004-465A-4A0D-82A4-A0D8A051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0586EE-03C0-4F82-A75F-5B21E0B4D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B06874B1-E765-440F-A260-8A60C70C0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885" y="133165"/>
            <a:ext cx="9244527" cy="655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70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2A6E2-EE94-4C5B-B00F-04072EFB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A67E88-5A5B-48EE-9BF8-C7904EDF3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667CB36-14C7-43F7-802D-76484B425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258" y="130489"/>
            <a:ext cx="8237714" cy="66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1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PREZENTACE REPORTU (květen)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9" name="Google Shape;139;p6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4614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95732" lvl="0" indent="-457200" algn="l" rtl="0">
              <a:spcBef>
                <a:spcPts val="0"/>
              </a:spcBef>
              <a:spcAft>
                <a:spcPts val="0"/>
              </a:spcAft>
              <a:buSzPts val="2624"/>
              <a:buFont typeface="Wingdings" panose="05000000000000000000" pitchFamily="2" charset="2"/>
              <a:buChar char="§"/>
            </a:pPr>
            <a:r>
              <a:rPr lang="cs-CZ" sz="2800" dirty="0"/>
              <a:t>termíny prezentace si vybere každý sám (</a:t>
            </a:r>
            <a:r>
              <a:rPr lang="cs-CZ" sz="2800" dirty="0" err="1"/>
              <a:t>IS→Praxe</a:t>
            </a:r>
            <a:r>
              <a:rPr lang="cs-CZ" sz="2800" dirty="0"/>
              <a:t> →zkušební termíny) </a:t>
            </a:r>
          </a:p>
          <a:p>
            <a:pPr marL="395732" lvl="0" indent="-457200" algn="l" rtl="0">
              <a:spcBef>
                <a:spcPts val="0"/>
              </a:spcBef>
              <a:spcAft>
                <a:spcPts val="0"/>
              </a:spcAft>
              <a:buSzPts val="2624"/>
              <a:buFont typeface="Wingdings" panose="05000000000000000000" pitchFamily="2" charset="2"/>
              <a:buChar char="§"/>
            </a:pPr>
            <a:r>
              <a:rPr lang="cs-CZ" sz="2800" dirty="0"/>
              <a:t>kapacita míst je omezena </a:t>
            </a:r>
          </a:p>
          <a:p>
            <a:pPr marL="395732" lvl="0" indent="-457200" algn="l" rtl="0">
              <a:spcBef>
                <a:spcPts val="0"/>
              </a:spcBef>
              <a:spcAft>
                <a:spcPts val="0"/>
              </a:spcAft>
              <a:buSzPts val="2624"/>
              <a:buFont typeface="Wingdings" panose="05000000000000000000" pitchFamily="2" charset="2"/>
              <a:buChar char="§"/>
            </a:pPr>
            <a:r>
              <a:rPr lang="cs-CZ" sz="2800" dirty="0"/>
              <a:t>délka prezentace max. 10 minut, spíše 7 minut + diskuze cca 5 minut</a:t>
            </a:r>
            <a:endParaRPr sz="2400" dirty="0"/>
          </a:p>
          <a:p>
            <a:pPr marL="433832" lvl="0" indent="-457200" algn="l" rtl="0">
              <a:spcBef>
                <a:spcPts val="1040"/>
              </a:spcBef>
              <a:spcAft>
                <a:spcPts val="0"/>
              </a:spcAft>
              <a:buSzPts val="2024"/>
              <a:buFont typeface="Wingdings" panose="05000000000000000000" pitchFamily="2" charset="2"/>
              <a:buChar char="§"/>
            </a:pPr>
            <a:r>
              <a:rPr lang="cs-CZ" dirty="0"/>
              <a:t>r</a:t>
            </a:r>
            <a:r>
              <a:rPr lang="cs-CZ" sz="2800" dirty="0"/>
              <a:t>eport by měl obsahovat: vše o místě praxe – kde, jak často, co bylo náplní, zhodnocení z pohledu obsahu/didaktiky/doporučení</a:t>
            </a:r>
            <a:endParaRPr sz="2600" dirty="0"/>
          </a:p>
          <a:p>
            <a:pPr marL="562356" lvl="0" indent="-457200" algn="l" rtl="0">
              <a:spcBef>
                <a:spcPts val="960"/>
              </a:spcBef>
              <a:spcAft>
                <a:spcPts val="0"/>
              </a:spcAft>
              <a:buSzPts val="1656"/>
              <a:buFont typeface="Wingdings" panose="05000000000000000000" pitchFamily="2" charset="2"/>
              <a:buChar char="§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004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3c50ffa22_0_1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OBSAH PRAXE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03" name="Google Shape;103;g113c50ffa22_0_11"/>
          <p:cNvSpPr txBox="1">
            <a:spLocks noGrp="1"/>
          </p:cNvSpPr>
          <p:nvPr>
            <p:ph type="body" idx="1"/>
          </p:nvPr>
        </p:nvSpPr>
        <p:spPr>
          <a:xfrm>
            <a:off x="739675" y="2180500"/>
            <a:ext cx="10871100" cy="3678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práce se specifickými skupinami (3 oblasti) </a:t>
            </a:r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naplnění agendy PRAXE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průběžná konzultace s garantem praxí - Mgr. Marie Šimonová, Ph.D., </a:t>
            </a:r>
            <a:r>
              <a:rPr lang="cs-CZ" sz="3400" u="sng" dirty="0">
                <a:solidFill>
                  <a:schemeClr val="hlink"/>
                </a:solidFill>
                <a:hlinkClick r:id="rId3"/>
              </a:rPr>
              <a:t>409415@mail.muni.cz</a:t>
            </a:r>
            <a:r>
              <a:rPr lang="cs-CZ" sz="3400" dirty="0"/>
              <a:t>, 607668665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závěrečná prezentace a diskuze ve skupině (květen)</a:t>
            </a:r>
            <a:endParaRPr sz="3400" dirty="0"/>
          </a:p>
        </p:txBody>
      </p:sp>
    </p:spTree>
    <p:extLst>
      <p:ext uri="{BB962C8B-B14F-4D97-AF65-F5344CB8AC3E}">
        <p14:creationId xmlns:p14="http://schemas.microsoft.com/office/powerpoint/2010/main" val="4243093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5773bb887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Shrnutí na závěr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45" name="Google Shape;145;g115773bb887_0_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500" cy="443336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Práce se specifickými skupinami (3 oblasti) - 8-15hod, 6x dokumenty do IS – PRAXE – ÚKOLY!</a:t>
            </a:r>
          </a:p>
          <a:p>
            <a:pPr indent="-435356">
              <a:spcBef>
                <a:spcPts val="0"/>
              </a:spcBef>
              <a:buSzPts val="3256"/>
              <a:buFont typeface="Noto Sans Symbols"/>
              <a:buAutoNum type="arabicParenR"/>
            </a:pPr>
            <a:r>
              <a:rPr lang="cs-CZ" sz="3400" dirty="0"/>
              <a:t>Vložení 3x reportů do IS - PRAXE – ÚKOLY!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Průběžná konzultace s garantem praxí. </a:t>
            </a:r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Závěrečná prezentace jednoho reportu a diskuze ve skupině (květen).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8408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2549472" y="2730438"/>
            <a:ext cx="6809846" cy="1942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 dirty="0"/>
              <a:t>DĚKUJI ZA POZORNOST☺</a:t>
            </a:r>
            <a:br>
              <a:rPr lang="cs-CZ" sz="4000" dirty="0"/>
            </a:br>
            <a:r>
              <a:rPr lang="cs-CZ" sz="4000" dirty="0"/>
              <a:t>DOTAZY?</a:t>
            </a:r>
            <a:endParaRPr dirty="0"/>
          </a:p>
        </p:txBody>
      </p:sp>
      <p:sp>
        <p:nvSpPr>
          <p:cNvPr id="151" name="Google Shape;151;p15"/>
          <p:cNvSpPr txBox="1"/>
          <p:nvPr/>
        </p:nvSpPr>
        <p:spPr>
          <a:xfrm>
            <a:off x="0" y="6196200"/>
            <a:ext cx="12192000" cy="789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ctr" rtl="0">
              <a:spcBef>
                <a:spcPts val="360"/>
              </a:spcBef>
              <a:spcAft>
                <a:spcPts val="600"/>
              </a:spcAft>
              <a:buNone/>
            </a:pPr>
            <a:r>
              <a:rPr lang="cs-CZ" sz="3100" dirty="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Mgr. Marie Šimonová, Ph.D., </a:t>
            </a:r>
            <a:r>
              <a:rPr lang="cs-CZ" sz="3100" u="sng" dirty="0">
                <a:solidFill>
                  <a:srgbClr val="828282"/>
                </a:solidFill>
                <a:latin typeface="Gill Sans"/>
                <a:ea typeface="Gill Sans"/>
                <a:cs typeface="Gill Sans"/>
                <a:sym typeface="Gill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409415@mail.muni.cz</a:t>
            </a:r>
            <a:r>
              <a:rPr lang="cs-CZ" sz="3100" dirty="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381014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PRÁCE SE SPECIFICKÝMI SKUPINAMI</a:t>
            </a:r>
          </a:p>
        </p:txBody>
      </p:sp>
      <p:sp>
        <p:nvSpPr>
          <p:cNvPr id="115" name="Google Shape;115;p2"/>
          <p:cNvSpPr txBox="1">
            <a:spLocks noGrp="1"/>
          </p:cNvSpPr>
          <p:nvPr>
            <p:ph type="body" idx="1"/>
          </p:nvPr>
        </p:nvSpPr>
        <p:spPr>
          <a:xfrm>
            <a:off x="581192" y="1596980"/>
            <a:ext cx="11029615" cy="4983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23850" lvl="0" indent="-342900" algn="l" rtl="0">
              <a:spcBef>
                <a:spcPts val="1000"/>
              </a:spcBef>
              <a:spcAft>
                <a:spcPts val="0"/>
              </a:spcAft>
              <a:buSzPts val="2140"/>
              <a:buFont typeface="Wingdings" panose="05000000000000000000" pitchFamily="2" charset="2"/>
              <a:buChar char="§"/>
            </a:pPr>
            <a:r>
              <a:rPr lang="cs-CZ" sz="2400" dirty="0"/>
              <a:t>Student volí </a:t>
            </a:r>
            <a:r>
              <a:rPr lang="cs-CZ" sz="2400" b="1" dirty="0"/>
              <a:t>3 oblasti/instituce</a:t>
            </a:r>
            <a:r>
              <a:rPr lang="cs-CZ" sz="2400" dirty="0"/>
              <a:t> ((obézní) děti, onkologičtí pacienti, senioři, se specifickými potřebami-nevidomí </a:t>
            </a:r>
            <a:r>
              <a:rPr lang="cs-CZ" sz="2400" dirty="0" err="1"/>
              <a:t>Avoy</a:t>
            </a:r>
            <a:r>
              <a:rPr lang="cs-CZ" sz="2400" dirty="0"/>
              <a:t>, </a:t>
            </a:r>
            <a:r>
              <a:rPr lang="cs-CZ" sz="2400" dirty="0" err="1"/>
              <a:t>těl.postižení-plavání</a:t>
            </a:r>
            <a:r>
              <a:rPr lang="cs-CZ" sz="2400" dirty="0"/>
              <a:t>, </a:t>
            </a:r>
            <a:r>
              <a:rPr lang="cs-CZ" sz="2400" dirty="0" err="1"/>
              <a:t>paravoltiž</a:t>
            </a:r>
            <a:r>
              <a:rPr lang="cs-CZ" sz="2400" dirty="0"/>
              <a:t>). </a:t>
            </a:r>
            <a:endParaRPr sz="2400" dirty="0"/>
          </a:p>
          <a:p>
            <a:pPr marL="323850" lvl="0" indent="-342900" algn="l" rtl="0">
              <a:spcBef>
                <a:spcPts val="1000"/>
              </a:spcBef>
              <a:spcAft>
                <a:spcPts val="0"/>
              </a:spcAft>
              <a:buSzPts val="2140"/>
              <a:buFont typeface="Wingdings" panose="05000000000000000000" pitchFamily="2" charset="2"/>
              <a:buChar char="§"/>
            </a:pPr>
            <a:r>
              <a:rPr lang="cs-CZ" sz="2400" dirty="0"/>
              <a:t>Kontaktování instituce, analýza aktuálního stavu a návrh doporučení pro zlepšení-z pohledu tréninku/cvičení!, asistence a vedení tréninků. </a:t>
            </a:r>
            <a:endParaRPr sz="2400" dirty="0"/>
          </a:p>
          <a:p>
            <a:pPr marL="323850" lvl="0" indent="-342900" algn="l" rtl="0">
              <a:spcBef>
                <a:spcPts val="1000"/>
              </a:spcBef>
              <a:spcAft>
                <a:spcPts val="0"/>
              </a:spcAft>
              <a:buSzPts val="2140"/>
              <a:buFont typeface="Wingdings" panose="05000000000000000000" pitchFamily="2" charset="2"/>
              <a:buChar char="§"/>
            </a:pPr>
            <a:r>
              <a:rPr lang="cs-CZ" sz="2400" dirty="0"/>
              <a:t>Student </a:t>
            </a:r>
            <a:r>
              <a:rPr lang="cs-CZ" sz="2400" u="sng" dirty="0"/>
              <a:t>v každé instituci</a:t>
            </a:r>
            <a:r>
              <a:rPr lang="cs-CZ" sz="2400" dirty="0"/>
              <a:t> stráví </a:t>
            </a:r>
            <a:r>
              <a:rPr lang="cs-CZ" sz="2400" b="1" dirty="0"/>
              <a:t>min. 8hod max. 15hod</a:t>
            </a:r>
            <a:r>
              <a:rPr lang="cs-CZ" sz="2400" dirty="0"/>
              <a:t>. </a:t>
            </a:r>
            <a:endParaRPr sz="2400" dirty="0"/>
          </a:p>
          <a:p>
            <a:pPr marL="323850" lvl="0" indent="-342900" algn="l" rtl="0">
              <a:spcBef>
                <a:spcPts val="1000"/>
              </a:spcBef>
              <a:spcAft>
                <a:spcPts val="0"/>
              </a:spcAft>
              <a:buSzPts val="2140"/>
              <a:buFont typeface="Wingdings" panose="05000000000000000000" pitchFamily="2" charset="2"/>
              <a:buChar char="§"/>
            </a:pPr>
            <a:r>
              <a:rPr lang="cs-CZ" sz="2400" dirty="0"/>
              <a:t>Student vypracuje 3 reporty z praxe - prezentace na závěrečné schůzi a diskuze se spolužáky nad tématem (květen).</a:t>
            </a:r>
            <a:endParaRPr sz="2400" dirty="0"/>
          </a:p>
          <a:p>
            <a:pPr marL="313690" lvl="0" indent="-342900" algn="l" rtl="0">
              <a:spcBef>
                <a:spcPts val="1000"/>
              </a:spcBef>
              <a:spcAft>
                <a:spcPts val="0"/>
              </a:spcAft>
              <a:buSzPts val="2300"/>
              <a:buFont typeface="Wingdings" panose="05000000000000000000" pitchFamily="2" charset="2"/>
              <a:buChar char="§"/>
            </a:pPr>
            <a:r>
              <a:rPr lang="cs-CZ" sz="2400" dirty="0"/>
              <a:t>Odevzdání reportů probíhá distanční do IS – PRAXE – ÚKOLY a to do 11.5.2024!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84692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3c50ffa22_0_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SMLOUVA, SOUHLAS A ZALOŽENÍ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1" name="Google Shape;121;g113c50ffa22_0_1"/>
          <p:cNvSpPr txBox="1">
            <a:spLocks noGrp="1"/>
          </p:cNvSpPr>
          <p:nvPr>
            <p:ph type="body" idx="1"/>
          </p:nvPr>
        </p:nvSpPr>
        <p:spPr>
          <a:xfrm>
            <a:off x="581200" y="1971550"/>
            <a:ext cx="11029500" cy="4622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Zvolíte si instituci a domluvíte se – ideálně ze seznamu v </a:t>
            </a:r>
            <a:r>
              <a:rPr lang="cs-CZ" sz="2800" dirty="0" err="1"/>
              <a:t>IS+Prezentace</a:t>
            </a:r>
            <a:r>
              <a:rPr lang="cs-CZ" sz="2800" dirty="0"/>
              <a:t>, pokud mimo, tak nechat podepsat </a:t>
            </a:r>
            <a:r>
              <a:rPr lang="cs-CZ" sz="2800" b="1" dirty="0"/>
              <a:t>Smlouvu o zajištění spolupráce při realizaci praxe studentů </a:t>
            </a:r>
            <a:r>
              <a:rPr lang="cs-CZ" sz="2800" dirty="0"/>
              <a:t>– IS (řešíte s garantem praxí).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Před nástupem na praxi si necháte podepsat </a:t>
            </a:r>
            <a:r>
              <a:rPr lang="cs-CZ" sz="2800" b="1" dirty="0"/>
              <a:t>Souhlas s umístěním na praxi </a:t>
            </a:r>
            <a:r>
              <a:rPr lang="cs-CZ" sz="2800" dirty="0"/>
              <a:t>– IS. Formulář potvrzuje Poskytovatel praxe. 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V IS – PRAXE </a:t>
            </a:r>
            <a:r>
              <a:rPr lang="cs-CZ" sz="2800" b="1" dirty="0"/>
              <a:t>založíte svou praxi za každou instituci (3x)</a:t>
            </a:r>
            <a:r>
              <a:rPr lang="cs-CZ" sz="2800" dirty="0"/>
              <a:t>. V případě nutnosti využijte Nápovědu v IS.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Aktivně se podílíte na asistenci a vedení tréninků.</a:t>
            </a:r>
          </a:p>
        </p:txBody>
      </p:sp>
    </p:spTree>
    <p:extLst>
      <p:ext uri="{BB962C8B-B14F-4D97-AF65-F5344CB8AC3E}">
        <p14:creationId xmlns:p14="http://schemas.microsoft.com/office/powerpoint/2010/main" val="43039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feb03773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SMLOUVA O ZAJIŠTĚNÍ SPOLUPRÁCE PŘI REALIZACI PRAXE STUDENTŮ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1" name="Google Shape;121;g20feb037732_0_0"/>
          <p:cNvSpPr txBox="1">
            <a:spLocks noGrp="1"/>
          </p:cNvSpPr>
          <p:nvPr>
            <p:ph type="body" idx="1"/>
          </p:nvPr>
        </p:nvSpPr>
        <p:spPr>
          <a:xfrm>
            <a:off x="517893" y="2121109"/>
            <a:ext cx="11156098" cy="4736891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Kontaktovat garanta praxí – zda instituce opravdu není již nasmlouvaná!</a:t>
            </a:r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Stáhnout smlouvu z IS - studijní materiály.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Vypsat žlutá pole a konzultovat s garantem praxí správnost údajů!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2x vytisknout.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Donést do instituce k podpisu – oba výtisky!</a:t>
            </a:r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Emailem kontaktovat Bc. Kopečkovou a domluvit se na předání smlouvy (kopie garant praxí)!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Donést/poslat na fakultu - oba originál výtisky!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300" dirty="0"/>
              <a:t>V případě zaslání poštou posílejte na:</a:t>
            </a:r>
            <a:endParaRPr sz="23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300" b="1" dirty="0"/>
              <a:t>Bc. Barbora Kopečková, Fakulta sportovních studií, Katedra pohybových aktivit a zdraví, Kamenice 753/5 | 625 00 Brno</a:t>
            </a:r>
          </a:p>
          <a:p>
            <a:pPr indent="-457200">
              <a:spcBef>
                <a:spcPts val="0"/>
              </a:spcBef>
              <a:buSzPct val="100000"/>
              <a:buFont typeface="+mj-lt"/>
              <a:buAutoNum type="arabicParenR" startAt="8"/>
            </a:pPr>
            <a:r>
              <a:rPr lang="cs-CZ" sz="2300" dirty="0"/>
              <a:t>Fakulta zajistí podpis děkana a zaslání jednoho výtisku do instituce.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97897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8F4A0-FD5C-42F4-AD4D-3603A5B9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POTVRZENÍ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F23106-191C-4342-9F89-D4A03100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2180496"/>
            <a:ext cx="11029615" cy="4430166"/>
          </a:xfrm>
        </p:spPr>
        <p:txBody>
          <a:bodyPr>
            <a:noAutofit/>
          </a:bodyPr>
          <a:lstStyle/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13445"/>
              <a:buFont typeface="Wingdings" panose="05000000000000000000" pitchFamily="2" charset="2"/>
              <a:buChar char="§"/>
            </a:pPr>
            <a:r>
              <a:rPr lang="cs-CZ" sz="2200" dirty="0"/>
              <a:t>Po odchození praxe si necháte vyplnit a podepsat </a:t>
            </a:r>
            <a:r>
              <a:rPr lang="cs-CZ" sz="2200" b="1" dirty="0"/>
              <a:t>Potvrzení o absolvování praxe</a:t>
            </a:r>
            <a:r>
              <a:rPr lang="cs-CZ" sz="2200" dirty="0"/>
              <a:t>. Formulář studentovi potvrdí školitel daného zařízení či sportovního klubu = vedoucí trenér nebo jiná pověřená osoba. </a:t>
            </a:r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200" dirty="0"/>
              <a:t>Report vložíte do IS – PRAXE - úkoly!</a:t>
            </a:r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200" dirty="0"/>
              <a:t>Jeden vybraný report odprezentujete spolužákům.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ct val="92000"/>
              <a:buNone/>
            </a:pPr>
            <a:endParaRPr lang="cs-CZ" sz="2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ct val="92000"/>
              <a:buNone/>
            </a:pPr>
            <a:r>
              <a:rPr lang="cs-CZ" sz="2200" dirty="0"/>
              <a:t>Student musí nejpozději do 11.5.2024 nahrát do IS - PRAXE – ÚKOLY:</a:t>
            </a:r>
          </a:p>
          <a:p>
            <a:pPr marL="514350" lvl="0" indent="-514350" algn="l" rtl="0">
              <a:spcBef>
                <a:spcPts val="1200"/>
              </a:spcBef>
              <a:spcAft>
                <a:spcPts val="0"/>
              </a:spcAft>
              <a:buSzPct val="92000"/>
              <a:buAutoNum type="arabicParenR"/>
            </a:pPr>
            <a:r>
              <a:rPr lang="cs-CZ" sz="2200" dirty="0"/>
              <a:t>Úkol č. 1: Report – 3x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SzPct val="92000"/>
              <a:buFontTx/>
              <a:buAutoNum type="arabicParenR"/>
            </a:pPr>
            <a:r>
              <a:rPr lang="cs-CZ" sz="2200" dirty="0"/>
              <a:t>Úkol č. 2: „Souhlas s umístěním studenta na praxi“– 3x a „Potvrzení o absolvování praxe“ – 3x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2471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Možnosti oblastí-kam můžu jít?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581200" y="1798200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2300" b="1" dirty="0"/>
              <a:t>1) Obézní děti – asistence a vedení tréninku obézních dětí </a:t>
            </a:r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Bc. Kateřina Strašilová, </a:t>
            </a:r>
            <a:r>
              <a:rPr lang="cs-CZ" sz="2300" u="sng" dirty="0">
                <a:solidFill>
                  <a:schemeClr val="hlink"/>
                </a:solidFill>
                <a:hlinkClick r:id="rId3"/>
              </a:rPr>
              <a:t>360093@muni.cz</a:t>
            </a:r>
            <a:r>
              <a:rPr lang="cs-CZ" sz="2300" dirty="0"/>
              <a:t>,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860"/>
              <a:buNone/>
            </a:pPr>
            <a:r>
              <a:rPr lang="cs-CZ" sz="2300" b="1" dirty="0"/>
              <a:t>2) Onkologičtí pacienti – asistence a vedení tréninku pacientů </a:t>
            </a:r>
            <a:endParaRPr sz="2300" b="1" dirty="0"/>
          </a:p>
          <a:p>
            <a:pPr marL="336550" lvl="0" indent="-342900">
              <a:spcBef>
                <a:spcPts val="1200"/>
              </a:spcBef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Vendula </a:t>
            </a:r>
            <a:r>
              <a:rPr lang="cs-CZ" sz="2300" dirty="0" err="1"/>
              <a:t>Györiová</a:t>
            </a:r>
            <a:r>
              <a:rPr lang="cs-CZ" sz="2300" dirty="0"/>
              <a:t>, </a:t>
            </a:r>
            <a:r>
              <a:rPr lang="cs-CZ" sz="2300" dirty="0">
                <a:hlinkClick r:id="rId4"/>
              </a:rPr>
              <a:t>vendula.gyoriova@fsps.muni.cz</a:t>
            </a:r>
            <a:r>
              <a:rPr lang="cs-CZ" sz="2300" dirty="0"/>
              <a:t>,</a:t>
            </a:r>
            <a:endParaRPr sz="23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2300" b="1" dirty="0"/>
              <a:t>3) Senioři – asistence a vedení tréninku seniorů</a:t>
            </a:r>
            <a:endParaRPr sz="2300" b="1" dirty="0"/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Lenka Svobodová, Ph.D., </a:t>
            </a:r>
            <a:r>
              <a:rPr lang="cs-CZ" sz="2300" u="sng" dirty="0">
                <a:solidFill>
                  <a:schemeClr val="hlink"/>
                </a:solidFill>
                <a:hlinkClick r:id="rId5"/>
              </a:rPr>
              <a:t>jsemsen@post.cz</a:t>
            </a:r>
            <a:r>
              <a:rPr lang="cs-CZ" sz="2300" u="sng" dirty="0">
                <a:solidFill>
                  <a:schemeClr val="hlink"/>
                </a:solidFill>
              </a:rPr>
              <a:t>,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860"/>
              <a:buNone/>
            </a:pPr>
            <a:r>
              <a:rPr lang="cs-CZ" sz="2300" b="1" dirty="0"/>
              <a:t>4) Specifická skupina – asistence a vedení tréninku lidí se specifickými potřebami</a:t>
            </a:r>
            <a:r>
              <a:rPr lang="cs-CZ" sz="2300" dirty="0"/>
              <a:t> (nevidomí, mentálně či tělesně postižení aj.) ve spolupráci s Mgr. Alenou Skotákovou, Ph.D.</a:t>
            </a:r>
            <a:endParaRPr sz="2300" dirty="0"/>
          </a:p>
        </p:txBody>
      </p:sp>
    </p:spTree>
    <p:extLst>
      <p:ext uri="{BB962C8B-B14F-4D97-AF65-F5344CB8AC3E}">
        <p14:creationId xmlns:p14="http://schemas.microsoft.com/office/powerpoint/2010/main" val="317022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3c50ffa22_0_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4) Specifická skupina – asistence a vedení tréninku lidí se specifickými potřebami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3" name="Google Shape;133;g113c50ffa22_0_6"/>
          <p:cNvSpPr txBox="1">
            <a:spLocks noGrp="1"/>
          </p:cNvSpPr>
          <p:nvPr>
            <p:ph type="body" idx="1"/>
          </p:nvPr>
        </p:nvSpPr>
        <p:spPr>
          <a:xfrm>
            <a:off x="504675" y="2024400"/>
            <a:ext cx="11029500" cy="4624975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indent="-342900">
              <a:lnSpc>
                <a:spcPct val="80000"/>
              </a:lnSpc>
              <a:buSzPts val="1018"/>
              <a:buFont typeface="Wingdings" panose="05000000000000000000" pitchFamily="2" charset="2"/>
              <a:buChar char="§"/>
            </a:pPr>
            <a:r>
              <a:rPr lang="cs-CZ" sz="2500" b="1" dirty="0"/>
              <a:t>Fotbal nevidomých – AVOY Brno - stínování a vedení části tréninkové jednotky</a:t>
            </a:r>
            <a:endParaRPr sz="2500" b="1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500" dirty="0"/>
              <a:t>Kontakt: Jitka </a:t>
            </a:r>
            <a:r>
              <a:rPr lang="cs-CZ" sz="2500" dirty="0" err="1"/>
              <a:t>Graclíková</a:t>
            </a:r>
            <a:r>
              <a:rPr lang="cs-CZ" sz="2500" dirty="0"/>
              <a:t> - graclikova@teiresias.muni.cz</a:t>
            </a:r>
            <a:endParaRPr sz="2500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endParaRPr sz="2500" dirty="0"/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Font typeface="Wingdings" panose="05000000000000000000" pitchFamily="2" charset="2"/>
              <a:buChar char="§"/>
            </a:pPr>
            <a:r>
              <a:rPr lang="cs-CZ" sz="2500" b="1" dirty="0"/>
              <a:t>Plavání osob s tělesným postižením Bb kontakt - asistence </a:t>
            </a:r>
            <a:endParaRPr sz="2500" b="1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500" dirty="0"/>
              <a:t>Kontakt: Jan Sommer - sommer@sk-kb.cz, telefon 724 372773</a:t>
            </a:r>
            <a:endParaRPr sz="2500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500" dirty="0"/>
              <a:t>Čas je na osobní domluvě, mají více možností.</a:t>
            </a:r>
            <a:endParaRPr sz="2500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endParaRPr sz="2500" dirty="0"/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Font typeface="Wingdings" panose="05000000000000000000" pitchFamily="2" charset="2"/>
              <a:buChar char="§"/>
            </a:pPr>
            <a:r>
              <a:rPr lang="cs-CZ" sz="2500" b="1" dirty="0" err="1"/>
              <a:t>Paravoltiž</a:t>
            </a:r>
            <a:r>
              <a:rPr lang="cs-CZ" sz="2500" b="1" dirty="0"/>
              <a:t> (gymnastika na koni) – převážně děti s mentálním postižením</a:t>
            </a:r>
            <a:endParaRPr sz="2500" b="1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500" dirty="0"/>
              <a:t>Kontakt:  Jana Sklenaříková - sklinka.j@seznam.cz, telefon 777946327</a:t>
            </a:r>
            <a:endParaRPr sz="2500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ts val="1018"/>
              <a:buNone/>
            </a:pP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28951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22D2-D846-4DF4-94ED-3FFD84AE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NEBO?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EC4C7FB-E4B8-4525-9A2C-ACA9EE80D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997026"/>
              </p:ext>
            </p:extLst>
          </p:nvPr>
        </p:nvGraphicFramePr>
        <p:xfrm>
          <a:off x="472951" y="1929302"/>
          <a:ext cx="11246097" cy="2749874"/>
        </p:xfrm>
        <a:graphic>
          <a:graphicData uri="http://schemas.openxmlformats.org/drawingml/2006/table">
            <a:tbl>
              <a:tblPr/>
              <a:tblGrid>
                <a:gridCol w="3969802">
                  <a:extLst>
                    <a:ext uri="{9D8B030D-6E8A-4147-A177-3AD203B41FA5}">
                      <a16:colId xmlns:a16="http://schemas.microsoft.com/office/drawing/2014/main" val="3900164646"/>
                    </a:ext>
                  </a:extLst>
                </a:gridCol>
                <a:gridCol w="1849224">
                  <a:extLst>
                    <a:ext uri="{9D8B030D-6E8A-4147-A177-3AD203B41FA5}">
                      <a16:colId xmlns:a16="http://schemas.microsoft.com/office/drawing/2014/main" val="448707479"/>
                    </a:ext>
                  </a:extLst>
                </a:gridCol>
                <a:gridCol w="723610">
                  <a:extLst>
                    <a:ext uri="{9D8B030D-6E8A-4147-A177-3AD203B41FA5}">
                      <a16:colId xmlns:a16="http://schemas.microsoft.com/office/drawing/2014/main" val="2529590862"/>
                    </a:ext>
                  </a:extLst>
                </a:gridCol>
                <a:gridCol w="1916225">
                  <a:extLst>
                    <a:ext uri="{9D8B030D-6E8A-4147-A177-3AD203B41FA5}">
                      <a16:colId xmlns:a16="http://schemas.microsoft.com/office/drawing/2014/main" val="831662719"/>
                    </a:ext>
                  </a:extLst>
                </a:gridCol>
                <a:gridCol w="2787236">
                  <a:extLst>
                    <a:ext uri="{9D8B030D-6E8A-4147-A177-3AD203B41FA5}">
                      <a16:colId xmlns:a16="http://schemas.microsoft.com/office/drawing/2014/main" val="3591082369"/>
                    </a:ext>
                  </a:extLst>
                </a:gridCol>
              </a:tblGrid>
              <a:tr h="2499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poskytovatel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Město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IČO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osoba -poskytovatel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kontakt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163023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GoKids</a:t>
                      </a:r>
                      <a:r>
                        <a:rPr lang="cs-CZ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Academy</a:t>
                      </a:r>
                      <a:endParaRPr lang="cs-CZ" sz="900" b="0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Pezinok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52568229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Juraj Miškovský</a:t>
                      </a:r>
                      <a:endParaRPr lang="cs-CZ" sz="9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info@gokidsacademy.sk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293249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Jsemsen z.s.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Popůvky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09925864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Mgr.Lenka Svobodová,Ph.D.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jsemsen@post.cz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229166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TJ Sokol Brno I. Dětské centrum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00557650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Markéta Stará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stara.marketa@gmail.com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057099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Základní škola a Mateřská škola Karolinka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Karolinka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60990431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Milan Minarčík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milan.minarcik@zs.karolinka.cz 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72808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Střední průmyslová škola chemická Pardubice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Pardubice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48161179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Michal Škopek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skopek@spsch.cz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24734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Občanský spolek pro podporu rozvoje tradičního karate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70435430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Martin Staníček, Václav Cetl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info@osprtk.cz 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85391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Fortis Training a.s.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03859517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Kateřina Novotná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katerina.novotna@fortistraining.cz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533840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Středisko volného času Humpolec, U Nemocnice 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Humpolec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05243793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Miroslava Lisá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reditel@svchumpolec.cz</a:t>
                      </a:r>
                      <a:endParaRPr lang="cs-CZ" sz="9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20867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IN MOTION Academy s.r.o.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04715161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David Dovala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sng" strike="noStrike" dirty="0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dovaladavid@gmail.com</a:t>
                      </a:r>
                      <a:endParaRPr lang="cs-CZ" sz="900" b="0" i="0" u="sng" strike="noStrike" dirty="0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759145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F24ACF0-E08D-4383-86DF-3A8F6F93D852}"/>
              </a:ext>
            </a:extLst>
          </p:cNvPr>
          <p:cNvSpPr txBox="1"/>
          <p:nvPr/>
        </p:nvSpPr>
        <p:spPr>
          <a:xfrm>
            <a:off x="754602" y="5042517"/>
            <a:ext cx="1029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Gill Sans" panose="020B0604020202020204" charset="0"/>
              </a:rPr>
              <a:t>Seznam je dostupný v IS – agenda PRAXE.</a:t>
            </a:r>
          </a:p>
        </p:txBody>
      </p:sp>
    </p:spTree>
    <p:extLst>
      <p:ext uri="{BB962C8B-B14F-4D97-AF65-F5344CB8AC3E}">
        <p14:creationId xmlns:p14="http://schemas.microsoft.com/office/powerpoint/2010/main" val="4810429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171</TotalTime>
  <Words>993</Words>
  <Application>Microsoft Office PowerPoint</Application>
  <PresentationFormat>Širokoúhlá obrazovka</PresentationFormat>
  <Paragraphs>122</Paragraphs>
  <Slides>21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Gill Sans</vt:lpstr>
      <vt:lpstr>Noto Sans Symbols</vt:lpstr>
      <vt:lpstr>Tahoma</vt:lpstr>
      <vt:lpstr>Wingdings</vt:lpstr>
      <vt:lpstr>Prezentace_MU_CZ</vt:lpstr>
      <vt:lpstr>n4432 PRAXE 2</vt:lpstr>
      <vt:lpstr>OBSAH PRAXE</vt:lpstr>
      <vt:lpstr>PRÁCE SE SPECIFICKÝMI SKUPINAMI</vt:lpstr>
      <vt:lpstr>SMLOUVA, SOUHLAS A ZALOŽENÍ</vt:lpstr>
      <vt:lpstr>SMLOUVA O ZAJIŠTĚNÍ SPOLUPRÁCE PŘI REALIZACI PRAXE STUDENTŮ</vt:lpstr>
      <vt:lpstr>POTVRZENÍ</vt:lpstr>
      <vt:lpstr>Možnosti oblastí-kam můžu jít? </vt:lpstr>
      <vt:lpstr>4) Specifická skupina – asistence a vedení tréninku lidí se specifickými potřebami</vt:lpstr>
      <vt:lpstr>NEBO?</vt:lpstr>
      <vt:lpstr>ZALOŽENÍ PRAXE V IS</vt:lpstr>
      <vt:lpstr>VLOŽENÍ PRAXE </vt:lpstr>
      <vt:lpstr>VLOŽENÍ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REPORTU (květen)</vt:lpstr>
      <vt:lpstr>Shrnutí na závěr</vt:lpstr>
      <vt:lpstr>DĚKUJI ZA POZORNOST☺ DOTAZY?</vt:lpstr>
    </vt:vector>
  </TitlesOfParts>
  <Company>Masaryk Memorial Cancer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N4432 PRAXE 2</dc:title>
  <dc:creator>Mgr. Marie Šimonová, Ph.D.</dc:creator>
  <cp:lastModifiedBy>Marie Šimonová</cp:lastModifiedBy>
  <cp:revision>23</cp:revision>
  <cp:lastPrinted>1601-01-01T00:00:00Z</cp:lastPrinted>
  <dcterms:created xsi:type="dcterms:W3CDTF">2024-02-21T14:36:46Z</dcterms:created>
  <dcterms:modified xsi:type="dcterms:W3CDTF">2024-02-22T10:23:28Z</dcterms:modified>
</cp:coreProperties>
</file>