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9" r:id="rId3"/>
    <p:sldId id="258" r:id="rId4"/>
    <p:sldId id="276" r:id="rId5"/>
    <p:sldId id="262" r:id="rId6"/>
    <p:sldId id="281" r:id="rId7"/>
    <p:sldId id="263" r:id="rId8"/>
    <p:sldId id="277" r:id="rId9"/>
    <p:sldId id="278" r:id="rId10"/>
    <p:sldId id="279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9100DC"/>
    <a:srgbClr val="F01928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14" d="100"/>
          <a:sy n="114" d="100"/>
        </p:scale>
        <p:origin x="468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C617C30-30B9-5F40-B9CE-8190F0E78E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7F978BB5-2C40-1847-9BDD-10F4A7A7EB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89E476E0-A591-2D41-97B8-B350A84A3C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A2CCDBBA-9351-4241-8683-C6B09BB842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10B27CBC-C779-8D49-81A2-7E60B02AB0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5E93C79E-4EE6-7340-A532-170840922F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04D6D823-4C68-D841-A02B-330212BF14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CA39A22B-25AC-154A-995D-A5A321924D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7F64-0613-4720-94A1-E104C74AE1FE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C05C-675F-47E9-B62C-D231507622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895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B6CE4B49-42C3-6246-B1EB-3DAF3FFB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75D85D30-781C-3645-A803-7D040A1BE2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07BEE75-6ACF-F048-9475-FA5BD156A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304B0A1-6A6D-2A4A-937E-72AE738379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0D0310EC-05B1-B942-BF73-CC87EC1CD1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788EED2-C169-0E4F-A0DE-FC58E3BECC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C893EBC8-BC9E-264D-9299-3E5F5EC46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FE25A66-24C4-FE4C-AD09-76419B1C76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0C8B1A-B152-4126-AD27-E327E026B1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i="0" dirty="0">
                <a:solidFill>
                  <a:srgbClr val="0000DC"/>
                </a:solidFill>
                <a:effectLst/>
              </a:rPr>
              <a:t>nk4060</a:t>
            </a:r>
            <a:r>
              <a:rPr lang="cs-CZ" b="0" i="0" dirty="0">
                <a:solidFill>
                  <a:srgbClr val="0000DC"/>
                </a:solidFill>
                <a:effectLst/>
              </a:rPr>
              <a:t> </a:t>
            </a:r>
            <a:r>
              <a:rPr lang="cs-CZ" dirty="0" err="1"/>
              <a:t>Alternative</a:t>
            </a:r>
            <a:r>
              <a:rPr lang="cs-CZ" dirty="0"/>
              <a:t> </a:t>
            </a:r>
            <a:r>
              <a:rPr lang="cs-CZ" dirty="0" err="1"/>
              <a:t>trends</a:t>
            </a:r>
            <a:r>
              <a:rPr lang="cs-CZ" dirty="0"/>
              <a:t> in </a:t>
            </a:r>
            <a:r>
              <a:rPr lang="cs-CZ" dirty="0" err="1"/>
              <a:t>regeneration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7B30FF7-3174-4A1E-A843-A87A34F3FF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Spring</a:t>
            </a:r>
            <a:r>
              <a:rPr lang="cs-CZ" dirty="0"/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2957673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FDF6E0-D6E9-4FAE-B700-C8400134B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Case study </a:t>
            </a:r>
            <a:r>
              <a:rPr lang="cs-CZ" dirty="0" err="1"/>
              <a:t>groups</a:t>
            </a:r>
            <a:endParaRPr lang="cs-CZ" dirty="0"/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AF7E75C4-C749-4C02-B90D-0B4AE24316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1461523"/>
              </p:ext>
            </p:extLst>
          </p:nvPr>
        </p:nvGraphicFramePr>
        <p:xfrm>
          <a:off x="720000" y="1548581"/>
          <a:ext cx="10753201" cy="5117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9627">
                  <a:extLst>
                    <a:ext uri="{9D8B030D-6E8A-4147-A177-3AD203B41FA5}">
                      <a16:colId xmlns:a16="http://schemas.microsoft.com/office/drawing/2014/main" val="3354186060"/>
                    </a:ext>
                  </a:extLst>
                </a:gridCol>
                <a:gridCol w="1888673">
                  <a:extLst>
                    <a:ext uri="{9D8B030D-6E8A-4147-A177-3AD203B41FA5}">
                      <a16:colId xmlns:a16="http://schemas.microsoft.com/office/drawing/2014/main" val="3980541476"/>
                    </a:ext>
                  </a:extLst>
                </a:gridCol>
                <a:gridCol w="898229">
                  <a:extLst>
                    <a:ext uri="{9D8B030D-6E8A-4147-A177-3AD203B41FA5}">
                      <a16:colId xmlns:a16="http://schemas.microsoft.com/office/drawing/2014/main" val="1434547218"/>
                    </a:ext>
                  </a:extLst>
                </a:gridCol>
                <a:gridCol w="1790072">
                  <a:extLst>
                    <a:ext uri="{9D8B030D-6E8A-4147-A177-3AD203B41FA5}">
                      <a16:colId xmlns:a16="http://schemas.microsoft.com/office/drawing/2014/main" val="717709344"/>
                    </a:ext>
                  </a:extLst>
                </a:gridCol>
                <a:gridCol w="879386">
                  <a:extLst>
                    <a:ext uri="{9D8B030D-6E8A-4147-A177-3AD203B41FA5}">
                      <a16:colId xmlns:a16="http://schemas.microsoft.com/office/drawing/2014/main" val="3689543050"/>
                    </a:ext>
                  </a:extLst>
                </a:gridCol>
                <a:gridCol w="1808914">
                  <a:extLst>
                    <a:ext uri="{9D8B030D-6E8A-4147-A177-3AD203B41FA5}">
                      <a16:colId xmlns:a16="http://schemas.microsoft.com/office/drawing/2014/main" val="3193905730"/>
                    </a:ext>
                  </a:extLst>
                </a:gridCol>
                <a:gridCol w="845796">
                  <a:extLst>
                    <a:ext uri="{9D8B030D-6E8A-4147-A177-3AD203B41FA5}">
                      <a16:colId xmlns:a16="http://schemas.microsoft.com/office/drawing/2014/main" val="18948962"/>
                    </a:ext>
                  </a:extLst>
                </a:gridCol>
                <a:gridCol w="1842504">
                  <a:extLst>
                    <a:ext uri="{9D8B030D-6E8A-4147-A177-3AD203B41FA5}">
                      <a16:colId xmlns:a16="http://schemas.microsoft.com/office/drawing/2014/main" val="2859853679"/>
                    </a:ext>
                  </a:extLst>
                </a:gridCol>
              </a:tblGrid>
              <a:tr h="852948">
                <a:tc rowSpan="3"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Kopřiva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Hejda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Kašpar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Džemlová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1769305"/>
                  </a:ext>
                </a:extLst>
              </a:tr>
              <a:tr h="852948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err="1"/>
                        <a:t>Krýda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Kolčavová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Vartovník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Hnízdilová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8614030"/>
                  </a:ext>
                </a:extLst>
              </a:tr>
              <a:tr h="852948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Štemberová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Křipský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Bárta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Niznerová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6088845"/>
                  </a:ext>
                </a:extLst>
              </a:tr>
              <a:tr h="852948">
                <a:tc rowSpan="3">
                  <a:txBody>
                    <a:bodyPr/>
                    <a:lstStyle/>
                    <a:p>
                      <a:pPr algn="ctr"/>
                      <a:r>
                        <a:rPr lang="cs-CZ" dirty="0"/>
                        <a:t>7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err="1"/>
                        <a:t>Sporina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cs-CZ" dirty="0"/>
                        <a:t>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Krejčířová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Hlisnikowska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Rochowanská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3208099"/>
                  </a:ext>
                </a:extLst>
              </a:tr>
              <a:tr h="852948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err="1"/>
                        <a:t>Šurán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Rybová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Karásková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Pruckl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6330289"/>
                  </a:ext>
                </a:extLst>
              </a:tr>
              <a:tr h="852948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Vítová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Kadelová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Nedojedlá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Koubková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591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443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8E94D6-3C0A-4D49-9A0A-09C0DD787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Content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seminars</a:t>
            </a:r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2E8087F9-A29F-4496-9036-93A9D31272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2240123"/>
              </p:ext>
            </p:extLst>
          </p:nvPr>
        </p:nvGraphicFramePr>
        <p:xfrm>
          <a:off x="1509251" y="1297803"/>
          <a:ext cx="9173497" cy="2303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7539">
                  <a:extLst>
                    <a:ext uri="{9D8B030D-6E8A-4147-A177-3AD203B41FA5}">
                      <a16:colId xmlns:a16="http://schemas.microsoft.com/office/drawing/2014/main" val="1125135946"/>
                    </a:ext>
                  </a:extLst>
                </a:gridCol>
                <a:gridCol w="1328888">
                  <a:extLst>
                    <a:ext uri="{9D8B030D-6E8A-4147-A177-3AD203B41FA5}">
                      <a16:colId xmlns:a16="http://schemas.microsoft.com/office/drawing/2014/main" val="1541476088"/>
                    </a:ext>
                  </a:extLst>
                </a:gridCol>
                <a:gridCol w="2018754">
                  <a:extLst>
                    <a:ext uri="{9D8B030D-6E8A-4147-A177-3AD203B41FA5}">
                      <a16:colId xmlns:a16="http://schemas.microsoft.com/office/drawing/2014/main" val="1608760461"/>
                    </a:ext>
                  </a:extLst>
                </a:gridCol>
                <a:gridCol w="4508316">
                  <a:extLst>
                    <a:ext uri="{9D8B030D-6E8A-4147-A177-3AD203B41FA5}">
                      <a16:colId xmlns:a16="http://schemas.microsoft.com/office/drawing/2014/main" val="678661849"/>
                    </a:ext>
                  </a:extLst>
                </a:gridCol>
              </a:tblGrid>
              <a:tr h="480872">
                <a:tc>
                  <a:txBody>
                    <a:bodyPr/>
                    <a:lstStyle/>
                    <a:p>
                      <a:r>
                        <a:rPr lang="cs-CZ" dirty="0" err="1"/>
                        <a:t>Date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Room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Teacher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Content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555950"/>
                  </a:ext>
                </a:extLst>
              </a:tr>
              <a:tr h="480872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dirty="0">
                          <a:effectLst/>
                        </a:rPr>
                        <a:t>1.3.2024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B11/235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cs-CZ" dirty="0">
                          <a:effectLst/>
                        </a:rPr>
                        <a:t>Lipková, </a:t>
                      </a:r>
                      <a:r>
                        <a:rPr lang="cs-CZ" dirty="0" err="1">
                          <a:effectLst/>
                        </a:rPr>
                        <a:t>Krajňák</a:t>
                      </a:r>
                      <a:endParaRPr lang="cs-CZ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Basic </a:t>
                      </a:r>
                      <a:r>
                        <a:rPr lang="en-US" dirty="0" err="1">
                          <a:effectLst/>
                        </a:rPr>
                        <a:t>info+draw</a:t>
                      </a:r>
                      <a:r>
                        <a:rPr lang="en-US" dirty="0">
                          <a:effectLst/>
                        </a:rPr>
                        <a:t> of case studies</a:t>
                      </a:r>
                      <a:r>
                        <a:rPr lang="cs-CZ" dirty="0">
                          <a:effectLst/>
                        </a:rPr>
                        <a:t>, </a:t>
                      </a:r>
                      <a:r>
                        <a:rPr lang="cs-CZ" dirty="0" err="1">
                          <a:effectLst/>
                        </a:rPr>
                        <a:t>Kinesiotaping</a:t>
                      </a:r>
                      <a:r>
                        <a:rPr lang="cs-CZ" dirty="0">
                          <a:effectLst/>
                        </a:rPr>
                        <a:t> and </a:t>
                      </a:r>
                      <a:r>
                        <a:rPr lang="cs-CZ" dirty="0" err="1">
                          <a:effectLst/>
                        </a:rPr>
                        <a:t>postural</a:t>
                      </a:r>
                      <a:r>
                        <a:rPr lang="cs-CZ" dirty="0">
                          <a:effectLst/>
                        </a:rPr>
                        <a:t> stability, </a:t>
                      </a:r>
                      <a:r>
                        <a:rPr lang="cs-CZ" dirty="0" err="1">
                          <a:effectLst/>
                        </a:rPr>
                        <a:t>sensomotoric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function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endParaRPr lang="en-US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303223978"/>
                  </a:ext>
                </a:extLst>
              </a:tr>
              <a:tr h="480872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dirty="0">
                          <a:effectLst/>
                        </a:rPr>
                        <a:t>15.3.2024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B11/206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cs-CZ" dirty="0">
                          <a:effectLst/>
                        </a:rPr>
                        <a:t>Hlinský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Scientific approach to athlete's recovery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473112651"/>
                  </a:ext>
                </a:extLst>
              </a:tr>
              <a:tr h="480872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dirty="0">
                          <a:effectLst/>
                        </a:rPr>
                        <a:t>5.4.2024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cs-CZ" dirty="0">
                          <a:effectLst/>
                        </a:rPr>
                        <a:t>B11/311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cs-CZ" dirty="0">
                          <a:effectLst/>
                        </a:rPr>
                        <a:t>Mix </a:t>
                      </a:r>
                      <a:r>
                        <a:rPr lang="cs-CZ" dirty="0" err="1">
                          <a:effectLst/>
                        </a:rPr>
                        <a:t>of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all</a:t>
                      </a:r>
                      <a:endParaRPr lang="cs-CZ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cs-CZ" dirty="0">
                          <a:effectLst/>
                        </a:rPr>
                        <a:t>Case </a:t>
                      </a:r>
                      <a:r>
                        <a:rPr lang="cs-CZ" dirty="0" err="1">
                          <a:effectLst/>
                        </a:rPr>
                        <a:t>studies</a:t>
                      </a:r>
                      <a:r>
                        <a:rPr lang="cs-CZ" dirty="0">
                          <a:effectLst/>
                        </a:rPr>
                        <a:t> - 8x</a:t>
                      </a:r>
                    </a:p>
                  </a:txBody>
                  <a:tcPr marL="0" marR="0" marT="19050" marB="19050" anchor="b"/>
                </a:tc>
                <a:extLst>
                  <a:ext uri="{0D108BD9-81ED-4DB2-BD59-A6C34878D82A}">
                    <a16:rowId xmlns:a16="http://schemas.microsoft.com/office/drawing/2014/main" val="181898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98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212611-6AC7-434F-BB5C-500E85705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Requirements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80101C-30E3-4329-9027-005CB99D1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1710813"/>
            <a:ext cx="10061126" cy="5014452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buFont typeface="+mj-lt"/>
              <a:buAutoNum type="arabicPeriod"/>
            </a:pPr>
            <a:r>
              <a:rPr lang="cs-CZ" sz="3000" b="1" dirty="0">
                <a:effectLst/>
              </a:rPr>
              <a:t> </a:t>
            </a:r>
            <a:r>
              <a:rPr lang="en-US" sz="3000" b="1" dirty="0">
                <a:effectLst/>
              </a:rPr>
              <a:t>Attendance</a:t>
            </a:r>
            <a:r>
              <a:rPr lang="en-US" sz="3000" dirty="0">
                <a:effectLst/>
              </a:rPr>
              <a:t>:</a:t>
            </a:r>
          </a:p>
          <a:p>
            <a:pPr marL="171450" lvl="1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effectLst/>
              </a:rPr>
              <a:t>Regular attendance is mandatory for all seminars.</a:t>
            </a:r>
            <a:endParaRPr lang="cs-CZ" sz="3000" dirty="0">
              <a:effectLst/>
            </a:endParaRPr>
          </a:p>
          <a:p>
            <a:pPr marL="171450" lvl="1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000" dirty="0">
                <a:effectLst/>
              </a:rPr>
              <a:t>80 % </a:t>
            </a:r>
            <a:r>
              <a:rPr lang="cs-CZ" sz="3000" dirty="0" err="1">
                <a:effectLst/>
              </a:rPr>
              <a:t>attendance</a:t>
            </a:r>
            <a:r>
              <a:rPr lang="cs-CZ" sz="3000" dirty="0">
                <a:effectLst/>
              </a:rPr>
              <a:t> </a:t>
            </a:r>
            <a:r>
              <a:rPr lang="en-US" sz="3000" dirty="0">
                <a:effectLst/>
              </a:rPr>
              <a:t>throughout the duration of the seminar sessions.</a:t>
            </a:r>
            <a:endParaRPr lang="cs-CZ" sz="3000" dirty="0">
              <a:effectLst/>
            </a:endParaRPr>
          </a:p>
          <a:p>
            <a:pPr lvl="1" algn="l">
              <a:lnSpc>
                <a:spcPct val="100000"/>
              </a:lnSpc>
            </a:pPr>
            <a:endParaRPr lang="en-US" sz="3000" dirty="0">
              <a:effectLst/>
            </a:endParaRPr>
          </a:p>
          <a:p>
            <a:pPr algn="l">
              <a:lnSpc>
                <a:spcPct val="100000"/>
              </a:lnSpc>
              <a:buFont typeface="+mj-lt"/>
              <a:buAutoNum type="arabicPeriod"/>
            </a:pPr>
            <a:r>
              <a:rPr lang="cs-CZ" sz="3000" b="1" dirty="0">
                <a:effectLst/>
              </a:rPr>
              <a:t> </a:t>
            </a:r>
            <a:r>
              <a:rPr lang="cs-CZ" sz="3000" b="1" dirty="0" err="1">
                <a:effectLst/>
              </a:rPr>
              <a:t>Activities</a:t>
            </a:r>
            <a:r>
              <a:rPr lang="en-US" sz="3000" b="1" dirty="0">
                <a:effectLst/>
              </a:rPr>
              <a:t> in Seminars</a:t>
            </a:r>
            <a:r>
              <a:rPr lang="en-US" sz="3000" dirty="0">
                <a:effectLst/>
              </a:rPr>
              <a:t>:</a:t>
            </a:r>
          </a:p>
          <a:p>
            <a:pPr marL="171450" lvl="1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effectLst/>
              </a:rPr>
              <a:t>Active participation in seminar discussions and activities is encouraged.</a:t>
            </a:r>
          </a:p>
          <a:p>
            <a:pPr marL="171450" lvl="1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effectLst/>
              </a:rPr>
              <a:t>Students are expected to </a:t>
            </a:r>
            <a:r>
              <a:rPr lang="cs-CZ" sz="3000" dirty="0" err="1">
                <a:effectLst/>
              </a:rPr>
              <a:t>debate</a:t>
            </a:r>
            <a:r>
              <a:rPr lang="en-US" sz="3000" dirty="0">
                <a:effectLst/>
              </a:rPr>
              <a:t>, share opinions, and ask questions during seminars.</a:t>
            </a:r>
          </a:p>
        </p:txBody>
      </p:sp>
    </p:spTree>
    <p:extLst>
      <p:ext uri="{BB962C8B-B14F-4D97-AF65-F5344CB8AC3E}">
        <p14:creationId xmlns:p14="http://schemas.microsoft.com/office/powerpoint/2010/main" val="1599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212611-6AC7-434F-BB5C-500E85705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Requirements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80101C-30E3-4329-9027-005CB99D1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7355" y="1991032"/>
            <a:ext cx="9984658" cy="3923071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cs-CZ" sz="3000" b="1" dirty="0">
                <a:solidFill>
                  <a:srgbClr val="0000DC"/>
                </a:solidFill>
              </a:rPr>
              <a:t>3. </a:t>
            </a:r>
            <a:r>
              <a:rPr lang="en-US" sz="3000" b="1" dirty="0" err="1">
                <a:effectLst/>
              </a:rPr>
              <a:t>Prepar</a:t>
            </a:r>
            <a:r>
              <a:rPr lang="cs-CZ" sz="3000" b="1" dirty="0" err="1">
                <a:effectLst/>
              </a:rPr>
              <a:t>ation</a:t>
            </a:r>
            <a:r>
              <a:rPr lang="en-US" sz="3000" b="1" dirty="0">
                <a:effectLst/>
              </a:rPr>
              <a:t> and Presentation of Case Study</a:t>
            </a:r>
            <a:r>
              <a:rPr lang="en-US" sz="3000" dirty="0">
                <a:effectLst/>
              </a:rPr>
              <a:t>:</a:t>
            </a:r>
          </a:p>
          <a:p>
            <a:pPr marL="914400" lvl="1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effectLst/>
              </a:rPr>
              <a:t>Students may be required to prepare a case study.</a:t>
            </a:r>
          </a:p>
          <a:p>
            <a:pPr marL="914400" lvl="1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effectLst/>
              </a:rPr>
              <a:t>The case study should include research, analysis, recommendations, and potential solutions.</a:t>
            </a:r>
            <a:endParaRPr lang="cs-CZ" sz="3000" dirty="0">
              <a:effectLst/>
            </a:endParaRPr>
          </a:p>
          <a:p>
            <a:pPr marL="914400" lvl="1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000" dirty="0"/>
              <a:t>B</a:t>
            </a:r>
            <a:r>
              <a:rPr lang="en-US" sz="3000" dirty="0" err="1">
                <a:effectLst/>
              </a:rPr>
              <a:t>efore</a:t>
            </a:r>
            <a:r>
              <a:rPr lang="en-US" sz="3000" dirty="0">
                <a:effectLst/>
              </a:rPr>
              <a:t> the presentation, one </a:t>
            </a:r>
            <a:r>
              <a:rPr lang="cs-CZ" sz="3000" dirty="0" err="1">
                <a:effectLst/>
              </a:rPr>
              <a:t>from</a:t>
            </a:r>
            <a:r>
              <a:rPr lang="cs-CZ" sz="3000" dirty="0">
                <a:effectLst/>
              </a:rPr>
              <a:t> </a:t>
            </a:r>
            <a:r>
              <a:rPr lang="cs-CZ" sz="3000" dirty="0" err="1">
                <a:effectLst/>
              </a:rPr>
              <a:t>the</a:t>
            </a:r>
            <a:r>
              <a:rPr lang="cs-CZ" sz="3000" dirty="0">
                <a:effectLst/>
              </a:rPr>
              <a:t> </a:t>
            </a:r>
            <a:r>
              <a:rPr lang="en-US" sz="3000" dirty="0">
                <a:effectLst/>
              </a:rPr>
              <a:t>group </a:t>
            </a:r>
            <a:r>
              <a:rPr lang="cs-CZ" sz="3000" dirty="0" err="1">
                <a:effectLst/>
              </a:rPr>
              <a:t>inserts</a:t>
            </a:r>
            <a:r>
              <a:rPr lang="en-US" sz="3000" dirty="0">
                <a:effectLst/>
              </a:rPr>
              <a:t> the presentation into IS</a:t>
            </a:r>
            <a:r>
              <a:rPr lang="cs-CZ" sz="3000" dirty="0">
                <a:effectLst/>
              </a:rPr>
              <a:t>.</a:t>
            </a:r>
          </a:p>
          <a:p>
            <a:pPr marL="914400" lvl="1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effectLst/>
              </a:rPr>
              <a:t>Students will be expected to present their case study during </a:t>
            </a:r>
            <a:r>
              <a:rPr lang="cs-CZ" sz="3000" dirty="0" err="1">
                <a:effectLst/>
              </a:rPr>
              <a:t>the</a:t>
            </a:r>
            <a:r>
              <a:rPr lang="cs-CZ" sz="3000" dirty="0">
                <a:effectLst/>
              </a:rPr>
              <a:t> last </a:t>
            </a:r>
            <a:r>
              <a:rPr lang="cs-CZ" sz="3000" dirty="0" err="1">
                <a:effectLst/>
              </a:rPr>
              <a:t>two</a:t>
            </a:r>
            <a:r>
              <a:rPr lang="en-US" sz="3000" dirty="0">
                <a:effectLst/>
              </a:rPr>
              <a:t> </a:t>
            </a:r>
            <a:r>
              <a:rPr lang="cs-CZ" sz="3000" dirty="0" err="1">
                <a:effectLst/>
              </a:rPr>
              <a:t>seminars</a:t>
            </a:r>
            <a:r>
              <a:rPr lang="en-US" sz="3000" dirty="0"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1633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487A7E-4EAC-4F51-B054-6B1D73795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Case </a:t>
            </a:r>
            <a:r>
              <a:rPr lang="cs-CZ" dirty="0" err="1"/>
              <a:t>studies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8DAAE6-95CB-4598-BCC1-3FF5399B9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3732" y="1312606"/>
            <a:ext cx="10905688" cy="5264363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300" dirty="0"/>
              <a:t>8 case </a:t>
            </a:r>
            <a:r>
              <a:rPr lang="cs-CZ" sz="2300" dirty="0" err="1"/>
              <a:t>studies</a:t>
            </a:r>
            <a:r>
              <a:rPr lang="cs-CZ" sz="2300" dirty="0"/>
              <a:t>, </a:t>
            </a:r>
            <a:r>
              <a:rPr lang="cs-CZ" sz="2300" dirty="0" err="1"/>
              <a:t>group</a:t>
            </a:r>
            <a:r>
              <a:rPr lang="cs-CZ" sz="2300" dirty="0"/>
              <a:t> </a:t>
            </a:r>
            <a:r>
              <a:rPr lang="cs-CZ" sz="2300" dirty="0" err="1"/>
              <a:t>of</a:t>
            </a:r>
            <a:r>
              <a:rPr lang="cs-CZ" sz="2300" dirty="0"/>
              <a:t> 3, </a:t>
            </a:r>
            <a:r>
              <a:rPr lang="cs-CZ" sz="2300" dirty="0" err="1"/>
              <a:t>selection</a:t>
            </a:r>
            <a:r>
              <a:rPr lang="cs-CZ" sz="2300" dirty="0"/>
              <a:t> by </a:t>
            </a:r>
            <a:r>
              <a:rPr lang="cs-CZ" sz="2300" dirty="0" err="1"/>
              <a:t>lottery</a:t>
            </a:r>
            <a:endParaRPr lang="cs-CZ" sz="23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300" dirty="0"/>
              <a:t>presentations at the last seminar</a:t>
            </a:r>
            <a:endParaRPr lang="cs-CZ" sz="23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300" dirty="0"/>
              <a:t>each </a:t>
            </a:r>
            <a:r>
              <a:rPr lang="cs-CZ" sz="2300" dirty="0" err="1"/>
              <a:t>group</a:t>
            </a:r>
            <a:r>
              <a:rPr lang="en-US" sz="2300" dirty="0"/>
              <a:t> has a reserved time of </a:t>
            </a:r>
            <a:r>
              <a:rPr lang="cs-CZ" sz="2300" dirty="0"/>
              <a:t>10 </a:t>
            </a:r>
            <a:r>
              <a:rPr lang="cs-CZ" sz="2300" dirty="0" err="1"/>
              <a:t>minutes</a:t>
            </a:r>
            <a:r>
              <a:rPr lang="cs-CZ" sz="2300" dirty="0"/>
              <a:t> </a:t>
            </a:r>
            <a:r>
              <a:rPr lang="en-US" sz="2300" dirty="0"/>
              <a:t>of </a:t>
            </a:r>
            <a:r>
              <a:rPr lang="en-US" sz="2300" dirty="0" err="1"/>
              <a:t>presentatio</a:t>
            </a:r>
            <a:r>
              <a:rPr lang="cs-CZ" sz="2300" dirty="0"/>
              <a:t>n + </a:t>
            </a:r>
            <a:r>
              <a:rPr lang="cs-CZ" sz="2300" dirty="0" err="1"/>
              <a:t>discussion</a:t>
            </a:r>
            <a:r>
              <a:rPr lang="cs-CZ" sz="2300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300" b="1" dirty="0" err="1"/>
              <a:t>specific</a:t>
            </a:r>
            <a:r>
              <a:rPr lang="cs-CZ" sz="2300" b="1" dirty="0"/>
              <a:t> </a:t>
            </a:r>
            <a:r>
              <a:rPr lang="en-US" sz="2300" b="1" dirty="0"/>
              <a:t>recommendations </a:t>
            </a:r>
            <a:r>
              <a:rPr lang="en-US" sz="2300" dirty="0"/>
              <a:t>from the point of view of regeneration, nutrition, training</a:t>
            </a:r>
            <a:r>
              <a:rPr lang="cs-CZ" sz="2300" dirty="0"/>
              <a:t> - </a:t>
            </a:r>
            <a:r>
              <a:rPr lang="en-US" sz="2300" dirty="0"/>
              <a:t>try to be specific, it's not enough to just say, you need to include more regeneration, or focus on nutrition. we expect specific recommendations, e.g. a weekly regeneration/nutritional plan, etc. try to approach the case as if it were your client.</a:t>
            </a:r>
            <a:endParaRPr lang="cs-CZ" sz="23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300" dirty="0"/>
              <a:t>the main goal of the presentation is to present a case study, propose a solution to the given problem,</a:t>
            </a:r>
            <a:r>
              <a:rPr lang="cs-CZ" sz="2300" dirty="0"/>
              <a:t> use</a:t>
            </a:r>
            <a:r>
              <a:rPr lang="en-US" sz="2300" dirty="0"/>
              <a:t> a comprehensive approach</a:t>
            </a:r>
            <a:endParaRPr lang="cs-CZ" sz="23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300" dirty="0"/>
              <a:t>a partial goal is preparation for state exams</a:t>
            </a:r>
            <a:r>
              <a:rPr lang="cs-CZ" sz="2300" dirty="0"/>
              <a:t>,</a:t>
            </a:r>
            <a:r>
              <a:rPr lang="en-US" sz="2300" dirty="0"/>
              <a:t> try to present in front of a group in English and discuss the topic</a:t>
            </a: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373920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3E0528-B17D-4133-ADB6-4E6635D1E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Requirements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A06DEA-91C2-4FA9-99FD-DB9AEB150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832" y="1528014"/>
            <a:ext cx="9906336" cy="4220497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cs-CZ" sz="3000" b="1" dirty="0">
                <a:solidFill>
                  <a:srgbClr val="0000DC"/>
                </a:solidFill>
                <a:effectLst/>
              </a:rPr>
              <a:t>4. </a:t>
            </a:r>
            <a:r>
              <a:rPr lang="en-US" sz="3000" b="1" dirty="0">
                <a:effectLst/>
              </a:rPr>
              <a:t>Oral Exam</a:t>
            </a:r>
            <a:r>
              <a:rPr lang="en-US" sz="3000" dirty="0">
                <a:effectLst/>
              </a:rPr>
              <a:t>:</a:t>
            </a:r>
          </a:p>
          <a:p>
            <a:pPr marL="914400" lvl="1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effectLst/>
              </a:rPr>
              <a:t>An oral exam may assess students' understanding of the subject matter.</a:t>
            </a:r>
          </a:p>
          <a:p>
            <a:pPr marL="914400" lvl="1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effectLst/>
              </a:rPr>
              <a:t>The exam may cover topics discussed during seminars, case studies, and additional course materials.</a:t>
            </a:r>
          </a:p>
          <a:p>
            <a:pPr marL="914400" lvl="1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effectLst/>
              </a:rPr>
              <a:t>Students should be prepared to answer questions and demonstrate their knowledge during the oral exam.</a:t>
            </a:r>
            <a:endParaRPr lang="cs-CZ" sz="3000" dirty="0">
              <a:effectLst/>
            </a:endParaRPr>
          </a:p>
          <a:p>
            <a:pPr marL="914400" lvl="1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000" dirty="0"/>
              <a:t>T</a:t>
            </a:r>
            <a:r>
              <a:rPr lang="en-US" sz="3000" dirty="0">
                <a:effectLst/>
              </a:rPr>
              <a:t>here will always be more than one examiner at the oral exam</a:t>
            </a:r>
            <a:r>
              <a:rPr lang="cs-CZ" sz="3000" dirty="0">
                <a:effectLst/>
              </a:rPr>
              <a:t>.</a:t>
            </a:r>
            <a:endParaRPr lang="en-US" sz="3000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4616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303189-9FD9-4F00-AFE9-888C23DA8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9040" y="3075518"/>
            <a:ext cx="7179875" cy="706964"/>
          </a:xfrm>
        </p:spPr>
        <p:txBody>
          <a:bodyPr/>
          <a:lstStyle/>
          <a:p>
            <a:r>
              <a:rPr lang="en-US" dirty="0">
                <a:solidFill>
                  <a:srgbClr val="0000DC"/>
                </a:solidFill>
              </a:rPr>
              <a:t>Do you have any questions?</a:t>
            </a:r>
            <a:endParaRPr lang="cs-CZ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26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3D6F06DF-7BC1-4702-9A5D-CC767619D027}"/>
              </a:ext>
            </a:extLst>
          </p:cNvPr>
          <p:cNvSpPr txBox="1">
            <a:spLocks/>
          </p:cNvSpPr>
          <p:nvPr/>
        </p:nvSpPr>
        <p:spPr>
          <a:xfrm>
            <a:off x="683341" y="3075518"/>
            <a:ext cx="11277601" cy="70696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>
                <a:solidFill>
                  <a:srgbClr val="0000DC"/>
                </a:solidFill>
              </a:rPr>
              <a:t>Great</a:t>
            </a:r>
            <a:r>
              <a:rPr lang="en-US" kern="0" dirty="0">
                <a:solidFill>
                  <a:srgbClr val="0000DC"/>
                </a:solidFill>
              </a:rPr>
              <a:t>, we can start the lottery of case studies.</a:t>
            </a:r>
            <a:endParaRPr lang="cs-CZ" kern="0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525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DE0D5F-E8DC-460F-98C7-B2D0C01B0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Lottery</a:t>
            </a:r>
            <a:r>
              <a:rPr lang="cs-CZ" dirty="0"/>
              <a:t> - </a:t>
            </a:r>
            <a:r>
              <a:rPr lang="cs-CZ" dirty="0" err="1"/>
              <a:t>instruction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DA2653-37CB-408E-BA71-B3A21D1C6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1755057"/>
            <a:ext cx="9390143" cy="467523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3000" dirty="0"/>
              <a:t>E</a:t>
            </a:r>
            <a:r>
              <a:rPr lang="en-US" sz="3000" dirty="0"/>
              <a:t>ach of you draws a </a:t>
            </a:r>
            <a:r>
              <a:rPr lang="cs-CZ" sz="3000" dirty="0" err="1"/>
              <a:t>number</a:t>
            </a:r>
            <a:r>
              <a:rPr lang="cs-CZ" sz="3000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000" dirty="0" err="1"/>
              <a:t>The</a:t>
            </a:r>
            <a:r>
              <a:rPr lang="en-US" sz="3000" dirty="0"/>
              <a:t> number will determine with whom you will be in the group for the preparation and presentation of the case study</a:t>
            </a:r>
            <a:r>
              <a:rPr lang="cs-CZ" sz="30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000" dirty="0"/>
              <a:t>F</a:t>
            </a:r>
            <a:r>
              <a:rPr lang="en-US" sz="3000" dirty="0" err="1"/>
              <a:t>ind</a:t>
            </a:r>
            <a:r>
              <a:rPr lang="en-US" sz="3000" dirty="0"/>
              <a:t> </a:t>
            </a:r>
            <a:r>
              <a:rPr lang="cs-CZ" sz="3000" dirty="0" err="1"/>
              <a:t>your</a:t>
            </a:r>
            <a:r>
              <a:rPr lang="cs-CZ" sz="3000" dirty="0"/>
              <a:t> </a:t>
            </a:r>
            <a:r>
              <a:rPr lang="en-US" sz="3000" dirty="0"/>
              <a:t>colleagues from the group (according to the drawn number)</a:t>
            </a:r>
            <a:r>
              <a:rPr lang="cs-CZ" sz="30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000" dirty="0"/>
              <a:t>O</a:t>
            </a:r>
            <a:r>
              <a:rPr lang="en-US" sz="3000" dirty="0"/>
              <a:t>ne of the group draws a case study for that group</a:t>
            </a:r>
            <a:r>
              <a:rPr lang="cs-CZ" sz="30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000" dirty="0"/>
              <a:t>R</a:t>
            </a:r>
            <a:r>
              <a:rPr lang="en-US" sz="3000" dirty="0" err="1"/>
              <a:t>eport</a:t>
            </a:r>
            <a:r>
              <a:rPr lang="en-US" sz="3000" dirty="0"/>
              <a:t> the group and case number</a:t>
            </a:r>
            <a:r>
              <a:rPr lang="cs-CZ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825193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port-prezentace-16-9-cz-v11.potx" id="{68C0F6E9-3E3D-43EF-AA8F-59803821B974}" vid="{5DFD00D7-A41E-477F-8575-56E3B6857AA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muni-sport-prezentace-16-9-cz-v11 (3)</Template>
  <TotalTime>2358</TotalTime>
  <Words>505</Words>
  <Application>Microsoft Office PowerPoint</Application>
  <PresentationFormat>Širokoúhlá obrazovka</PresentationFormat>
  <Paragraphs>87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Prezentace_MU_CZ</vt:lpstr>
      <vt:lpstr>nk4060 Alternative trends in regeneration</vt:lpstr>
      <vt:lpstr>Content of seminars</vt:lpstr>
      <vt:lpstr>Requirements</vt:lpstr>
      <vt:lpstr>Requirements</vt:lpstr>
      <vt:lpstr>Case studies</vt:lpstr>
      <vt:lpstr>Requirements</vt:lpstr>
      <vt:lpstr>Do you have any questions?</vt:lpstr>
      <vt:lpstr>Prezentace aplikace PowerPoint</vt:lpstr>
      <vt:lpstr>Lottery - instruction</vt:lpstr>
      <vt:lpstr>Case study groups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Marie Šimonová</dc:creator>
  <cp:lastModifiedBy>Marie Šimonová</cp:lastModifiedBy>
  <cp:revision>53</cp:revision>
  <cp:lastPrinted>1601-01-01T00:00:00Z</cp:lastPrinted>
  <dcterms:created xsi:type="dcterms:W3CDTF">2024-02-07T09:29:26Z</dcterms:created>
  <dcterms:modified xsi:type="dcterms:W3CDTF">2024-04-04T07:24:40Z</dcterms:modified>
</cp:coreProperties>
</file>