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0" r:id="rId6"/>
    <p:sldId id="257" r:id="rId7"/>
    <p:sldId id="258" r:id="rId8"/>
    <p:sldId id="259" r:id="rId9"/>
    <p:sldId id="262" r:id="rId10"/>
    <p:sldId id="263" r:id="rId11"/>
    <p:sldId id="261" r:id="rId12"/>
    <p:sldId id="264" r:id="rId13"/>
    <p:sldId id="265" r:id="rId14"/>
    <p:sldId id="273" r:id="rId15"/>
    <p:sldId id="266" r:id="rId16"/>
    <p:sldId id="267" r:id="rId17"/>
    <p:sldId id="268" r:id="rId18"/>
    <p:sldId id="269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6E56-5C3F-4C5E-8FA2-4C7BE646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047414-72BB-43A4-81A8-67CF011FF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AB3853-9BCC-4A9C-BAC3-BA97D145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26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84304" y="5457322"/>
            <a:ext cx="5994865" cy="1361355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9213" y="5530103"/>
            <a:ext cx="5611974" cy="1327897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uploads/OP_VVV/Vyzva_Inkluzivni_vzdelavani/Specifika_skolni_asisten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2BAB379-82C9-4E64-B0CC-CCEC52671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66" y="1"/>
            <a:ext cx="7077226" cy="4116402"/>
          </a:xfrm>
          <a:prstGeom prst="rect">
            <a:avLst/>
          </a:prstGeom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Asistent pedagoga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Předmět Didaktika Aplikované tělesné výchovy, </a:t>
            </a:r>
            <a:r>
              <a:rPr lang="cs-CZ" dirty="0" err="1"/>
              <a:t>Integrativní</a:t>
            </a:r>
            <a:r>
              <a:rPr lang="cs-CZ" dirty="0"/>
              <a:t> speciální pedagogika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F2BCDD-C9BC-4901-8A9B-C0197EAEF1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01FDAB-5E2D-4364-B4D3-3CDAB44B7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F08822-4834-4F77-B5F8-8448F5BF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/>
              <a:t>Pracovní náplň asistenta pedagoga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8D56D77-1539-4DCA-89DF-B272C2E5B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92002"/>
            <a:ext cx="10807200" cy="34683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/>
              <a:t>Ve všech vyučovacích předmětech zajišťuje pedagogickou asistenci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800" dirty="0"/>
              <a:t>Pomáhá trénovat </a:t>
            </a:r>
            <a:r>
              <a:rPr lang="cs-CZ" altLang="cs-CZ" sz="1800" dirty="0" err="1"/>
              <a:t>sebeobslužné</a:t>
            </a:r>
            <a:r>
              <a:rPr lang="cs-CZ" altLang="cs-CZ" sz="1800" dirty="0"/>
              <a:t> činnosti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800" dirty="0"/>
              <a:t>Asistence při manipulaci s pomůckami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800" dirty="0"/>
              <a:t>Eliminace přepracovanosti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800" dirty="0"/>
              <a:t>Zapojení dítěte do kolektivu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800" dirty="0"/>
              <a:t>Předcházení stresovým situacím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800" dirty="0"/>
              <a:t>Učení relaxace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800" dirty="0"/>
              <a:t>Podpora komunikace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800" dirty="0"/>
              <a:t>Zajištění bezpečnosti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18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A5CD9C-534B-4A8F-A731-AF5D604C7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AD7FA3-DA10-4922-A149-5247AF68E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68029D-8ADB-444F-938A-B94F557D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asistent </a:t>
            </a:r>
            <a:r>
              <a:rPr lang="cs-CZ" sz="3200" dirty="0"/>
              <a:t>- </a:t>
            </a:r>
            <a:r>
              <a:rPr lang="cs-CZ" altLang="cs-CZ" sz="3200" dirty="0">
                <a:latin typeface="Arial" panose="020B0604020202020204" pitchFamily="34" charset="0"/>
              </a:rPr>
              <a:t>(šablony - OP VVV) </a:t>
            </a:r>
            <a:endParaRPr lang="cs-CZ" sz="32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49E423-0446-477A-AE19-9AFD79A6D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Školní asistent není spojen s konkrétním žákem, působí v celé škole. Není podpůrným opatřením „asistent pedagoga“ ve smyslu školského zákona.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Není doporučován jako podpůrné opatření ze strany školského poradenského zařízení a jeho působení ve škole není schvalováno ze strany krajského úřadu ani MŠMT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Nepedagogický pracovník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Činnosti – podpora přímo v rodině se souhlasem zák. zástupců, zprostředkovává komunikaci mezi školou a rodinou, pomáhá v rozvoji mimoškolních a předškolních aktivit, pomáhá učiteli s administrativou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2" tooltip="zde"/>
              </a:rPr>
              <a:t>Zde</a:t>
            </a:r>
            <a:r>
              <a:rPr lang="cs-CZ" dirty="0"/>
              <a:t> podrobnosti z MŠMT</a:t>
            </a:r>
          </a:p>
        </p:txBody>
      </p:sp>
    </p:spTree>
    <p:extLst>
      <p:ext uri="{BB962C8B-B14F-4D97-AF65-F5344CB8AC3E}">
        <p14:creationId xmlns:p14="http://schemas.microsoft.com/office/powerpoint/2010/main" val="184579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3F4377A-6920-4D9F-97F6-36DAA6AA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57" y="179832"/>
            <a:ext cx="4876800" cy="324916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0E8046-CE65-4D33-BD73-AE1ED15B15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53458D-5035-4AF8-AFE6-846100332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3D74FF-2776-4D0B-8972-173AB480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Pracovní náplň asistenta pedagoga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1F434CF-AD27-4819-A5EC-6EF4DF7E9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Dopomoc při pohybu</a:t>
            </a:r>
          </a:p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Zajišťování pozornosti při výuce</a:t>
            </a:r>
          </a:p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Zvýšené opakování instrukcí</a:t>
            </a:r>
          </a:p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Podpora o přestávkách (relaxace, pomoc při stolování, zapojování do kolektivu, zajištění toalety)</a:t>
            </a:r>
          </a:p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Dopomoc při výletech a exkurzích</a:t>
            </a:r>
          </a:p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Optimalizace zrakového vnímání (kompenzace úzkého zorného pole, eliminace odlesků, oční relaxace apod.)</a:t>
            </a:r>
          </a:p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Zajištění zápisu z hodin</a:t>
            </a:r>
          </a:p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Pomoc při orientaci v učebnicích</a:t>
            </a:r>
          </a:p>
          <a:p>
            <a:pPr marL="493776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Regulace chování </a:t>
            </a:r>
            <a:r>
              <a:rPr lang="cs-CZ" dirty="0"/>
              <a:t>vrstevníků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60BDE7-056E-42E5-8D8B-5F51602E3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B579DE-1A3F-4D8E-82C6-F1B3CE86A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F9EB73-9B77-490A-BD8F-6FDAF7B7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8DC5108-5E75-4E9D-96E7-A33EF1F3C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Střední škola: Obchodní akademie, Havlíčkův Brod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Studentka: Alžběta – 18 let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Asistent pedagoga: Veronika – 32 let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Při letních prázdninách 2010 (mezi 2. a 3. roč. střední školy) došlo k tonutí se srdeční zástavou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15 minut pod vodou – </a:t>
            </a:r>
            <a:r>
              <a:rPr lang="cs-CZ" altLang="cs-CZ" dirty="0" err="1"/>
              <a:t>resustitace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75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1D0A05-CBF4-421D-A84D-8C0455398E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DCEC0C-762B-467A-8E5B-704D1D2A7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F0FCBF-E252-40E2-B85B-C80C2CEF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Následky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43AF591-44A2-4AE4-8894-313F7BD1C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Anoxické poškození mozku (nedostatek okysličení)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Poúrazové těžké kombinované tělesné a zrakové postižení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 err="1"/>
              <a:t>Kvadruparéza</a:t>
            </a:r>
            <a:r>
              <a:rPr lang="cs-CZ" altLang="cs-CZ" dirty="0"/>
              <a:t> (částečné ochrnutí všech 4 končetin)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Zúžené zorné pole, občasné dvojité vidění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3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75BE4F-557F-42AE-9F07-542899FB9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AABC80-1EA6-43AA-BC9D-70B99F3D7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042151-7351-416C-9E94-41485655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Návrat Alžběty do školních lavic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78B9926-7C7F-430A-9FE2-847709D6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Alžběta je po necelém roce po incidentu doporučena SPC k pokračování studia na střední škole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Nezbytnou podmínkou je zřízení místa asistenta pedagoga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Problémy: zorné pole – rychlé pohyby kolem ní jí polekají, předcházet stresu – nebezpečí epileptického záchvatu, udržení pozornosti, rychlá únava, motorické problémy – psaní, chůze…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36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18986D9-FCEC-4E2C-B335-C10BDFEE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7" y="628121"/>
            <a:ext cx="4537876" cy="4537877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84A44D-6CAB-4FDA-9887-23DA2B231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3A70B8-74AA-4DB7-B9D9-3057267D7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0EA78D-9BA2-4A39-9D63-B36F7936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/>
              <a:t>Konkrétní pomoc asistenta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1C2E36-8234-4D6C-9A20-E5C057C27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Vyzvednutí před začátkem výuky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Poslední přípravy na vyučování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V hodině sedí asistentka s Alžbětou v lavici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Píše jí zápisky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Píše za ní písemky – to co jí Alžběta řekne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Pomáhá jí při chůzi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Hlídá její pozornost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Hlídá, aby se nedostala do stresu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V přestávce pomáhá s přípravou na další hodinu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atd.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01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600173-56CD-40BD-8CEB-6C262A45B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560219-AB01-479B-AC8E-645C5EAF56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DF4C98-AEC2-4F25-8B9F-B9EB70C8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80B1D0A-67B7-4EC9-A99E-457378116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378F7F8-4272-46E9-8922-E0501E9F7586}"/>
              </a:ext>
            </a:extLst>
          </p:cNvPr>
          <p:cNvSpPr/>
          <p:nvPr/>
        </p:nvSpPr>
        <p:spPr>
          <a:xfrm>
            <a:off x="3048000" y="26441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dirty="0"/>
              <a:t>Alžběta se díky tomu, že získala pedagogického asistenta, mohla vrátit na střední školu a tuto doufejme úspěšně dokončí.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30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3CC00E5-3CB4-4880-9C86-2E67898F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93" y="385077"/>
            <a:ext cx="4876800" cy="20574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8E6EF6-DA92-41DA-9AF1-5299BB52B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BA17CB-BF84-4A11-898F-4C3CAD33E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1CBEFD-2EB4-45B9-8BEC-DB61E6A9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přehled asistentů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D278CA-0DBF-4021-8957-FFB5DD0AD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6000" y="2442477"/>
            <a:ext cx="98138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Asistent pedagoga - § 5 vyhlášky (podpůrné opatření)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dirty="0">
                <a:latin typeface="Arial" panose="020B0604020202020204" pitchFamily="34" charset="0"/>
              </a:rPr>
              <a:t> 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sistent pedagoga - § 18 vyhlášky (podpora na třídu školy, rozvojový program)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dirty="0">
                <a:latin typeface="Arial" panose="020B0604020202020204" pitchFamily="34" charset="0"/>
              </a:rPr>
              <a:t> 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dílený asistent pedagoga pro více žáků v jedné třídě s kompatibilními problémy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dirty="0">
                <a:latin typeface="Arial" panose="020B0604020202020204" pitchFamily="34" charset="0"/>
              </a:rPr>
              <a:t> O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sobní asistent (MPSV)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dirty="0">
                <a:latin typeface="Arial" panose="020B0604020202020204" pitchFamily="34" charset="0"/>
              </a:rPr>
              <a:t> Š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kolní asistent (šablony - OP VVV) </a:t>
            </a:r>
          </a:p>
        </p:txBody>
      </p:sp>
    </p:spTree>
    <p:extLst>
      <p:ext uri="{BB962C8B-B14F-4D97-AF65-F5344CB8AC3E}">
        <p14:creationId xmlns:p14="http://schemas.microsoft.com/office/powerpoint/2010/main" val="118564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A2DDCAE-2678-454F-8D43-CA3BFE194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58" y="0"/>
            <a:ext cx="6889616" cy="273965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C137E-2FE3-4BED-A41B-24114230E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430D29-FCE1-4BEA-9AA9-47175D4A3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3407D1-BBC7-42C8-B552-9854FACC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758449" cy="1538170"/>
          </a:xfrm>
        </p:spPr>
        <p:txBody>
          <a:bodyPr/>
          <a:lstStyle/>
          <a:p>
            <a:r>
              <a:rPr lang="cs-CZ" altLang="cs-CZ" dirty="0"/>
              <a:t>Asistent pedagoga vs. osobní asistent, aneb kdo je kdo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4CDCA4-E628-4B98-96B5-3333E91F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472856"/>
            <a:ext cx="10807200" cy="3359144"/>
          </a:xfrm>
        </p:spPr>
        <p:txBody>
          <a:bodyPr/>
          <a:lstStyle/>
          <a:p>
            <a:pPr algn="just"/>
            <a:r>
              <a:rPr lang="cs-CZ" altLang="cs-CZ" b="1" dirty="0"/>
              <a:t>Asistent pedagoga </a:t>
            </a:r>
            <a:r>
              <a:rPr lang="cs-CZ" altLang="cs-CZ" dirty="0"/>
              <a:t>pomáhá dítěti s postižením při vzdělávacích činnostech včetně komunikace se spolužáky apod. ve školním prostředí</a:t>
            </a:r>
          </a:p>
          <a:p>
            <a:pPr algn="just"/>
            <a:r>
              <a:rPr lang="cs-CZ" altLang="cs-CZ" b="1" dirty="0"/>
              <a:t>Osobní asistent </a:t>
            </a:r>
            <a:r>
              <a:rPr lang="cs-CZ" altLang="cs-CZ" dirty="0"/>
              <a:t>zejména doprovází dítě do a ze školy, případně se podílí na dalších mimoškolních aktivitách. V případě zvýšené potřeby může asistovat i ve škole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27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270B2E1-0D25-4D83-A384-461085AAB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68" y="355046"/>
            <a:ext cx="4876801" cy="325278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A0FF48-D340-48CA-A568-23146C9C4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5C98D2-E3FD-4302-A563-06E1BA96A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32BE29-6425-4B84-B408-30FFFA0F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Asistent pedagoga vs. osobní asistent, aneb kdo je kdo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9705E88-9343-4A22-A9A3-9AF10086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2377440"/>
            <a:ext cx="10916609" cy="3454560"/>
          </a:xfrm>
        </p:spPr>
        <p:txBody>
          <a:bodyPr/>
          <a:lstStyle/>
          <a:p>
            <a:pPr algn="just"/>
            <a:r>
              <a:rPr lang="cs-CZ" altLang="cs-CZ" b="1" dirty="0"/>
              <a:t>Asistent pedagoga </a:t>
            </a:r>
            <a:r>
              <a:rPr lang="cs-CZ" altLang="cs-CZ" dirty="0"/>
              <a:t>– pedagogický pracovník, jehož činnost upravují právní předpisy Ministerstva školství (§ 2 zák. č. 563/2004 Sb. o pedagogických pracovnících)</a:t>
            </a:r>
          </a:p>
          <a:p>
            <a:pPr algn="just">
              <a:buNone/>
            </a:pPr>
            <a:endParaRPr lang="cs-CZ" altLang="cs-CZ" dirty="0"/>
          </a:p>
          <a:p>
            <a:pPr algn="just"/>
            <a:r>
              <a:rPr lang="cs-CZ" altLang="cs-CZ" b="1" dirty="0"/>
              <a:t>Osobní asistent </a:t>
            </a:r>
            <a:r>
              <a:rPr lang="cs-CZ" altLang="cs-CZ" dirty="0"/>
              <a:t>– jeho pozici upravují právní předpisy Ministerstva práce a sociálních věcí (§ 39 zák. č. 108/2006 Sb. – soc. zákon)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40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1B34FFF-92F1-4A53-91B2-7C7E7D28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71" y="682364"/>
            <a:ext cx="2746636" cy="2746636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CA6E5A-EFFE-4AA9-88A9-A51B5EB776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378237-AFE6-45F9-936F-1D96FC6E3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F58CC9-51EE-4651-91FB-D1B8CA0D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Asistent pedagoga podle § 5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237FBE-0235-4C8B-91B0-4767D386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Jako podpůrné opatření</a:t>
            </a:r>
          </a:p>
          <a:p>
            <a:pPr marL="72000" indent="0">
              <a:buNone/>
            </a:pPr>
            <a:r>
              <a:rPr lang="cs-CZ" dirty="0"/>
              <a:t>Dvě skupiny:</a:t>
            </a:r>
          </a:p>
          <a:p>
            <a:pPr marL="72000" indent="0">
              <a:buNone/>
            </a:pPr>
            <a:r>
              <a:rPr lang="cs-CZ" dirty="0"/>
              <a:t> 1. § 5 odst. 3. Vzdělání - VOŠ, VŠ </a:t>
            </a:r>
          </a:p>
          <a:p>
            <a:pPr marL="72000" indent="0">
              <a:buNone/>
            </a:pPr>
            <a:r>
              <a:rPr lang="cs-CZ" dirty="0"/>
              <a:t> 2. § 5 odst. 4 Vzdělání – může být i bez maturity + studium asistenta pedagoga</a:t>
            </a:r>
          </a:p>
        </p:txBody>
      </p:sp>
    </p:spTree>
    <p:extLst>
      <p:ext uri="{BB962C8B-B14F-4D97-AF65-F5344CB8AC3E}">
        <p14:creationId xmlns:p14="http://schemas.microsoft.com/office/powerpoint/2010/main" val="254146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57C8DD-B818-4391-A470-4FE1C7497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2F4930-C06D-4E6D-99B0-49745D5BB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62E745-4085-4D77-9E36-869897A3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Asistent pedagoga podle § 5 odst. 3.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6A343EC-9110-4847-8544-5D25B54C8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600" b="1" dirty="0"/>
              <a:t>Zajišťuje: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přímou pedagogickou činnost při vzdělávání a výchově podle přesně stanovených postupů a pokynů učitele nebo vychovatele zaměřenou na individuální podporu žáků a práce související s touto přímou pedagogikou činností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podporu žáků v dosahování vzdělávacích cílů při výuce a při přípravě na výuku, žák je přitom veden k nejvyšší možné míře samostatnosti, 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výchovné práce zaměřené na vytváření základních pracovních, hygienických a jiných návyků a další činnosti spojené s nácvikem sociálních kompetencí. 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61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79013F-E1A7-409E-9224-B57E21B330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47D5D-4B2D-4085-AC0A-77C27092B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FCC0F7-CDFA-426E-8B9D-018D3B1A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Asistent pedagoga podle § 5 odst. 4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909623C-908F-43E6-965F-1BAADAE1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600" b="1" dirty="0"/>
              <a:t>Zajišťuje: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pomocné výchovné práce zaměřené na podporu pedagoga zvláště při práci se skupinou žáků se speciálními vzdělávacími potřebami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pomocné organizační činnosti při vzdělávání skupiny žáků se speciálními vzdělávacími potřebami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pomoc při adaptaci žáků se speciálními vzdělávacími potřebami na školní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pomoc při komunikaci se žáky, zákonnými zástupci žáků a komunitou, ze které žák pochází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nezbytnou pomoc žákům při sebeobsluze a pohybu během vyučování a při akcích pořádaných školou mimo místo, kde škola v souladu se zápisem do školského rejstříku uskutečňuje vzdělávání nebo školské 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pomocné výchovné práce spojené s nácvikem sociálních kompetencí žáků se speciálními vzdělávacími potřebami.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81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8FBF537-8B56-4016-A819-29863959F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57" y="1912294"/>
            <a:ext cx="2745852" cy="3919706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CF628F-9B7F-47BE-A666-2F5B1F0C0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A71D7-F283-4323-BEBA-E156A0BC9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71B2B6-1BFC-4C81-8AAB-49A9FA87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Asistent pedagoga podle §18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508EEB1-87C8-440D-AF6B-8F76B0894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Asistent pedagoga nad rámec PO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možnost získání </a:t>
            </a:r>
            <a:r>
              <a:rPr lang="cs-CZ" b="1" dirty="0"/>
              <a:t>asistenta pedagoga</a:t>
            </a:r>
            <a:r>
              <a:rPr lang="cs-CZ" dirty="0"/>
              <a:t> pro třídu, pokud se ve třídě vzdělává více než 5 žáků s podpůrnými opatřeními 2- 5. stupně, může ředitel školy požádat prostřednictvím rozvojového programu o </a:t>
            </a:r>
            <a:r>
              <a:rPr lang="cs-CZ" b="1" dirty="0"/>
              <a:t>asistenta pedagoga</a:t>
            </a:r>
            <a:r>
              <a:rPr lang="cs-CZ" dirty="0"/>
              <a:t> nad rámec podpůrných opatření</a:t>
            </a:r>
          </a:p>
        </p:txBody>
      </p:sp>
    </p:spTree>
    <p:extLst>
      <p:ext uri="{BB962C8B-B14F-4D97-AF65-F5344CB8AC3E}">
        <p14:creationId xmlns:p14="http://schemas.microsoft.com/office/powerpoint/2010/main" val="315670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BAB32E-8071-42F7-ACDB-81569B552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EB447-3E33-4DB5-9344-C638BD119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C7127C-E0B0-479C-A90F-95D8213A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Sdílený asistent pedagoga pro více žáků v jedné třídě s kompatibilními problémy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4F096F-0BAB-4E04-B401-C744060A1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735248"/>
            <a:ext cx="10753200" cy="30967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Služby asistenta pedagoga pro více žáků (sdílený asistent) podle charakteru SVP, maximálně pro 4 žáky na třídu, rozsah podpory se stanovuje podle náročnosti podpory od 0,25 úvazku do 1,0 úvazku na 1 žáka (úvazek se může skládat).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4675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10346D6EEBAB478FA01166CB98E926" ma:contentTypeVersion="2" ma:contentTypeDescription="Vytvoří nový dokument" ma:contentTypeScope="" ma:versionID="1803e9d609830438ee45e9e6cf518764">
  <xsd:schema xmlns:xsd="http://www.w3.org/2001/XMLSchema" xmlns:xs="http://www.w3.org/2001/XMLSchema" xmlns:p="http://schemas.microsoft.com/office/2006/metadata/properties" xmlns:ns2="2adcd73c-0fca-4ef7-aa0f-877e803a289a" targetNamespace="http://schemas.microsoft.com/office/2006/metadata/properties" ma:root="true" ma:fieldsID="266f91985768c108e6f90b67c1d3a885" ns2:_="">
    <xsd:import namespace="2adcd73c-0fca-4ef7-aa0f-877e803a2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cd73c-0fca-4ef7-aa0f-877e803a2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E353D9-FED0-4B0B-8712-CC0071F2EAF9}"/>
</file>

<file path=customXml/itemProps2.xml><?xml version="1.0" encoding="utf-8"?>
<ds:datastoreItem xmlns:ds="http://schemas.openxmlformats.org/officeDocument/2006/customXml" ds:itemID="{FDFE8E86-896E-4A98-A183-86701033C8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D318B-DED0-489E-BFE1-7EE03CC60AB3}">
  <ds:schemaRefs>
    <ds:schemaRef ds:uri="65e27c90-cfd7-4300-b56f-431f0c449b80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4e556105-c29a-463f-954a-f69b50614a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8549</TotalTime>
  <Words>997</Words>
  <Application>Microsoft Office PowerPoint</Application>
  <PresentationFormat>Širokoúhlá obrazovka</PresentationFormat>
  <Paragraphs>128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Asistent pedagoga</vt:lpstr>
      <vt:lpstr>Základní přehled asistentů</vt:lpstr>
      <vt:lpstr>Asistent pedagoga vs. osobní asistent, aneb kdo je kdo</vt:lpstr>
      <vt:lpstr>Asistent pedagoga vs. osobní asistent, aneb kdo je kdo</vt:lpstr>
      <vt:lpstr>Asistent pedagoga podle § 5</vt:lpstr>
      <vt:lpstr>Asistent pedagoga podle § 5 odst. 3.</vt:lpstr>
      <vt:lpstr>Asistent pedagoga podle § 5 odst. 4</vt:lpstr>
      <vt:lpstr>Asistent pedagoga podle §18 </vt:lpstr>
      <vt:lpstr>Sdílený asistent pedagoga pro více žáků v jedné třídě s kompatibilními problémy</vt:lpstr>
      <vt:lpstr>Pracovní náplň asistenta pedagoga</vt:lpstr>
      <vt:lpstr>Školní asistent - (šablony - OP VVV) </vt:lpstr>
      <vt:lpstr>Pracovní náplň asistenta pedagoga</vt:lpstr>
      <vt:lpstr>Příklad</vt:lpstr>
      <vt:lpstr>Následky</vt:lpstr>
      <vt:lpstr>Návrat Alžběty do školních lavic</vt:lpstr>
      <vt:lpstr>Konkrétní pomoc asistenta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Katarína Peterková</dc:creator>
  <cp:lastModifiedBy>Alena Skotáková</cp:lastModifiedBy>
  <cp:revision>24</cp:revision>
  <cp:lastPrinted>1601-01-01T00:00:00Z</cp:lastPrinted>
  <dcterms:created xsi:type="dcterms:W3CDTF">2021-02-15T13:46:28Z</dcterms:created>
  <dcterms:modified xsi:type="dcterms:W3CDTF">2021-03-18T14:25:27Z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0x0101005210346D6EEBAB478FA01166CB98E926</vt:lpwstr>
  </property>
</Properties>
</file>