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nvts.cz/" TargetMode="External"/><Relationship Id="rId2" Type="http://schemas.openxmlformats.org/officeDocument/2006/relationships/hyperlink" Target="http://red-tulip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rtex-academy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IYy3TxewbSw&amp;t=775s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50F31-B4BE-4780-A155-6DDC10523D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Inhibice primárních reflexů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853669-C916-43AB-A720-20A0A23E04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Alena Skotáková – 3h</a:t>
            </a:r>
          </a:p>
        </p:txBody>
      </p:sp>
    </p:spTree>
    <p:extLst>
      <p:ext uri="{BB962C8B-B14F-4D97-AF65-F5344CB8AC3E}">
        <p14:creationId xmlns:p14="http://schemas.microsoft.com/office/powerpoint/2010/main" val="3429244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DA3CB-D192-49C4-8088-0F55EE87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Tonický labyrintový reflex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A7B2E35-9F43-4826-932C-C79BAEA1CB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Nestabilita ve stoji a problém udržet vzpřímený postoj (pohyb hlavy přes středovou osu těla má vliv na rovnováhu a svalový tonus)</a:t>
            </a:r>
          </a:p>
          <a:p>
            <a:r>
              <a:rPr lang="cs-CZ" dirty="0"/>
              <a:t>Tendence k chůzi po špičkách</a:t>
            </a:r>
          </a:p>
          <a:p>
            <a:r>
              <a:rPr lang="cs-CZ" dirty="0"/>
              <a:t>Zvýšený nebo snížený svalový tonus</a:t>
            </a:r>
          </a:p>
          <a:p>
            <a:r>
              <a:rPr lang="cs-CZ" dirty="0"/>
              <a:t>Problémy s ovládáním pohybů očí a se zrakovým vnímáním</a:t>
            </a:r>
          </a:p>
          <a:p>
            <a:r>
              <a:rPr lang="cs-CZ" dirty="0"/>
              <a:t>Slabá prostorová orientace a zmatek ve sluchovém vnímání</a:t>
            </a:r>
          </a:p>
          <a:p>
            <a:r>
              <a:rPr lang="cs-CZ" dirty="0"/>
              <a:t>Závratě a nevolnost v dopravních prostředcích</a:t>
            </a:r>
          </a:p>
          <a:p>
            <a:r>
              <a:rPr lang="cs-CZ" dirty="0"/>
              <a:t>Test - https://www.youtube.com/watch?v=b7m7poKTxaQ</a:t>
            </a:r>
          </a:p>
        </p:txBody>
      </p:sp>
      <p:pic>
        <p:nvPicPr>
          <p:cNvPr id="1026" name="Picture 2" descr="Tonický labyrintový reflex - Euspe.skEuspe.sk">
            <a:extLst>
              <a:ext uri="{FF2B5EF4-FFF2-40B4-BE49-F238E27FC236}">
                <a16:creationId xmlns:a16="http://schemas.microsoft.com/office/drawing/2014/main" id="{44558C8F-E0C2-452D-A1E1-EEC23E74E19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20" y="2336873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onický labyrintový reflex - Euspe.skEuspe.sk">
            <a:extLst>
              <a:ext uri="{FF2B5EF4-FFF2-40B4-BE49-F238E27FC236}">
                <a16:creationId xmlns:a16="http://schemas.microsoft.com/office/drawing/2014/main" id="{621C0EAC-9132-4CF3-A2EB-E1E02DA16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198" y="2951507"/>
            <a:ext cx="20669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F33BCDE-8BD1-4E6A-B7ED-6BD52AE29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63" y="4444779"/>
            <a:ext cx="3356133" cy="179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8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5B36C-1762-4805-BD62-E5E16255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Úchopové reflexy – palmární a plantární reflex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B95BAA7B-67F8-43C5-9DF0-BC34C07A0E2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45294" y="2263036"/>
            <a:ext cx="2305050" cy="1981200"/>
          </a:xfr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A3FD1B-0EDC-41FD-A147-A1F3D092B9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Potíže s opozicí palce proti prstům</a:t>
            </a:r>
          </a:p>
          <a:p>
            <a:r>
              <a:rPr lang="cs-CZ" dirty="0"/>
              <a:t>Nesprávný úchop pera při psaní</a:t>
            </a:r>
          </a:p>
          <a:p>
            <a:r>
              <a:rPr lang="cs-CZ" dirty="0"/>
              <a:t>Hypersenzitivita na dotek</a:t>
            </a:r>
          </a:p>
          <a:p>
            <a:r>
              <a:rPr lang="cs-CZ" dirty="0"/>
              <a:t>Obtíže při řeči a artikulaci (inklinuje k mnoha gestům při mluvení a zároveň k tomu, že si mumlá, když píše)</a:t>
            </a:r>
          </a:p>
          <a:p>
            <a:r>
              <a:rPr lang="cs-CZ" dirty="0"/>
              <a:t>Nejistota ve stoji, tendence chodit po špičkách</a:t>
            </a:r>
          </a:p>
          <a:p>
            <a:endParaRPr lang="cs-CZ" dirty="0"/>
          </a:p>
        </p:txBody>
      </p:sp>
      <p:pic>
        <p:nvPicPr>
          <p:cNvPr id="2050" name="Picture 2" descr="Vliv přetrvávajících primárních reflexů na školní výkon žáků prvního stupně  základní školy Diplomová práce">
            <a:extLst>
              <a:ext uri="{FF2B5EF4-FFF2-40B4-BE49-F238E27FC236}">
                <a16:creationId xmlns:a16="http://schemas.microsoft.com/office/drawing/2014/main" id="{53E6D264-3143-4618-8288-6137A7647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895" y="4341868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104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D47D7-43C2-4D92-B13E-B9B8CB39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Galantův</a:t>
            </a:r>
            <a:r>
              <a:rPr lang="cs-CZ" dirty="0"/>
              <a:t> spinální reflex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3AC6326A-037F-46DF-90A4-1A5F0B2AC2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55153" y="2463683"/>
            <a:ext cx="1990725" cy="2295525"/>
          </a:xfr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674229-065B-4A4E-BFE8-BB8EB36E59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Neklid a neschopnost v klidu posedět (dítěti může vadit oblečení, které mu způsobuje dráždění v oblasti zad)</a:t>
            </a:r>
          </a:p>
          <a:p>
            <a:r>
              <a:rPr lang="cs-CZ" dirty="0"/>
              <a:t>Noční pomočování</a:t>
            </a:r>
          </a:p>
          <a:p>
            <a:r>
              <a:rPr lang="cs-CZ" dirty="0"/>
              <a:t>Problémy s koncentrací a krátkodobou pamětí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418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CF88D-CDDA-4476-8016-B9E2D7D78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Programy zabývající se inhibicí primárních reflexů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144D7A-7C58-460B-B2C6-69945266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Anglie - INPP (Institut neurofyziologické psychologie)</a:t>
            </a:r>
          </a:p>
          <a:p>
            <a:r>
              <a:rPr lang="cs-CZ" dirty="0"/>
              <a:t>Slovensko - MUDr. Ivan </a:t>
            </a:r>
            <a:r>
              <a:rPr lang="cs-CZ" dirty="0" err="1"/>
              <a:t>Juráš</a:t>
            </a:r>
            <a:r>
              <a:rPr lang="cs-CZ" dirty="0"/>
              <a:t> - odborný garant pro INPP v SR a ČR – Školní intervenční program</a:t>
            </a:r>
          </a:p>
          <a:p>
            <a:r>
              <a:rPr lang="cs-CZ" dirty="0"/>
              <a:t>Česko – Marja </a:t>
            </a:r>
            <a:r>
              <a:rPr lang="cs-CZ" dirty="0" err="1"/>
              <a:t>Volemannová</a:t>
            </a:r>
            <a:r>
              <a:rPr lang="cs-CZ" dirty="0"/>
              <a:t> – NVT, NVS - </a:t>
            </a:r>
            <a:r>
              <a:rPr lang="cs-CZ" dirty="0">
                <a:hlinkClick r:id="rId2"/>
              </a:rPr>
              <a:t>http://red-tulip.cz/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https://invts.cz/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https://www.cortex-academy.cz/</a:t>
            </a:r>
            <a:endParaRPr lang="cs-CZ" dirty="0"/>
          </a:p>
          <a:p>
            <a:r>
              <a:rPr lang="cs-CZ" dirty="0"/>
              <a:t>Zahraničí -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®, </a:t>
            </a:r>
            <a:r>
              <a:rPr lang="cs-CZ" dirty="0" err="1"/>
              <a:t>Dore</a:t>
            </a:r>
            <a:r>
              <a:rPr lang="cs-CZ" dirty="0"/>
              <a:t> </a:t>
            </a:r>
            <a:r>
              <a:rPr lang="cs-CZ" dirty="0" err="1"/>
              <a:t>programme</a:t>
            </a:r>
            <a:r>
              <a:rPr lang="cs-CZ" dirty="0"/>
              <a:t>, </a:t>
            </a:r>
            <a:r>
              <a:rPr lang="cs-CZ" dirty="0" err="1"/>
              <a:t>Masgutova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(MNRI) – hlavně v USA, </a:t>
            </a:r>
            <a:r>
              <a:rPr lang="cs-CZ" dirty="0" err="1"/>
              <a:t>Doman</a:t>
            </a:r>
            <a:r>
              <a:rPr lang="cs-CZ" dirty="0"/>
              <a:t> </a:t>
            </a:r>
            <a:r>
              <a:rPr lang="cs-CZ" dirty="0" err="1"/>
              <a:t>Delacato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, </a:t>
            </a:r>
            <a:r>
              <a:rPr lang="cs-CZ" dirty="0" err="1"/>
              <a:t>Levinson</a:t>
            </a:r>
            <a:r>
              <a:rPr lang="cs-CZ" dirty="0"/>
              <a:t> metoda, </a:t>
            </a:r>
            <a:r>
              <a:rPr lang="cs-CZ" dirty="0" err="1"/>
              <a:t>NeuWays</a:t>
            </a:r>
            <a:r>
              <a:rPr lang="cs-CZ" dirty="0"/>
              <a:t>, program STNR nebo Braintrain100 </a:t>
            </a:r>
            <a:r>
              <a:rPr lang="cs-CZ" dirty="0" err="1"/>
              <a:t>Developmental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Program – Austrálie, Metoda </a:t>
            </a:r>
            <a:r>
              <a:rPr lang="cs-CZ" dirty="0" err="1"/>
              <a:t>Bérard</a:t>
            </a:r>
            <a:r>
              <a:rPr lang="cs-CZ" dirty="0"/>
              <a:t> Auditory </a:t>
            </a:r>
            <a:r>
              <a:rPr lang="cs-CZ" dirty="0" err="1"/>
              <a:t>Integration</a:t>
            </a:r>
            <a:r>
              <a:rPr lang="cs-CZ" dirty="0"/>
              <a:t>, </a:t>
            </a:r>
            <a:r>
              <a:rPr lang="cs-CZ" dirty="0" err="1"/>
              <a:t>Quantum</a:t>
            </a:r>
            <a:r>
              <a:rPr lang="cs-CZ" dirty="0"/>
              <a:t> Reflex </a:t>
            </a:r>
            <a:r>
              <a:rPr lang="cs-CZ" dirty="0" err="1"/>
              <a:t>Integration</a:t>
            </a:r>
            <a:r>
              <a:rPr lang="cs-CZ" dirty="0"/>
              <a:t>™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623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5BC13-77E7-4AC9-9C7F-A078DDC47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ucelené programy cílené na obtíže dětí s SPU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0447D3-76E9-4AF5-96B0-258F4528F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percepčně-motorická cvičení, </a:t>
            </a:r>
            <a:r>
              <a:rPr lang="cs-CZ" dirty="0" err="1"/>
              <a:t>Feuersteinova</a:t>
            </a:r>
            <a:r>
              <a:rPr lang="cs-CZ" dirty="0"/>
              <a:t> metodu, MAXÍK, HYPO, programy Kuncové KUPREV, KUMOT, KUPOZ, KUPUB a KUKUČ, trénink jazykových schopností D. B. </a:t>
            </a:r>
            <a:r>
              <a:rPr lang="cs-CZ" dirty="0" err="1"/>
              <a:t>El’konina</a:t>
            </a:r>
            <a:r>
              <a:rPr lang="cs-CZ" dirty="0"/>
              <a:t>, program Já na to mám, Metoda dobrého startu, Brain </a:t>
            </a:r>
            <a:r>
              <a:rPr lang="cs-CZ" dirty="0" err="1"/>
              <a:t>gym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259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7265D-1453-4C83-AC3C-43CB0F65F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C2E181-C641-4742-BCCA-3B211ECF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pozornost!!!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…..a cvičte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80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FFF90-A92A-4C13-8578-72038403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dneska dozvím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9DE897-968F-48B7-89A0-9728FD1F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Zacvičím si</a:t>
            </a:r>
          </a:p>
          <a:p>
            <a:endParaRPr lang="cs-CZ" dirty="0"/>
          </a:p>
          <a:p>
            <a:r>
              <a:rPr lang="cs-CZ" dirty="0"/>
              <a:t>Zjistím v čem jsou důležité primární reflexy</a:t>
            </a:r>
          </a:p>
          <a:p>
            <a:endParaRPr lang="cs-CZ" dirty="0"/>
          </a:p>
          <a:p>
            <a:r>
              <a:rPr lang="cs-CZ" dirty="0"/>
              <a:t>Poznám důležitost motoriky pro maximální úspěch v učebních dovednostech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48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FA548-E04F-4A92-8922-5D1E46A1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</a:t>
            </a:r>
            <a:r>
              <a:rPr lang="cs-CZ"/>
              <a:t>motorického vývoje do 1.roku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11F9-1EF9-47FE-A0BA-E4169A70C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Dávat děti (novorozence) na břicho pod dohledem</a:t>
            </a:r>
            <a:endParaRPr lang="cs-CZ" dirty="0"/>
          </a:p>
          <a:p>
            <a:r>
              <a:rPr lang="cs-CZ" b="1" dirty="0"/>
              <a:t>Kolem 3., 4. měsíce poskytnout tvrdou podložku, nebo zem</a:t>
            </a:r>
            <a:endParaRPr lang="cs-CZ" dirty="0"/>
          </a:p>
          <a:p>
            <a:r>
              <a:rPr lang="cs-CZ" b="1" dirty="0"/>
              <a:t>Neposazovat předčasně</a:t>
            </a:r>
            <a:endParaRPr lang="cs-CZ" dirty="0"/>
          </a:p>
          <a:p>
            <a:r>
              <a:rPr lang="cs-CZ" b="1" dirty="0"/>
              <a:t>Nenutit do stoje a chůze</a:t>
            </a:r>
            <a:endParaRPr lang="cs-CZ" dirty="0"/>
          </a:p>
          <a:p>
            <a:r>
              <a:rPr lang="cs-CZ" b="1" dirty="0"/>
              <a:t>Nevodit za ruce, neučit chůzi </a:t>
            </a:r>
          </a:p>
          <a:p>
            <a:r>
              <a:rPr lang="cs-CZ" b="1" dirty="0"/>
              <a:t>Chodítka ne</a:t>
            </a:r>
            <a:endParaRPr lang="cs-CZ" dirty="0"/>
          </a:p>
          <a:p>
            <a:r>
              <a:rPr lang="cs-CZ" b="1" dirty="0"/>
              <a:t>Lezení – „Děti, které lezou, jsou samy sobě nejlepším terapeutem“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60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A0B5A6-D545-4E9A-8B0F-711941DF3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4" y="4012131"/>
            <a:ext cx="5608983" cy="22735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1560A9C-636C-4FE4-A016-5EED46217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5903" y="1158241"/>
            <a:ext cx="3784821" cy="2523214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79DB793E-C0C4-4980-A64C-B823EE7B1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" y="1097280"/>
            <a:ext cx="10079497" cy="736886"/>
          </a:xfrm>
        </p:spPr>
        <p:txBody>
          <a:bodyPr>
            <a:noAutofit/>
          </a:bodyPr>
          <a:lstStyle/>
          <a:p>
            <a:r>
              <a:rPr lang="cs-CZ" sz="2800" b="1" dirty="0"/>
              <a:t>NEJVÍCE POMŮŽETE SVÝM DĚTEM TÍM, ŽE JIM NEBUDETE VŮBEC POMÁHAT</a:t>
            </a:r>
            <a:r>
              <a:rPr lang="cs-CZ" sz="2800" b="1" dirty="0">
                <a:sym typeface="Segoe UI Emoji" panose="020B0502040204020203" pitchFamily="34" charset="0"/>
              </a:rPr>
              <a:t>😊</a:t>
            </a:r>
            <a:r>
              <a:rPr lang="cs-CZ" sz="2800" b="1" dirty="0"/>
              <a:t>)</a:t>
            </a:r>
            <a:br>
              <a:rPr lang="cs-CZ" sz="2800" b="1" dirty="0"/>
            </a:br>
            <a:r>
              <a:rPr lang="cs-CZ" sz="2800" b="1" dirty="0"/>
              <a:t>Platí i v jiných kontextech</a:t>
            </a:r>
            <a:r>
              <a:rPr lang="cs-CZ" sz="2800" b="1" dirty="0">
                <a:sym typeface="Segoe UI Emoji" panose="020B0502040204020203" pitchFamily="34" charset="0"/>
              </a:rPr>
              <a:t>😊</a:t>
            </a:r>
            <a:br>
              <a:rPr lang="cs-CZ" sz="2800" dirty="0"/>
            </a:br>
            <a:endParaRPr lang="cs-CZ" sz="2800" dirty="0"/>
          </a:p>
        </p:txBody>
      </p:sp>
      <p:pic>
        <p:nvPicPr>
          <p:cNvPr id="12" name="Zástupný symbol pro obsah 11">
            <a:extLst>
              <a:ext uri="{FF2B5EF4-FFF2-40B4-BE49-F238E27FC236}">
                <a16:creationId xmlns:a16="http://schemas.microsoft.com/office/drawing/2014/main" id="{CF041687-1926-40C1-80FE-C498EB9E0B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88558" y="1947187"/>
            <a:ext cx="3996855" cy="2664570"/>
          </a:xfr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E96A58BC-BCF7-4AD8-A1A3-C76AF9A907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455825"/>
            <a:ext cx="3267323" cy="326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20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E7344-B946-487F-A687-8FF59072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reflexy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2E0BFD-6954-422E-87F8-32960B54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Co to je?</a:t>
            </a:r>
          </a:p>
          <a:p>
            <a:r>
              <a:rPr lang="cs-CZ" sz="3200" dirty="0"/>
              <a:t>Proč vznikají a proč zanikají?</a:t>
            </a:r>
          </a:p>
          <a:p>
            <a:r>
              <a:rPr lang="cs-CZ" sz="3200" dirty="0"/>
              <a:t>Co mají vlastně společného primární reflexy a učební dovednosti?</a:t>
            </a:r>
          </a:p>
          <a:p>
            <a:r>
              <a:rPr lang="cs-CZ" sz="3200" dirty="0"/>
              <a:t>Jaké známe PR?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41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E6D26-A3A6-48E4-9431-A4A370E0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Moroův</a:t>
            </a:r>
            <a:r>
              <a:rPr lang="cs-CZ" b="1" dirty="0"/>
              <a:t> reflex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3C3891-508F-4C59-8B8D-E5087426FC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poruchy soustředění - </a:t>
            </a:r>
            <a:r>
              <a:rPr lang="cs-CZ" dirty="0" err="1"/>
              <a:t>hyperaktvivta</a:t>
            </a:r>
            <a:r>
              <a:rPr lang="cs-CZ" dirty="0"/>
              <a:t> (ADHD) nebo naopak </a:t>
            </a:r>
            <a:r>
              <a:rPr lang="cs-CZ" dirty="0" err="1"/>
              <a:t>hypoaktvivta</a:t>
            </a:r>
            <a:r>
              <a:rPr lang="cs-CZ" dirty="0"/>
              <a:t> (ADD)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extrémní plachost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malé sebevědomí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citlivost na světlo, problémy s černými písmenky na bílém papíře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alergie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syndrom vyhoření („</a:t>
            </a:r>
            <a:r>
              <a:rPr lang="cs-CZ" dirty="0" err="1"/>
              <a:t>burn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“)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problémy s imunitou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„stimulus </a:t>
            </a:r>
            <a:r>
              <a:rPr lang="cs-CZ" dirty="0" err="1"/>
              <a:t>bound</a:t>
            </a:r>
            <a:r>
              <a:rPr lang="cs-CZ" dirty="0"/>
              <a:t>“- nemůže odfiltrovat žádné stimuly, problémy  s koncentrací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agrese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je emočně labilní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nemá rád překvapení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problémy s ovládáním pohybů očí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nezná hranice (fyzické,  emoční, prostorové ani časové)</a:t>
            </a:r>
          </a:p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cs-CZ" dirty="0"/>
              <a:t>https://www.youtube.com/watch?v=rq9y__J9JE0</a:t>
            </a:r>
          </a:p>
        </p:txBody>
      </p:sp>
      <p:pic>
        <p:nvPicPr>
          <p:cNvPr id="6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02BBEC9F-C42F-410F-9E47-E90B42F49B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528701"/>
            <a:ext cx="3810000" cy="2085975"/>
          </a:xfrm>
          <a:prstGeom prst="rect">
            <a:avLst/>
          </a:prstGeom>
          <a:noFill/>
          <a:ln cap="rnd">
            <a:noFill/>
          </a:ln>
        </p:spPr>
      </p:pic>
    </p:spTree>
    <p:extLst>
      <p:ext uri="{BB962C8B-B14F-4D97-AF65-F5344CB8AC3E}">
        <p14:creationId xmlns:p14="http://schemas.microsoft.com/office/powerpoint/2010/main" val="346376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E52FE-855D-436B-AF1E-0B767DDA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Asymetrický tonický šíjový reflex (ATŠR)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4DE00F-0615-44E1-A72D-E1355A079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6543" y="2297926"/>
            <a:ext cx="5157638" cy="3806845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00000"/>
              </a:lnSpc>
            </a:pPr>
            <a:r>
              <a:rPr lang="cs-CZ" sz="2500" dirty="0"/>
              <a:t>problémy s koordinací ruka-oko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problémy se psaním, protože je těžké ovládat ruku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problémy dát ruku přes střed těla - například dítě, které píše pravou rukou, má problémy psát na levé straně papíru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nesoulad mezi mluveným a psaným projevem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problém s rozvojem laterálních pohybů očí, jako je sledování řádků očima, což je nutnost pro čtení i psaní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zhoršená automatická kontrola rovnováhy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bilaterální integrace- používání obou polovin těla odděleně</a:t>
            </a:r>
          </a:p>
          <a:p>
            <a:pPr lvl="0">
              <a:lnSpc>
                <a:spcPct val="100000"/>
              </a:lnSpc>
            </a:pPr>
            <a:r>
              <a:rPr lang="cs-CZ" sz="2500" dirty="0"/>
              <a:t>přetrvávání zkřížené nebo nejasné laterality (např. dítě neupřednostňuje jednu ruku při psaní) i po dovršení 8 let věku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2500" dirty="0"/>
              <a:t>Test - </a:t>
            </a:r>
            <a:r>
              <a:rPr lang="cs-CZ" sz="2500" dirty="0">
                <a:hlinkClick r:id="rId2"/>
              </a:rPr>
              <a:t>https://www.youtube.com/watch?v=IYy3TxewbSw&amp;t=775s</a:t>
            </a:r>
            <a:endParaRPr lang="cs-CZ" sz="2500" dirty="0"/>
          </a:p>
          <a:p>
            <a:pPr marL="0" lvl="0" indent="0">
              <a:lnSpc>
                <a:spcPct val="100000"/>
              </a:lnSpc>
              <a:buNone/>
            </a:pPr>
            <a:endParaRPr lang="cs-CZ" sz="2500" dirty="0"/>
          </a:p>
          <a:p>
            <a:endParaRPr lang="cs-CZ" dirty="0"/>
          </a:p>
        </p:txBody>
      </p:sp>
      <p:pic>
        <p:nvPicPr>
          <p:cNvPr id="5" name="Zástupný obsah 4" descr="Obsah obrázku kreslení&#10;&#10;Popis byl vytvořen automaticky">
            <a:extLst>
              <a:ext uri="{FF2B5EF4-FFF2-40B4-BE49-F238E27FC236}">
                <a16:creationId xmlns:a16="http://schemas.microsoft.com/office/drawing/2014/main" id="{7AE8268C-D3E6-4DE1-9469-B820F403DD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859312" y="2737199"/>
            <a:ext cx="2340864" cy="2798064"/>
          </a:xfrm>
          <a:prstGeom prst="rect">
            <a:avLst/>
          </a:prstGeom>
          <a:noFill/>
          <a:ln cap="rnd">
            <a:noFill/>
          </a:ln>
        </p:spPr>
      </p:pic>
    </p:spTree>
    <p:extLst>
      <p:ext uri="{BB962C8B-B14F-4D97-AF65-F5344CB8AC3E}">
        <p14:creationId xmlns:p14="http://schemas.microsoft.com/office/powerpoint/2010/main" val="311758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F625F-BF7F-4B44-B255-F6BF4616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FFFF"/>
                </a:solidFill>
              </a:rPr>
              <a:t>Hledací</a:t>
            </a:r>
            <a:r>
              <a:rPr lang="en-US" b="1" dirty="0">
                <a:solidFill>
                  <a:srgbClr val="FFFFFF"/>
                </a:solidFill>
              </a:rPr>
              <a:t> a </a:t>
            </a:r>
            <a:r>
              <a:rPr lang="en-US" b="1" dirty="0" err="1">
                <a:solidFill>
                  <a:srgbClr val="FFFFFF"/>
                </a:solidFill>
              </a:rPr>
              <a:t>sací</a:t>
            </a:r>
            <a:r>
              <a:rPr lang="en-US" b="1" dirty="0">
                <a:solidFill>
                  <a:srgbClr val="FFFFFF"/>
                </a:solidFill>
              </a:rPr>
              <a:t> reflex (rooting-reflex)</a:t>
            </a:r>
            <a:br>
              <a:rPr lang="en-US" b="1" dirty="0">
                <a:solidFill>
                  <a:srgbClr val="FFFFFF"/>
                </a:solidFill>
              </a:rPr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3A651E-B0BC-4E4F-A4F4-7871073BEA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rgbClr val="FFFFFF"/>
                </a:solidFill>
              </a:rPr>
              <a:t>jazyk zůstane v puse příliš vpředu (jazyk skoro kouká ven), tím je ztíženo žvýkání a polykání, dítě může slintat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problémy s mluvením/ artikulací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špatná jemná motorika</a:t>
            </a:r>
          </a:p>
          <a:p>
            <a:pPr lvl="0"/>
            <a:r>
              <a:rPr lang="cs-CZ" dirty="0">
                <a:solidFill>
                  <a:srgbClr val="FFFFFF"/>
                </a:solidFill>
              </a:rPr>
              <a:t>nadměrná citlivost v oblasti kolem pusy</a:t>
            </a:r>
          </a:p>
          <a:p>
            <a:endParaRPr lang="cs-CZ" dirty="0"/>
          </a:p>
        </p:txBody>
      </p:sp>
      <p:pic>
        <p:nvPicPr>
          <p:cNvPr id="5" name="Zástupný symbol pro obsah 4" descr="Obsah obrázku osoba, interiér, stůl, vsedě&#10;&#10;Popis byl vytvořen automaticky">
            <a:extLst>
              <a:ext uri="{FF2B5EF4-FFF2-40B4-BE49-F238E27FC236}">
                <a16:creationId xmlns:a16="http://schemas.microsoft.com/office/drawing/2014/main" id="{E4ECC469-82D4-4E78-99D2-5418737634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0528" y="2252824"/>
            <a:ext cx="2361842" cy="2971684"/>
          </a:xfrm>
          <a:prstGeom prst="rect">
            <a:avLst/>
          </a:prstGeom>
          <a:noFill/>
          <a:ln cap="rnd">
            <a:noFill/>
          </a:ln>
        </p:spPr>
      </p:pic>
    </p:spTree>
    <p:extLst>
      <p:ext uri="{BB962C8B-B14F-4D97-AF65-F5344CB8AC3E}">
        <p14:creationId xmlns:p14="http://schemas.microsoft.com/office/powerpoint/2010/main" val="1304535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5EE28-B201-415D-81D1-768D6E52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FFFFFF"/>
                </a:solidFill>
              </a:rPr>
              <a:t>Symetrický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tonický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šíjový</a:t>
            </a:r>
            <a:r>
              <a:rPr lang="en-US" b="1" dirty="0">
                <a:solidFill>
                  <a:srgbClr val="FFFFFF"/>
                </a:solidFill>
              </a:rPr>
              <a:t> reflex</a:t>
            </a:r>
            <a:br>
              <a:rPr lang="en-US" b="1" dirty="0">
                <a:solidFill>
                  <a:srgbClr val="FFFFFF"/>
                </a:solidFill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10C1BA-7C14-4D45-95FD-FC6A630E41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FFFF"/>
                </a:solidFill>
              </a:rPr>
              <a:t>Ve</a:t>
            </a:r>
            <a:r>
              <a:rPr lang="en-US" b="1" dirty="0">
                <a:solidFill>
                  <a:srgbClr val="FFFFFF"/>
                </a:solidFill>
              </a:rPr>
              <a:t> flexi: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při</a:t>
            </a:r>
            <a:r>
              <a:rPr lang="en-US" dirty="0">
                <a:solidFill>
                  <a:srgbClr val="FFFFFF"/>
                </a:solidFill>
              </a:rPr>
              <a:t> flexi </a:t>
            </a:r>
            <a:r>
              <a:rPr lang="en-US" dirty="0" err="1">
                <a:solidFill>
                  <a:srgbClr val="FFFFFF"/>
                </a:solidFill>
              </a:rPr>
              <a:t>hlavy</a:t>
            </a:r>
            <a:r>
              <a:rPr lang="en-US" dirty="0">
                <a:solidFill>
                  <a:srgbClr val="FFFFFF"/>
                </a:solidFill>
              </a:rPr>
              <a:t> se </a:t>
            </a:r>
            <a:r>
              <a:rPr lang="en-US" dirty="0" err="1">
                <a:solidFill>
                  <a:srgbClr val="FFFFFF"/>
                </a:solidFill>
              </a:rPr>
              <a:t>ruce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skrčí</a:t>
            </a:r>
            <a:r>
              <a:rPr lang="en-US" dirty="0">
                <a:solidFill>
                  <a:srgbClr val="FFFFFF"/>
                </a:solidFill>
              </a:rPr>
              <a:t> a </a:t>
            </a:r>
            <a:r>
              <a:rPr lang="en-US" dirty="0" err="1">
                <a:solidFill>
                  <a:srgbClr val="FFFFFF"/>
                </a:solidFill>
              </a:rPr>
              <a:t>nohy</a:t>
            </a:r>
            <a:r>
              <a:rPr lang="en-US" dirty="0">
                <a:solidFill>
                  <a:srgbClr val="FFFFFF"/>
                </a:solidFill>
              </a:rPr>
              <a:t> se </a:t>
            </a:r>
            <a:r>
              <a:rPr lang="en-US" dirty="0" err="1">
                <a:solidFill>
                  <a:srgbClr val="FFFFFF"/>
                </a:solidFill>
              </a:rPr>
              <a:t>natahují</a:t>
            </a:r>
            <a:r>
              <a:rPr lang="en-US" dirty="0">
                <a:solidFill>
                  <a:srgbClr val="FFFFFF"/>
                </a:solidFill>
              </a:rPr>
              <a:t>.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V </a:t>
            </a:r>
            <a:r>
              <a:rPr lang="en-US" b="1" dirty="0" err="1">
                <a:solidFill>
                  <a:srgbClr val="FFFFFF"/>
                </a:solidFill>
              </a:rPr>
              <a:t>extenzi</a:t>
            </a:r>
            <a:r>
              <a:rPr lang="en-US" dirty="0">
                <a:solidFill>
                  <a:srgbClr val="FFFFFF"/>
                </a:solidFill>
              </a:rPr>
              <a:t>: </a:t>
            </a:r>
            <a:r>
              <a:rPr lang="en-US" dirty="0" err="1">
                <a:solidFill>
                  <a:srgbClr val="FFFFFF"/>
                </a:solidFill>
              </a:rPr>
              <a:t>při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extenzi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hlavy</a:t>
            </a:r>
            <a:r>
              <a:rPr lang="en-US" dirty="0">
                <a:solidFill>
                  <a:srgbClr val="FFFFFF"/>
                </a:solidFill>
              </a:rPr>
              <a:t> se </a:t>
            </a:r>
            <a:r>
              <a:rPr lang="en-US" dirty="0" err="1">
                <a:solidFill>
                  <a:srgbClr val="FFFFFF"/>
                </a:solidFill>
              </a:rPr>
              <a:t>ruce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natahují</a:t>
            </a:r>
            <a:r>
              <a:rPr lang="en-US" dirty="0">
                <a:solidFill>
                  <a:srgbClr val="FFFFFF"/>
                </a:solidFill>
              </a:rPr>
              <a:t> a </a:t>
            </a:r>
            <a:r>
              <a:rPr lang="en-US" dirty="0" err="1">
                <a:solidFill>
                  <a:srgbClr val="FFFFFF"/>
                </a:solidFill>
              </a:rPr>
              <a:t>nohy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skrčí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4AEC0D-DE8E-4266-9D6F-9A1D3F659A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tendence</a:t>
            </a:r>
            <a:r>
              <a:rPr lang="en-US" dirty="0">
                <a:solidFill>
                  <a:srgbClr val="FFFFFF"/>
                </a:solidFill>
              </a:rPr>
              <a:t> „se </a:t>
            </a:r>
            <a:r>
              <a:rPr lang="en-US" dirty="0" err="1">
                <a:solidFill>
                  <a:srgbClr val="FFFFFF"/>
                </a:solidFill>
              </a:rPr>
              <a:t>zhroutit</a:t>
            </a:r>
            <a:r>
              <a:rPr lang="en-US" dirty="0">
                <a:solidFill>
                  <a:srgbClr val="FFFFFF"/>
                </a:solidFill>
              </a:rPr>
              <a:t>“, </a:t>
            </a:r>
            <a:r>
              <a:rPr lang="en-US" dirty="0" err="1">
                <a:solidFill>
                  <a:srgbClr val="FFFFFF"/>
                </a:solidFill>
              </a:rPr>
              <a:t>dítě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skoro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leží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konci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školní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hodiny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hlavou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</a:t>
            </a:r>
            <a:r>
              <a:rPr lang="en-US" dirty="0">
                <a:solidFill>
                  <a:srgbClr val="FFFFFF"/>
                </a:solidFill>
              </a:rPr>
              <a:t> stole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špatná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komunikace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horní</a:t>
            </a:r>
            <a:r>
              <a:rPr lang="en-US" dirty="0">
                <a:solidFill>
                  <a:srgbClr val="FFFFFF"/>
                </a:solidFill>
              </a:rPr>
              <a:t> a </a:t>
            </a:r>
            <a:r>
              <a:rPr lang="en-US" dirty="0" err="1">
                <a:solidFill>
                  <a:srgbClr val="FFFFFF"/>
                </a:solidFill>
              </a:rPr>
              <a:t>dolní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poloviny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těla</a:t>
            </a:r>
            <a:endParaRPr lang="en-US" dirty="0">
              <a:solidFill>
                <a:srgbClr val="FFFFFF"/>
              </a:solidFill>
            </a:endParaRP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veškeré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problémy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učení</a:t>
            </a:r>
            <a:endParaRPr lang="en-US" dirty="0">
              <a:solidFill>
                <a:srgbClr val="FFFFFF"/>
              </a:solidFill>
            </a:endParaRP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nemůže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normálně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lézt</a:t>
            </a:r>
            <a:r>
              <a:rPr lang="en-US" dirty="0">
                <a:solidFill>
                  <a:srgbClr val="FFFFFF"/>
                </a:solidFill>
              </a:rPr>
              <a:t> (</a:t>
            </a:r>
            <a:r>
              <a:rPr lang="en-US" dirty="0" err="1">
                <a:solidFill>
                  <a:srgbClr val="FFFFFF"/>
                </a:solidFill>
              </a:rPr>
              <a:t>jedině</a:t>
            </a:r>
            <a:r>
              <a:rPr lang="en-US" dirty="0">
                <a:solidFill>
                  <a:srgbClr val="FFFFFF"/>
                </a:solidFill>
              </a:rPr>
              <a:t> s </a:t>
            </a:r>
            <a:r>
              <a:rPr lang="en-US" dirty="0" err="1">
                <a:solidFill>
                  <a:srgbClr val="FFFFFF"/>
                </a:solidFill>
              </a:rPr>
              <a:t>nohama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nahoru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nebo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zablokovanými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lokty</a:t>
            </a:r>
            <a:r>
              <a:rPr lang="en-US" dirty="0">
                <a:solidFill>
                  <a:srgbClr val="FFFFFF"/>
                </a:solidFill>
              </a:rPr>
              <a:t>),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problémy</a:t>
            </a:r>
            <a:r>
              <a:rPr lang="en-US" dirty="0">
                <a:solidFill>
                  <a:srgbClr val="FFFFFF"/>
                </a:solidFill>
              </a:rPr>
              <a:t> s </a:t>
            </a:r>
            <a:r>
              <a:rPr lang="en-US" dirty="0" err="1">
                <a:solidFill>
                  <a:srgbClr val="FFFFFF"/>
                </a:solidFill>
              </a:rPr>
              <a:t>opsáním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textu</a:t>
            </a:r>
            <a:r>
              <a:rPr lang="en-US" dirty="0">
                <a:solidFill>
                  <a:srgbClr val="FFFFFF"/>
                </a:solidFill>
              </a:rPr>
              <a:t> z </a:t>
            </a:r>
            <a:r>
              <a:rPr lang="en-US" dirty="0" err="1">
                <a:solidFill>
                  <a:srgbClr val="FFFFFF"/>
                </a:solidFill>
              </a:rPr>
              <a:t>tabule</a:t>
            </a:r>
            <a:endParaRPr lang="en-US" dirty="0">
              <a:solidFill>
                <a:srgbClr val="FFFFFF"/>
              </a:solidFill>
            </a:endParaRP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sedí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jedné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nebo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obou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nohou</a:t>
            </a:r>
            <a:r>
              <a:rPr lang="en-US" dirty="0">
                <a:solidFill>
                  <a:srgbClr val="FFFFFF"/>
                </a:solidFill>
              </a:rPr>
              <a:t>, „</a:t>
            </a:r>
            <a:r>
              <a:rPr lang="en-US" dirty="0" err="1">
                <a:solidFill>
                  <a:srgbClr val="FFFFFF"/>
                </a:solidFill>
              </a:rPr>
              <a:t>visí</a:t>
            </a:r>
            <a:r>
              <a:rPr lang="en-US" dirty="0">
                <a:solidFill>
                  <a:srgbClr val="FFFFFF"/>
                </a:solidFill>
              </a:rPr>
              <a:t>“ </a:t>
            </a:r>
            <a:r>
              <a:rPr lang="en-US" dirty="0" err="1">
                <a:solidFill>
                  <a:srgbClr val="FFFFFF"/>
                </a:solidFill>
              </a:rPr>
              <a:t>na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židli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leží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na</a:t>
            </a:r>
            <a:r>
              <a:rPr lang="en-US" dirty="0">
                <a:solidFill>
                  <a:srgbClr val="FFFFFF"/>
                </a:solidFill>
              </a:rPr>
              <a:t> stole</a:t>
            </a: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problémy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zaostřit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oči</a:t>
            </a:r>
            <a:r>
              <a:rPr lang="en-US" dirty="0">
                <a:solidFill>
                  <a:srgbClr val="FFFFFF"/>
                </a:solidFill>
              </a:rPr>
              <a:t> do </a:t>
            </a:r>
            <a:r>
              <a:rPr lang="en-US" dirty="0" err="1">
                <a:solidFill>
                  <a:srgbClr val="FFFFFF"/>
                </a:solidFill>
              </a:rPr>
              <a:t>dálky</a:t>
            </a:r>
            <a:r>
              <a:rPr lang="en-US" dirty="0">
                <a:solidFill>
                  <a:srgbClr val="FFFFFF"/>
                </a:solidFill>
              </a:rPr>
              <a:t> a </a:t>
            </a:r>
            <a:r>
              <a:rPr lang="en-US" dirty="0" err="1">
                <a:solidFill>
                  <a:srgbClr val="FFFFFF"/>
                </a:solidFill>
              </a:rPr>
              <a:t>rychle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zpět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špatné</a:t>
            </a:r>
            <a:r>
              <a:rPr lang="en-US" dirty="0">
                <a:solidFill>
                  <a:srgbClr val="FFFFFF"/>
                </a:solidFill>
              </a:rPr>
              <a:t> 3D </a:t>
            </a:r>
            <a:r>
              <a:rPr lang="en-US" dirty="0" err="1">
                <a:solidFill>
                  <a:srgbClr val="FFFFFF"/>
                </a:solidFill>
              </a:rPr>
              <a:t>vidění</a:t>
            </a:r>
            <a:endParaRPr lang="en-US" dirty="0">
              <a:solidFill>
                <a:srgbClr val="FFFFFF"/>
              </a:solidFill>
            </a:endParaRP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nemůže</a:t>
            </a:r>
            <a:r>
              <a:rPr lang="en-US" dirty="0">
                <a:solidFill>
                  <a:srgbClr val="FFFFFF"/>
                </a:solidFill>
              </a:rPr>
              <a:t> se </a:t>
            </a:r>
            <a:r>
              <a:rPr lang="en-US" dirty="0" err="1">
                <a:solidFill>
                  <a:srgbClr val="FFFFFF"/>
                </a:solidFill>
              </a:rPr>
              <a:t>soustředit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err="1">
                <a:solidFill>
                  <a:srgbClr val="FFFFFF"/>
                </a:solidFill>
              </a:rPr>
              <a:t>když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musí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neustále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sedět</a:t>
            </a:r>
            <a:r>
              <a:rPr lang="en-US" dirty="0">
                <a:solidFill>
                  <a:srgbClr val="FFFFFF"/>
                </a:solidFill>
              </a:rPr>
              <a:t> v </a:t>
            </a:r>
            <a:r>
              <a:rPr lang="en-US" dirty="0" err="1">
                <a:solidFill>
                  <a:srgbClr val="FFFFFF"/>
                </a:solidFill>
              </a:rPr>
              <a:t>jedné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poloze</a:t>
            </a:r>
            <a:endParaRPr lang="en-US" dirty="0">
              <a:solidFill>
                <a:srgbClr val="FFFFFF"/>
              </a:solidFill>
            </a:endParaRPr>
          </a:p>
          <a:p>
            <a:pPr marL="0" lvl="0">
              <a:lnSpc>
                <a:spcPct val="100000"/>
              </a:lnSpc>
              <a:spcBef>
                <a:spcPts val="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hůř</a:t>
            </a:r>
            <a:r>
              <a:rPr lang="en-US" dirty="0">
                <a:solidFill>
                  <a:srgbClr val="FFFFFF"/>
                </a:solidFill>
              </a:rPr>
              <a:t> se </a:t>
            </a:r>
            <a:r>
              <a:rPr lang="en-US" dirty="0" err="1">
                <a:solidFill>
                  <a:srgbClr val="FFFFFF"/>
                </a:solidFill>
              </a:rPr>
              <a:t>naučí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plavat</a:t>
            </a:r>
            <a:r>
              <a:rPr lang="en-US" dirty="0">
                <a:solidFill>
                  <a:srgbClr val="FFFFFF"/>
                </a:solidFill>
              </a:rPr>
              <a:t> (</a:t>
            </a:r>
            <a:r>
              <a:rPr lang="en-US" dirty="0" err="1">
                <a:solidFill>
                  <a:srgbClr val="FFFFFF"/>
                </a:solidFill>
              </a:rPr>
              <a:t>plave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radši</a:t>
            </a:r>
            <a:r>
              <a:rPr lang="en-US" dirty="0">
                <a:solidFill>
                  <a:srgbClr val="FFFFFF"/>
                </a:solidFill>
              </a:rPr>
              <a:t> pod vodou)</a:t>
            </a:r>
          </a:p>
          <a:p>
            <a:endParaRPr lang="cs-CZ" dirty="0"/>
          </a:p>
        </p:txBody>
      </p:sp>
      <p:pic>
        <p:nvPicPr>
          <p:cNvPr id="5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098D3D50-5187-4135-A354-3EB03A1EA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98" y="3465193"/>
            <a:ext cx="2658761" cy="134267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6" name="Zástupný obsah 4" descr="Obsah obrázku kreslení&#10;&#10;Popis byl vytvořen automaticky">
            <a:extLst>
              <a:ext uri="{FF2B5EF4-FFF2-40B4-BE49-F238E27FC236}">
                <a16:creationId xmlns:a16="http://schemas.microsoft.com/office/drawing/2014/main" id="{5D4C3EF1-6155-4C2E-AA9E-E573B3F5B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4353" y="3288466"/>
            <a:ext cx="1547731" cy="1779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A6E6813-BF37-4263-AF7B-EAF8DBD73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803" y="4919493"/>
            <a:ext cx="3416951" cy="177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37303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2843</TotalTime>
  <Words>858</Words>
  <Application>Microsoft Office PowerPoint</Application>
  <PresentationFormat>Širokoúhlá obrazovka</PresentationFormat>
  <Paragraphs>92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Segoe UI Emoji</vt:lpstr>
      <vt:lpstr>Trebuchet MS</vt:lpstr>
      <vt:lpstr>Wingdings</vt:lpstr>
      <vt:lpstr>Berlín</vt:lpstr>
      <vt:lpstr>Inhibice primárních reflexů</vt:lpstr>
      <vt:lpstr>Co se dneska dozvím</vt:lpstr>
      <vt:lpstr>Základní zásady motorického vývoje do 1.roku</vt:lpstr>
      <vt:lpstr>NEJVÍCE POMŮŽETE SVÝM DĚTEM TÍM, ŽE JIM NEBUDETE VŮBEC POMÁHAT😊) Platí i v jiných kontextech😊 </vt:lpstr>
      <vt:lpstr>Primární reflexy</vt:lpstr>
      <vt:lpstr>Moroův reflex</vt:lpstr>
      <vt:lpstr>Asymetrický tonický šíjový reflex (ATŠR) </vt:lpstr>
      <vt:lpstr>Hledací a sací reflex (rooting-reflex) </vt:lpstr>
      <vt:lpstr>Symetrický tonický šíjový reflex </vt:lpstr>
      <vt:lpstr>Tonický labyrintový reflex</vt:lpstr>
      <vt:lpstr>Úchopové reflexy – palmární a plantární reflex</vt:lpstr>
      <vt:lpstr>Galantův spinální reflex</vt:lpstr>
      <vt:lpstr>Programy zabývající se inhibicí primárních reflexů </vt:lpstr>
      <vt:lpstr>Další ucelené programy cílené na obtíže dětí s SPU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Inhibice primárních reflexů</dc:title>
  <dc:creator>Alena Skotáková</dc:creator>
  <cp:lastModifiedBy>Alena Skotáková</cp:lastModifiedBy>
  <cp:revision>29</cp:revision>
  <dcterms:created xsi:type="dcterms:W3CDTF">2021-07-28T08:57:23Z</dcterms:created>
  <dcterms:modified xsi:type="dcterms:W3CDTF">2021-09-24T07:07:19Z</dcterms:modified>
</cp:coreProperties>
</file>