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73C1-E73D-4792-A30F-46C9F55531CA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43B1-D216-42E1-A8DD-0841F8721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4690-C756-4BD4-942E-E7F0737E24B7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6404-095B-4092-B5AE-21D78EA786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A9D7-1B35-48E8-A3E6-C6FCC42D8972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4257-752B-4351-BEC1-D019429D4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9EF6-3A09-46AF-8C76-9CCDA79A438D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93BC-5F71-447D-8591-1C6342970C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9D23-C4A1-4FA1-9305-BBBA357434DC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D706-BF74-4074-8594-B0027F9EF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AE6C-6C01-44C6-872C-EDA38F41AFBF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00F4-9370-4141-A9D3-5865617C4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EB8F-66C7-47D2-A448-852EC337679C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18D83-133E-47CE-A015-498585A03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779DB-AE88-4F4B-9322-570B186132A5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FFF8-3701-40BA-83AC-DDAF7B4D4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2C33-64D8-4E0E-882C-A1D291CC459E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AD9F-D383-4ECC-8848-A9F81D0EB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1173-95B9-457A-99B0-EF9391C214D3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CFB56-C30C-4A24-A65B-2AAC6A6BB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D3A9-0E0B-4456-839E-829BDF9E1E59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82BD-2C61-481D-B855-CB62B9DA8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B7A4B8-1C38-400A-AAE8-06FAA3A1A5D1}" type="datetimeFigureOut">
              <a:rPr lang="cs-CZ"/>
              <a:pPr>
                <a:defRPr/>
              </a:pPr>
              <a:t>22.03.2024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A05A5C-42D5-4FAB-85EF-D37B2500D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gala@fsps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3744912"/>
          </a:xfrm>
        </p:spPr>
        <p:txBody>
          <a:bodyPr/>
          <a:lstStyle/>
          <a:p>
            <a:br>
              <a:rPr lang="cs-CZ" dirty="0"/>
            </a:br>
            <a:r>
              <a:rPr lang="cs-CZ" sz="6000" b="1" dirty="0"/>
              <a:t>Didaktika sebeobrany</a:t>
            </a:r>
            <a:br>
              <a:rPr lang="cs-CZ" dirty="0"/>
            </a:br>
            <a:br>
              <a:rPr lang="cs-CZ" sz="1800" dirty="0"/>
            </a:br>
            <a:r>
              <a:rPr lang="cs-CZ" sz="2400" dirty="0" err="1"/>
              <a:t>nk</a:t>
            </a:r>
            <a:r>
              <a:rPr lang="cs-CZ" sz="2400" dirty="0"/>
              <a:t> 4723</a:t>
            </a: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Jaro 2024</a:t>
            </a:r>
            <a:br>
              <a:rPr lang="cs-CZ" sz="2400" dirty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3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br>
              <a:rPr lang="cs-CZ" dirty="0"/>
            </a:br>
            <a:r>
              <a:rPr lang="cs-CZ" dirty="0"/>
              <a:t>PhDr. Martin Bugala, Ph.D.</a:t>
            </a:r>
            <a:br>
              <a:rPr lang="cs-CZ" dirty="0"/>
            </a:br>
            <a:r>
              <a:rPr lang="cs-CZ" dirty="0">
                <a:hlinkClick r:id="rId2"/>
              </a:rPr>
              <a:t>bugala@fsps.muni.cz</a:t>
            </a:r>
            <a:br>
              <a:rPr lang="cs-CZ" dirty="0"/>
            </a:br>
            <a:r>
              <a:rPr lang="cs-CZ" dirty="0"/>
              <a:t>A33/335</a:t>
            </a:r>
            <a:br>
              <a:rPr lang="cs-CZ" dirty="0"/>
            </a:br>
            <a:br>
              <a:rPr lang="cs-CZ" dirty="0"/>
            </a:br>
            <a:br>
              <a:rPr lang="cs-CZ" sz="3600" dirty="0">
                <a:latin typeface="Arial" charset="0"/>
              </a:rPr>
            </a:br>
            <a:endParaRPr lang="cs-CZ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Rozvrh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7DE15F6-8EF7-4CAB-9CA6-5AD6D25A9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030860"/>
              </p:ext>
            </p:extLst>
          </p:nvPr>
        </p:nvGraphicFramePr>
        <p:xfrm>
          <a:off x="683568" y="1844824"/>
          <a:ext cx="7776863" cy="3816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9613">
                  <a:extLst>
                    <a:ext uri="{9D8B030D-6E8A-4147-A177-3AD203B41FA5}">
                      <a16:colId xmlns:a16="http://schemas.microsoft.com/office/drawing/2014/main" val="1093429948"/>
                    </a:ext>
                  </a:extLst>
                </a:gridCol>
                <a:gridCol w="899638">
                  <a:extLst>
                    <a:ext uri="{9D8B030D-6E8A-4147-A177-3AD203B41FA5}">
                      <a16:colId xmlns:a16="http://schemas.microsoft.com/office/drawing/2014/main" val="1481391594"/>
                    </a:ext>
                  </a:extLst>
                </a:gridCol>
                <a:gridCol w="899638">
                  <a:extLst>
                    <a:ext uri="{9D8B030D-6E8A-4147-A177-3AD203B41FA5}">
                      <a16:colId xmlns:a16="http://schemas.microsoft.com/office/drawing/2014/main" val="2687088598"/>
                    </a:ext>
                  </a:extLst>
                </a:gridCol>
                <a:gridCol w="1339459">
                  <a:extLst>
                    <a:ext uri="{9D8B030D-6E8A-4147-A177-3AD203B41FA5}">
                      <a16:colId xmlns:a16="http://schemas.microsoft.com/office/drawing/2014/main" val="1652632238"/>
                    </a:ext>
                  </a:extLst>
                </a:gridCol>
                <a:gridCol w="979605">
                  <a:extLst>
                    <a:ext uri="{9D8B030D-6E8A-4147-A177-3AD203B41FA5}">
                      <a16:colId xmlns:a16="http://schemas.microsoft.com/office/drawing/2014/main" val="1157972621"/>
                    </a:ext>
                  </a:extLst>
                </a:gridCol>
                <a:gridCol w="2698910">
                  <a:extLst>
                    <a:ext uri="{9D8B030D-6E8A-4147-A177-3AD203B41FA5}">
                      <a16:colId xmlns:a16="http://schemas.microsoft.com/office/drawing/2014/main" val="2419672660"/>
                    </a:ext>
                  </a:extLst>
                </a:gridCol>
              </a:tblGrid>
              <a:tr h="636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15.3.2024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15:30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17:05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Seminář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1582528"/>
                  </a:ext>
                </a:extLst>
              </a:tr>
              <a:tr h="636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22.3.2024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18:00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19:35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Přednáška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3321262"/>
                  </a:ext>
                </a:extLst>
              </a:tr>
              <a:tr h="636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5.4.2024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8:00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9:35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Seminář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9813272"/>
                  </a:ext>
                </a:extLst>
              </a:tr>
              <a:tr h="636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26.4.2024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17:25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19:55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Přednáška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3713555"/>
                  </a:ext>
                </a:extLst>
              </a:tr>
              <a:tr h="636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3.5.2024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15:05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16:40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Přednáška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7175680"/>
                  </a:ext>
                </a:extLst>
              </a:tr>
              <a:tr h="6360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10.5.2024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15:50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18:20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Seminář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Didaktika sebeobrany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47493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/>
              <a:t>Zkouška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u="sng" dirty="0"/>
              <a:t>Didaktický výstup: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v délce trvání cca 15 minut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Pozn. v případě uvolnění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Písemně vypracovat přípravu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„</a:t>
            </a:r>
            <a:r>
              <a:rPr lang="cs-CZ" i="1" dirty="0"/>
              <a:t>Kurz sebeobrany pro dospělé</a:t>
            </a:r>
            <a:r>
              <a:rPr lang="cs-CZ" dirty="0"/>
              <a:t>“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10 lekcí na 4 – 5 stran A4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-Z toho zpracovat jednu lekci a tuto odučit,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-Zaslat na email min. týden před zkouškou.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Co je didaktika?</a:t>
            </a:r>
          </a:p>
          <a:p>
            <a:pPr marL="0" indent="0">
              <a:buNone/>
            </a:pPr>
            <a:r>
              <a:rPr lang="cs-CZ" dirty="0"/>
              <a:t>	- je teorií vzdělávání, zabývající se formami 	postupy a cíli vyučování.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Formy výuky </a:t>
            </a:r>
          </a:p>
          <a:p>
            <a:pPr marL="0" indent="0">
              <a:buNone/>
            </a:pPr>
            <a:r>
              <a:rPr lang="cs-CZ" dirty="0"/>
              <a:t>	- podle vztahu k osobnosti žáka,</a:t>
            </a:r>
          </a:p>
          <a:p>
            <a:pPr marL="0" indent="0">
              <a:buNone/>
            </a:pPr>
            <a:r>
              <a:rPr lang="cs-CZ" dirty="0"/>
              <a:t>	- podle charakteru výukového prostředí,</a:t>
            </a:r>
          </a:p>
          <a:p>
            <a:pPr marL="0" indent="0">
              <a:buNone/>
            </a:pPr>
            <a:r>
              <a:rPr lang="cs-CZ" dirty="0"/>
              <a:t>	- podle délky trvání.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7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Didaktické postupy</a:t>
            </a:r>
          </a:p>
          <a:p>
            <a:pPr marL="0" indent="0">
              <a:buNone/>
            </a:pPr>
            <a:r>
              <a:rPr lang="cs-CZ" dirty="0"/>
              <a:t>	- Komplexní(v celku),</a:t>
            </a:r>
          </a:p>
          <a:p>
            <a:pPr marL="0" indent="0">
              <a:buNone/>
            </a:pPr>
            <a:r>
              <a:rPr lang="cs-CZ" dirty="0"/>
              <a:t>	- Analyticko-syntetický(od části k celku),</a:t>
            </a:r>
          </a:p>
          <a:p>
            <a:pPr marL="0" indent="0">
              <a:buNone/>
            </a:pPr>
            <a:r>
              <a:rPr lang="cs-CZ" dirty="0"/>
              <a:t>	- Synteticko-analytický (od celku k části).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Cíle vyučování</a:t>
            </a:r>
          </a:p>
          <a:p>
            <a:pPr marL="0" indent="0">
              <a:buNone/>
            </a:pPr>
            <a:r>
              <a:rPr lang="cs-CZ" dirty="0"/>
              <a:t>	- Obecné cíle (frekventant kurzu bude 	umět rozpoznávat potenciální hrozby),</a:t>
            </a:r>
          </a:p>
          <a:p>
            <a:pPr marL="0" indent="0">
              <a:buNone/>
            </a:pPr>
            <a:r>
              <a:rPr lang="cs-CZ" dirty="0"/>
              <a:t>	- Konkrétní (frekventant dokáže 	vyjmenovat fáze cyklu konfliktu.</a:t>
            </a:r>
          </a:p>
        </p:txBody>
      </p:sp>
    </p:spTree>
    <p:extLst>
      <p:ext uri="{BB962C8B-B14F-4D97-AF65-F5344CB8AC3E}">
        <p14:creationId xmlns:p14="http://schemas.microsoft.com/office/powerpoint/2010/main" val="34192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Práce s klienty,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Naplánovaný kurz </a:t>
            </a:r>
            <a:r>
              <a:rPr lang="cs-CZ" dirty="0" err="1"/>
              <a:t>vs</a:t>
            </a:r>
            <a:r>
              <a:rPr lang="cs-CZ" dirty="0"/>
              <a:t> realita,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Osobnost instruktora,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Kompetence instruktora,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834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257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sady Office</vt:lpstr>
      <vt:lpstr> Didaktika sebeobrany  nk 4723  Jaro 2024 </vt:lpstr>
      <vt:lpstr> PhDr. Martin Bugala, Ph.D. bugala@fsps.muni.cz A33/335   </vt:lpstr>
      <vt:lpstr>Rozvrh</vt:lpstr>
      <vt:lpstr>Ukončení předmětu</vt:lpstr>
      <vt:lpstr>Teoretický základ</vt:lpstr>
      <vt:lpstr>Teoretický základ</vt:lpstr>
      <vt:lpstr>Praxe</vt:lpstr>
    </vt:vector>
  </TitlesOfParts>
  <Company>ČR GŘC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sebeobrany</dc:title>
  <dc:creator>S216</dc:creator>
  <cp:lastModifiedBy>Martin Bugala</cp:lastModifiedBy>
  <cp:revision>33</cp:revision>
  <dcterms:created xsi:type="dcterms:W3CDTF">2012-06-21T11:33:55Z</dcterms:created>
  <dcterms:modified xsi:type="dcterms:W3CDTF">2024-03-22T07:51:28Z</dcterms:modified>
</cp:coreProperties>
</file>