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Inovace ve vzdělávání dospělých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Workshop</a:t>
            </a:r>
          </a:p>
          <a:p>
            <a:pPr lvl="1"/>
            <a:r>
              <a:rPr lang="cs-CZ" dirty="0"/>
              <a:t>1) práce ve </a:t>
            </a:r>
            <a:r>
              <a:rPr lang="cs-CZ" dirty="0" smtClean="0"/>
              <a:t>skupinách</a:t>
            </a:r>
            <a:endParaRPr lang="cs-CZ" dirty="0"/>
          </a:p>
          <a:p>
            <a:pPr lvl="1"/>
            <a:r>
              <a:rPr lang="cs-CZ" dirty="0"/>
              <a:t>2) práce na určitém úkolu </a:t>
            </a:r>
          </a:p>
          <a:p>
            <a:pPr lvl="1"/>
            <a:r>
              <a:rPr lang="cs-CZ" dirty="0"/>
              <a:t>3) práce mimo běžnou pracovní činnost </a:t>
            </a:r>
          </a:p>
          <a:p>
            <a:pPr lvl="1"/>
            <a:r>
              <a:rPr lang="cs-CZ" dirty="0"/>
              <a:t>4) účastníci pracovního setkání jsou specialisté nebo zainteresovaní </a:t>
            </a:r>
          </a:p>
          <a:p>
            <a:pPr lvl="1"/>
            <a:r>
              <a:rPr lang="cs-CZ" dirty="0"/>
              <a:t>5) vedení setkání přejímá moderátor, jakožto expert pro metodiku organizování skupinové dynamiky </a:t>
            </a:r>
          </a:p>
          <a:p>
            <a:pPr lvl="1"/>
            <a:r>
              <a:rPr lang="cs-CZ" dirty="0"/>
              <a:t>6) časový rozvrh není příliš přesně definován </a:t>
            </a:r>
          </a:p>
          <a:p>
            <a:pPr lvl="1"/>
            <a:r>
              <a:rPr lang="cs-CZ" dirty="0"/>
              <a:t>7) výsledný efekt (závěry workshopu) působí i nadále po ukončení pracovního setkání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914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Superlearning</a:t>
            </a:r>
            <a:endParaRPr lang="cs-CZ" dirty="0" smtClean="0"/>
          </a:p>
          <a:p>
            <a:r>
              <a:rPr lang="cs-CZ" dirty="0" smtClean="0"/>
              <a:t>Georgi </a:t>
            </a:r>
            <a:r>
              <a:rPr lang="cs-CZ" dirty="0" err="1" smtClean="0"/>
              <a:t>Lozanov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princip řeky v úzkém korytě</a:t>
            </a:r>
          </a:p>
          <a:p>
            <a:pPr lvl="1"/>
            <a:r>
              <a:rPr lang="cs-CZ" dirty="0"/>
              <a:t>princip opozice vědomí a podvědomí</a:t>
            </a:r>
          </a:p>
          <a:p>
            <a:pPr lvl="1"/>
            <a:r>
              <a:rPr lang="cs-CZ" dirty="0"/>
              <a:t>princip převodu zjišťovací paměti na zpětně poznávací</a:t>
            </a:r>
          </a:p>
          <a:p>
            <a:endParaRPr lang="cs-CZ" dirty="0" smtClean="0"/>
          </a:p>
          <a:p>
            <a:r>
              <a:rPr lang="cs-CZ" dirty="0"/>
              <a:t>1) krok první – meditace </a:t>
            </a:r>
          </a:p>
          <a:p>
            <a:r>
              <a:rPr lang="cs-CZ" dirty="0"/>
              <a:t>2) procvičování představivosti – okamžitě po sestoupení do hladiny Alfa </a:t>
            </a:r>
          </a:p>
          <a:p>
            <a:r>
              <a:rPr lang="cs-CZ" dirty="0"/>
              <a:t>3) návrat do bdělého stavu - čtení a studium učebních textů </a:t>
            </a:r>
          </a:p>
          <a:p>
            <a:r>
              <a:rPr lang="cs-CZ" dirty="0"/>
              <a:t>4) sestup do hladin Alfa – čtení učebních textů v hladině Alfa </a:t>
            </a:r>
          </a:p>
          <a:p>
            <a:r>
              <a:rPr lang="cs-CZ" dirty="0"/>
              <a:t>5) vybavení si učební látky v hladině Alfa – při zavřených očích – využití vnitřních zobrazovacích metod </a:t>
            </a:r>
          </a:p>
          <a:p>
            <a:r>
              <a:rPr lang="cs-CZ" dirty="0"/>
              <a:t>6) vybavení učební látky v hladině Beta – využití látky a vědomostí v normálním bdělém stavu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13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úroveň poznatková (informace o změně zdůvodnění a pochopení inovace) </a:t>
            </a:r>
          </a:p>
          <a:p>
            <a:r>
              <a:rPr lang="cs-CZ" dirty="0"/>
              <a:t>2) úroveň názorová (přijetí potřeby změny) </a:t>
            </a:r>
          </a:p>
          <a:p>
            <a:r>
              <a:rPr lang="cs-CZ" dirty="0"/>
              <a:t>3) racionální a emocionální úroveň míry změny inovace </a:t>
            </a:r>
          </a:p>
          <a:p>
            <a:r>
              <a:rPr lang="cs-CZ" dirty="0"/>
              <a:t>4) úroveň chování (směřující a zaměřená na podoby implementace inovace)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32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 jako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1) pedagogické experimenty přirozené – v přirozených podmínkách vzdělávacího procesu </a:t>
            </a:r>
          </a:p>
          <a:p>
            <a:r>
              <a:rPr lang="cs-CZ" dirty="0"/>
              <a:t>2) pedagogické experimenty laboratorní - probíhá s výběrovým vzorkem jednotlivě ve zprostředkovaných podmínkách.</a:t>
            </a:r>
          </a:p>
          <a:p>
            <a:endParaRPr lang="cs-CZ" dirty="0" smtClean="0"/>
          </a:p>
          <a:p>
            <a:r>
              <a:rPr lang="cs-CZ" dirty="0" smtClean="0"/>
              <a:t>Roviny experimentu</a:t>
            </a:r>
          </a:p>
          <a:p>
            <a:r>
              <a:rPr lang="cs-CZ" dirty="0"/>
              <a:t>1) </a:t>
            </a:r>
            <a:r>
              <a:rPr lang="cs-CZ" dirty="0" err="1"/>
              <a:t>andragogická</a:t>
            </a:r>
            <a:r>
              <a:rPr lang="cs-CZ" dirty="0"/>
              <a:t>: zkoumání </a:t>
            </a:r>
            <a:r>
              <a:rPr lang="cs-CZ" dirty="0" smtClean="0"/>
              <a:t>výchovných a </a:t>
            </a:r>
            <a:r>
              <a:rPr lang="cs-CZ" dirty="0"/>
              <a:t>vzdělávacích prostředků, metod, pomůcek a forem se záměrem poznat příčiny a zvláštnosti </a:t>
            </a:r>
            <a:r>
              <a:rPr lang="cs-CZ" dirty="0" smtClean="0"/>
              <a:t>jevu</a:t>
            </a:r>
            <a:r>
              <a:rPr lang="cs-CZ" dirty="0"/>
              <a:t>, podmínek </a:t>
            </a:r>
            <a:r>
              <a:rPr lang="cs-CZ" dirty="0" smtClean="0"/>
              <a:t>účinnosti</a:t>
            </a:r>
            <a:r>
              <a:rPr lang="cs-CZ" dirty="0"/>
              <a:t>, stejně jako poznat podstatné souvislosti a vlastnosti </a:t>
            </a:r>
            <a:r>
              <a:rPr lang="cs-CZ" dirty="0" smtClean="0"/>
              <a:t>se </a:t>
            </a:r>
            <a:r>
              <a:rPr lang="cs-CZ" dirty="0"/>
              <a:t>současným </a:t>
            </a:r>
            <a:r>
              <a:rPr lang="cs-CZ" dirty="0" smtClean="0"/>
              <a:t>ověřováním  výchovně-vzdělávacích </a:t>
            </a:r>
            <a:r>
              <a:rPr lang="cs-CZ" dirty="0"/>
              <a:t>hypotéz a vytvářením nových. </a:t>
            </a:r>
          </a:p>
          <a:p>
            <a:r>
              <a:rPr lang="cs-CZ" dirty="0"/>
              <a:t>2) Filozofická: zkoumání </a:t>
            </a:r>
            <a:r>
              <a:rPr lang="cs-CZ" dirty="0" smtClean="0"/>
              <a:t>jevů </a:t>
            </a:r>
            <a:r>
              <a:rPr lang="cs-CZ" dirty="0"/>
              <a:t>tím, že se na ně aktivně působí, a to buď vytvářením podmínek, které odpovídají cílům výzkumu, nebo změnou průběhu procesu v žádaném směru; jedna ze stránek společensko- historické praxe s důsledkem, že je východiskem poznání a kritériem pravdivosti hypotéz, teorií a filozofických konceptech. </a:t>
            </a:r>
          </a:p>
          <a:p>
            <a:r>
              <a:rPr lang="cs-CZ" dirty="0"/>
              <a:t>3) Všeobecné: pokus jako vědecká metoda zkoumání, zjišťování příčinných a zákonitých souvislostí a závislostí s kontrolou všech podmínek včetně výběru prostředí, zkoumaných subjektů a následně pozorované a měřené změny a reakce. </a:t>
            </a:r>
          </a:p>
          <a:p>
            <a:r>
              <a:rPr lang="cs-CZ" dirty="0"/>
              <a:t>4) Ověřování a získávání empirických poznatků v plánování a výzkumníkem (experimentátorem) řízení situace.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25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Připravenost k inovacím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teoretické základy řídící práce (plánování, rozhodování, vedení lidí, organizování, motivování) </a:t>
            </a:r>
          </a:p>
          <a:p>
            <a:r>
              <a:rPr lang="cs-CZ" dirty="0"/>
              <a:t>2) systémové přístupy (logická formulace rozhodujících úkolů) </a:t>
            </a:r>
          </a:p>
          <a:p>
            <a:r>
              <a:rPr lang="cs-CZ" dirty="0"/>
              <a:t>3) základy technologie zpracování informací pro rozhodovací procesy tvořivé práce (expertní systémy, využití a malé integrace, heuristické přístupy) </a:t>
            </a:r>
          </a:p>
          <a:p>
            <a:r>
              <a:rPr lang="cs-CZ" dirty="0"/>
              <a:t>4) základy psychologie a sociologie řídící práce (metody řízení a komunikace) </a:t>
            </a:r>
          </a:p>
          <a:p>
            <a:r>
              <a:rPr lang="cs-CZ" dirty="0"/>
              <a:t>5) předpoklady pro účinnou formální i neformální mezinárodní spolupráci (včetně cizojazyčné přípravy) </a:t>
            </a:r>
          </a:p>
          <a:p>
            <a:r>
              <a:rPr lang="cs-CZ" dirty="0"/>
              <a:t>6) poznatky z hygieny duševní práce </a:t>
            </a:r>
          </a:p>
          <a:p>
            <a:r>
              <a:rPr lang="cs-CZ" dirty="0"/>
              <a:t>7) sociální kvalifikace pro týmovou práci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81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Paralelní řízení</a:t>
            </a:r>
          </a:p>
          <a:p>
            <a:r>
              <a:rPr lang="cs-CZ" dirty="0" smtClean="0"/>
              <a:t>Pověření úkolem</a:t>
            </a:r>
          </a:p>
          <a:p>
            <a:r>
              <a:rPr lang="cs-CZ" dirty="0" err="1" smtClean="0"/>
              <a:t>Assessment</a:t>
            </a:r>
            <a:r>
              <a:rPr lang="cs-CZ" dirty="0" smtClean="0"/>
              <a:t> center</a:t>
            </a:r>
          </a:p>
          <a:p>
            <a:r>
              <a:rPr lang="cs-CZ" dirty="0" err="1" smtClean="0"/>
              <a:t>Outdoor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endParaRPr lang="cs-CZ" dirty="0" smtClean="0"/>
          </a:p>
          <a:p>
            <a:r>
              <a:rPr lang="cs-CZ" dirty="0" smtClean="0"/>
              <a:t>Workshop</a:t>
            </a:r>
          </a:p>
          <a:p>
            <a:r>
              <a:rPr lang="cs-CZ" dirty="0" err="1" smtClean="0"/>
              <a:t>Superlearning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86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Paralelní řízení</a:t>
            </a:r>
          </a:p>
          <a:p>
            <a:endParaRPr lang="cs-CZ" dirty="0"/>
          </a:p>
          <a:p>
            <a:r>
              <a:rPr lang="cs-CZ" dirty="0" smtClean="0"/>
              <a:t>Ustanovení poradních orgánů managementu</a:t>
            </a:r>
          </a:p>
          <a:p>
            <a:pPr lvl="1"/>
            <a:r>
              <a:rPr lang="cs-CZ" dirty="0" smtClean="0"/>
              <a:t>Senior </a:t>
            </a:r>
            <a:r>
              <a:rPr lang="cs-CZ" dirty="0" err="1" smtClean="0"/>
              <a:t>manageri</a:t>
            </a:r>
            <a:endParaRPr lang="cs-CZ" dirty="0" smtClean="0"/>
          </a:p>
          <a:p>
            <a:pPr lvl="1"/>
            <a:r>
              <a:rPr lang="cs-CZ" dirty="0" smtClean="0"/>
              <a:t>Junior </a:t>
            </a:r>
            <a:r>
              <a:rPr lang="cs-CZ" dirty="0" err="1" smtClean="0"/>
              <a:t>manageri</a:t>
            </a:r>
            <a:endParaRPr lang="cs-CZ" dirty="0"/>
          </a:p>
          <a:p>
            <a:r>
              <a:rPr lang="cs-CZ" dirty="0" smtClean="0"/>
              <a:t>Nemá řídící pravomoci</a:t>
            </a:r>
          </a:p>
          <a:p>
            <a:r>
              <a:rPr lang="cs-CZ" dirty="0" smtClean="0"/>
              <a:t>Používá se i k výběru vyššího managementu</a:t>
            </a:r>
          </a:p>
        </p:txBody>
      </p:sp>
    </p:spTree>
    <p:extLst>
      <p:ext uri="{BB962C8B-B14F-4D97-AF65-F5344CB8AC3E}">
        <p14:creationId xmlns:p14="http://schemas.microsoft.com/office/powerpoint/2010/main" val="392782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Pověření úkolem</a:t>
            </a:r>
          </a:p>
          <a:p>
            <a:pPr lvl="1"/>
            <a:r>
              <a:rPr lang="cs-CZ" dirty="0" smtClean="0"/>
              <a:t>Zadání pracovního úkolu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pozorování, </a:t>
            </a:r>
            <a:endParaRPr lang="cs-CZ" dirty="0" smtClean="0"/>
          </a:p>
          <a:p>
            <a:pPr lvl="1"/>
            <a:r>
              <a:rPr lang="cs-CZ" dirty="0" smtClean="0"/>
              <a:t>hodnocení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přenesení zodpovědnosti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samostatnosti u zaměstnance</a:t>
            </a:r>
          </a:p>
        </p:txBody>
      </p:sp>
    </p:spTree>
    <p:extLst>
      <p:ext uri="{BB962C8B-B14F-4D97-AF65-F5344CB8AC3E}">
        <p14:creationId xmlns:p14="http://schemas.microsoft.com/office/powerpoint/2010/main" val="239541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center (diagnosticko-výcvikový program)</a:t>
            </a:r>
          </a:p>
          <a:p>
            <a:endParaRPr lang="cs-CZ" dirty="0"/>
          </a:p>
          <a:p>
            <a:r>
              <a:rPr lang="cs-CZ" dirty="0" smtClean="0"/>
              <a:t>Celodenní hodnocení/vzdělávání s řadou různých úkolů</a:t>
            </a:r>
          </a:p>
          <a:p>
            <a:r>
              <a:rPr lang="cs-CZ" dirty="0" smtClean="0"/>
              <a:t>Posuzuje soft </a:t>
            </a:r>
            <a:r>
              <a:rPr lang="cs-CZ" dirty="0" err="1" smtClean="0"/>
              <a:t>skills</a:t>
            </a:r>
            <a:endParaRPr lang="cs-CZ" dirty="0" smtClean="0"/>
          </a:p>
          <a:p>
            <a:endParaRPr lang="cs-CZ" dirty="0"/>
          </a:p>
          <a:p>
            <a:pPr lvl="1"/>
            <a:r>
              <a:rPr lang="cs-CZ" dirty="0" smtClean="0"/>
              <a:t>Časová tíseň</a:t>
            </a:r>
          </a:p>
          <a:p>
            <a:pPr lvl="1"/>
            <a:r>
              <a:rPr lang="cs-CZ" dirty="0" smtClean="0"/>
              <a:t>Sebehodnocení</a:t>
            </a:r>
          </a:p>
          <a:p>
            <a:pPr lvl="1"/>
            <a:r>
              <a:rPr lang="cs-CZ" dirty="0" smtClean="0"/>
              <a:t>Hodnocení jiných členů skupiny</a:t>
            </a:r>
          </a:p>
          <a:p>
            <a:pPr lvl="1"/>
            <a:r>
              <a:rPr lang="cs-CZ" dirty="0" smtClean="0"/>
              <a:t>Nesplnitelné úkoly</a:t>
            </a:r>
          </a:p>
          <a:p>
            <a:pPr lvl="1"/>
            <a:r>
              <a:rPr lang="cs-CZ" dirty="0" smtClean="0"/>
              <a:t>Prezentace a obhajoba názorů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4653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Outdoor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, škola hrou, </a:t>
            </a:r>
            <a:r>
              <a:rPr lang="cs-CZ" dirty="0" err="1" smtClean="0"/>
              <a:t>teambuilding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Využití pohybových aktivit ve vzdělávání</a:t>
            </a:r>
          </a:p>
          <a:p>
            <a:r>
              <a:rPr lang="cs-CZ" dirty="0" smtClean="0"/>
              <a:t>Potřeba překonat neochotu hrát</a:t>
            </a:r>
          </a:p>
          <a:p>
            <a:r>
              <a:rPr lang="cs-CZ" dirty="0"/>
              <a:t>skupinové zadání úkolu, sestavení skupin, vytvoření hierarchie, vedení skupiny a zpracovávání zadání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8512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5101</TotalTime>
  <Words>524</Words>
  <Application>Microsoft Office PowerPoint</Application>
  <PresentationFormat>Širokoúhlá obrazovka</PresentationFormat>
  <Paragraphs>87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Corbel</vt:lpstr>
      <vt:lpstr>Wingdings</vt:lpstr>
      <vt:lpstr>Pruhy</vt:lpstr>
      <vt:lpstr>Inovace ve vzdělávání dospělých</vt:lpstr>
      <vt:lpstr>Úrovně inovací</vt:lpstr>
      <vt:lpstr>Inovace jako experiment</vt:lpstr>
      <vt:lpstr>Připravenost k inovacím</vt:lpstr>
      <vt:lpstr>Inovativní metody</vt:lpstr>
      <vt:lpstr>Inovativní metody</vt:lpstr>
      <vt:lpstr>Inovativní metody</vt:lpstr>
      <vt:lpstr>Inovativní metody</vt:lpstr>
      <vt:lpstr>Inovativní metody</vt:lpstr>
      <vt:lpstr>Inovativní metody</vt:lpstr>
      <vt:lpstr>Inovativní metody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63</cp:revision>
  <dcterms:created xsi:type="dcterms:W3CDTF">2014-09-12T07:45:11Z</dcterms:created>
  <dcterms:modified xsi:type="dcterms:W3CDTF">2014-10-21T05:16:18Z</dcterms:modified>
</cp:coreProperties>
</file>