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1" r:id="rId2"/>
  </p:sldMasterIdLst>
  <p:notesMasterIdLst>
    <p:notesMasterId r:id="rId15"/>
  </p:notesMasterIdLst>
  <p:sldIdLst>
    <p:sldId id="269" r:id="rId3"/>
    <p:sldId id="256" r:id="rId4"/>
    <p:sldId id="257" r:id="rId5"/>
    <p:sldId id="262" r:id="rId6"/>
    <p:sldId id="263" r:id="rId7"/>
    <p:sldId id="259" r:id="rId8"/>
    <p:sldId id="264" r:id="rId9"/>
    <p:sldId id="260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00" autoAdjust="0"/>
  </p:normalViewPr>
  <p:slideViewPr>
    <p:cSldViewPr>
      <p:cViewPr varScale="1">
        <p:scale>
          <a:sx n="129" d="100"/>
          <a:sy n="129" d="100"/>
        </p:scale>
        <p:origin x="88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E8025455-6635-46D5-834B-FDD4F7A904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749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cs-CZ" altLang="en-US" noProof="0" smtClean="0"/>
              <a:t>Kliknutím lze upravit styl.</a:t>
            </a:r>
            <a:endParaRPr lang="en-US" altLang="en-US" noProof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cs-CZ" altLang="en-US" noProof="0" smtClean="0"/>
              <a:t>Kliknutím lze upravit styl předlohy.</a:t>
            </a:r>
            <a:endParaRPr lang="en-US" altLang="en-US" noProof="0" smtClean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645E61-7330-4458-9B5E-566119536F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F66A2-0708-433C-8BCF-37D762613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14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9C042-9AF7-48E6-9F40-55034966A7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743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F27D5BB-C1CD-4D34-AD79-15D8827C6D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60793-3BAE-4F8E-B76F-9ECD23C21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70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6862-CBB9-43FB-B5DD-57E67D3AE0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149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C5CC2-845B-4B89-A048-6199C025E2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1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FE846-DF06-4C54-9A8C-EA735576E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448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F4034-B1BB-4C23-B7ED-D50AF5E322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269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55B53-EF5C-4E3F-A239-15B9C3591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900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83A2C-946D-4D14-8972-580F7635A2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4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1C4E9-7F80-499A-8693-B6F517F92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584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75D98-DE32-438A-B937-129A4129DE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60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21122-6F49-4355-83BB-284650350F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851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DA6F5-CB7E-41D1-A6E5-854A585F76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62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8799-01F0-4960-AB0E-AB4986FE67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0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67B6B-F3AB-4006-B95E-EC0A399D6D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484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4461B-1501-4C0A-9B22-99FCAF9074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1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B32AB-AF8A-4EFF-9BE8-FCB37288ED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09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94E7B-C94A-40D5-A3A7-9EAF6988B5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05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883ED-6A64-4A44-A16F-BF702B390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27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9DADA-176B-47F0-ADE5-0A82F037D9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15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styl.</a:t>
            </a:r>
            <a:endParaRPr lang="en-US" alt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A134E01D-3004-4014-BB55-AF15DB4E78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7F39A7-B447-4908-BAFC-855A746BEB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48" y="1032"/>
            <a:ext cx="9162048" cy="685696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7072"/>
            <a:ext cx="8358398" cy="19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684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smtClean="0"/>
              <a:t>statements </a:t>
            </a:r>
            <a:r>
              <a:rPr lang="en-US" dirty="0" smtClean="0"/>
              <a:t>focus</a:t>
            </a:r>
            <a:r>
              <a:rPr lang="cs-CZ" dirty="0" err="1" smtClean="0"/>
              <a:t>ed</a:t>
            </a:r>
            <a:r>
              <a:rPr lang="cs-CZ" dirty="0" smtClean="0"/>
              <a:t> </a:t>
            </a:r>
            <a:r>
              <a:rPr lang="en-US" dirty="0" smtClean="0"/>
              <a:t>on </a:t>
            </a:r>
            <a:r>
              <a:rPr lang="en-US" dirty="0" smtClean="0"/>
              <a:t>strategies of people in </a:t>
            </a:r>
            <a:r>
              <a:rPr lang="en-US" dirty="0" smtClean="0"/>
              <a:t>wheelchair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n-US" dirty="0" smtClean="0"/>
              <a:t>void</a:t>
            </a:r>
            <a:r>
              <a:rPr lang="cs-CZ" dirty="0" err="1" smtClean="0"/>
              <a:t>ing</a:t>
            </a:r>
            <a:r>
              <a:rPr lang="en-US" dirty="0" smtClean="0"/>
              <a:t> </a:t>
            </a:r>
            <a:r>
              <a:rPr lang="en-US" dirty="0" smtClean="0"/>
              <a:t>situations they are scared of the </a:t>
            </a:r>
            <a:r>
              <a:rPr lang="en-US" dirty="0" smtClean="0"/>
              <a:t>most</a:t>
            </a:r>
            <a:r>
              <a:rPr lang="cs-CZ" dirty="0" smtClean="0"/>
              <a:t>  </a:t>
            </a:r>
          </a:p>
          <a:p>
            <a:r>
              <a:rPr lang="cs-CZ" dirty="0" smtClean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/>
              <a:t>sure about the benefits of knowing the communication strategies </a:t>
            </a:r>
            <a:r>
              <a:rPr lang="en-US" dirty="0" smtClean="0"/>
              <a:t>(</a:t>
            </a:r>
            <a:r>
              <a:rPr lang="en-US" dirty="0"/>
              <a:t>median 3)</a:t>
            </a:r>
            <a:endParaRPr lang="cs-CZ" dirty="0" smtClean="0"/>
          </a:p>
          <a:p>
            <a:r>
              <a:rPr lang="cs-CZ" dirty="0" smtClean="0"/>
              <a:t>T</a:t>
            </a:r>
            <a:r>
              <a:rPr lang="en-US" dirty="0" err="1" smtClean="0"/>
              <a:t>ry</a:t>
            </a:r>
            <a:r>
              <a:rPr lang="en-US" dirty="0" smtClean="0"/>
              <a:t> </a:t>
            </a:r>
            <a:r>
              <a:rPr lang="en-US" dirty="0" smtClean="0"/>
              <a:t>not to limit themselves and face their </a:t>
            </a:r>
            <a:r>
              <a:rPr lang="en-US" dirty="0" smtClean="0"/>
              <a:t>fears</a:t>
            </a:r>
            <a:r>
              <a:rPr lang="cs-CZ" dirty="0"/>
              <a:t> (</a:t>
            </a:r>
            <a:r>
              <a:rPr lang="cs-CZ" dirty="0" err="1"/>
              <a:t>median</a:t>
            </a:r>
            <a:r>
              <a:rPr lang="cs-CZ" dirty="0"/>
              <a:t> 4)</a:t>
            </a:r>
          </a:p>
          <a:p>
            <a:pPr lvl="1"/>
            <a:r>
              <a:rPr lang="cs-CZ" dirty="0" smtClean="0"/>
              <a:t>M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totally agree </a:t>
            </a:r>
            <a:r>
              <a:rPr lang="en-US" dirty="0" smtClean="0"/>
              <a:t>while </a:t>
            </a:r>
            <a:r>
              <a:rPr lang="en-US" dirty="0" smtClean="0"/>
              <a:t>women are not that confident in this statement</a:t>
            </a:r>
            <a:r>
              <a:rPr lang="en-US" b="1" dirty="0" smtClean="0"/>
              <a:t> </a:t>
            </a:r>
            <a:r>
              <a:rPr lang="en-US" dirty="0" smtClean="0"/>
              <a:t>(p = 0.013351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47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0398" cy="634082"/>
          </a:xfrm>
        </p:spPr>
        <p:txBody>
          <a:bodyPr/>
          <a:lstStyle/>
          <a:p>
            <a:r>
              <a:rPr lang="cs-CZ" dirty="0" err="1" smtClean="0"/>
              <a:t>Conclusion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052736"/>
            <a:ext cx="7206382" cy="5073427"/>
          </a:xfrm>
        </p:spPr>
        <p:txBody>
          <a:bodyPr/>
          <a:lstStyle/>
          <a:p>
            <a:pPr algn="just"/>
            <a:r>
              <a:rPr lang="en-US" dirty="0" smtClean="0"/>
              <a:t>People with disabilities feel more vulnerable when being a crime victim therefore it is definitely </a:t>
            </a:r>
            <a:r>
              <a:rPr lang="en-US" b="1" dirty="0" smtClean="0"/>
              <a:t>worthy</a:t>
            </a:r>
            <a:r>
              <a:rPr lang="en-US" dirty="0" smtClean="0"/>
              <a:t> for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be trained in </a:t>
            </a:r>
            <a:r>
              <a:rPr lang="en-US" dirty="0" err="1" smtClean="0"/>
              <a:t>self-defence</a:t>
            </a:r>
            <a:r>
              <a:rPr lang="en-US" dirty="0" smtClean="0"/>
              <a:t> techniques. </a:t>
            </a:r>
            <a:endParaRPr lang="cs-CZ" dirty="0" smtClean="0"/>
          </a:p>
          <a:p>
            <a:pPr algn="just"/>
            <a:r>
              <a:rPr lang="en-US" dirty="0" smtClean="0"/>
              <a:t>Apart </a:t>
            </a:r>
            <a:r>
              <a:rPr lang="en-US" dirty="0" smtClean="0"/>
              <a:t>from the physical benefit it gives them sense of "calm and confidence" and "a fighting chance" in situations that can be </a:t>
            </a:r>
            <a:r>
              <a:rPr lang="en-US" dirty="0" smtClean="0"/>
              <a:t>dangerous</a:t>
            </a:r>
            <a:r>
              <a:rPr lang="cs-CZ" dirty="0"/>
              <a:t>.</a:t>
            </a:r>
            <a:endParaRPr lang="cs-CZ" dirty="0" smtClean="0"/>
          </a:p>
          <a:p>
            <a:pPr algn="just"/>
            <a:r>
              <a:rPr lang="cs-CZ" dirty="0" smtClean="0"/>
              <a:t>S</a:t>
            </a:r>
            <a:r>
              <a:rPr lang="en-US" dirty="0" smtClean="0"/>
              <a:t>elf-</a:t>
            </a:r>
            <a:r>
              <a:rPr lang="en-US" dirty="0" err="1" smtClean="0"/>
              <a:t>defence</a:t>
            </a:r>
            <a:r>
              <a:rPr lang="en-US" dirty="0" smtClean="0"/>
              <a:t> course</a:t>
            </a:r>
            <a:r>
              <a:rPr lang="cs-CZ" dirty="0" smtClean="0"/>
              <a:t>: </a:t>
            </a:r>
            <a:r>
              <a:rPr lang="en-US" dirty="0" smtClean="0"/>
              <a:t>enhancing </a:t>
            </a:r>
            <a:r>
              <a:rPr lang="en-US" dirty="0"/>
              <a:t>their self-confidence during conflict situations through communication training, </a:t>
            </a:r>
            <a:r>
              <a:rPr lang="en-US" dirty="0" err="1"/>
              <a:t>self-defence</a:t>
            </a:r>
            <a:r>
              <a:rPr lang="en-US" dirty="0"/>
              <a:t> techniques and tactical </a:t>
            </a:r>
            <a:r>
              <a:rPr lang="en-US" dirty="0" smtClean="0"/>
              <a:t>education</a:t>
            </a:r>
            <a:endParaRPr lang="cs-CZ" dirty="0" smtClean="0"/>
          </a:p>
          <a:p>
            <a:pPr algn="just"/>
            <a:r>
              <a:rPr lang="en-US" dirty="0" smtClean="0"/>
              <a:t>Despite </a:t>
            </a:r>
            <a:r>
              <a:rPr lang="en-US" dirty="0"/>
              <a:t>the fact that clients must keep in mind their limitations, </a:t>
            </a:r>
            <a:r>
              <a:rPr lang="en-US" dirty="0" err="1"/>
              <a:t>self-defence</a:t>
            </a:r>
            <a:r>
              <a:rPr lang="en-US" dirty="0"/>
              <a:t> course should help them to realize their potential in full extend.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39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2130425"/>
            <a:ext cx="6242893" cy="1470025"/>
          </a:xfrm>
        </p:spPr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attantion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29200" y="5877272"/>
            <a:ext cx="4114800" cy="662301"/>
          </a:xfrm>
        </p:spPr>
        <p:txBody>
          <a:bodyPr/>
          <a:lstStyle/>
          <a:p>
            <a:r>
              <a:rPr lang="cs-CZ" dirty="0" smtClean="0"/>
              <a:t>cihounkova@fsps.muni.cz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2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1628800"/>
            <a:ext cx="6624736" cy="1470025"/>
          </a:xfrm>
        </p:spPr>
        <p:txBody>
          <a:bodyPr/>
          <a:lstStyle/>
          <a:p>
            <a:r>
              <a:rPr lang="en-US" sz="4000" b="1" dirty="0"/>
              <a:t>Security concerns of people using </a:t>
            </a:r>
            <a:r>
              <a:rPr lang="en-US" sz="4000" b="1" dirty="0" smtClean="0"/>
              <a:t>wheelchair</a:t>
            </a:r>
            <a:endParaRPr lang="en-US" altLang="en-US" sz="4000" dirty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5157192"/>
            <a:ext cx="6696744" cy="1512168"/>
          </a:xfrm>
        </p:spPr>
        <p:txBody>
          <a:bodyPr/>
          <a:lstStyle/>
          <a:p>
            <a:r>
              <a:rPr lang="cs-CZ" sz="1800" dirty="0"/>
              <a:t>Jitka </a:t>
            </a:r>
            <a:r>
              <a:rPr lang="cs-CZ" sz="1800" dirty="0" smtClean="0"/>
              <a:t>Čihounková, Alena Skotáková, Jindřiška Kohoutková</a:t>
            </a:r>
          </a:p>
          <a:p>
            <a:endParaRPr lang="en-US" sz="1000" dirty="0"/>
          </a:p>
          <a:p>
            <a:r>
              <a:rPr lang="en-US" sz="1800" dirty="0"/>
              <a:t>Masaryk University, Faculty of sport studies, Department of gymnastics and </a:t>
            </a:r>
            <a:r>
              <a:rPr lang="en-US" sz="1800" dirty="0" err="1"/>
              <a:t>combatives</a:t>
            </a:r>
            <a:r>
              <a:rPr lang="en-US" sz="1800" dirty="0"/>
              <a:t> (The Czech Republic)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altLang="en-US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9" y="1772816"/>
            <a:ext cx="6126484" cy="4353347"/>
          </a:xfrm>
        </p:spPr>
        <p:txBody>
          <a:bodyPr/>
          <a:lstStyle/>
          <a:p>
            <a:r>
              <a:rPr lang="en-US" dirty="0" smtClean="0"/>
              <a:t>people </a:t>
            </a:r>
            <a:r>
              <a:rPr lang="en-US" dirty="0"/>
              <a:t>with disabilities are more vulnerable to violence than their non-disabled </a:t>
            </a:r>
            <a:r>
              <a:rPr lang="en-US" dirty="0" smtClean="0"/>
              <a:t>counterparts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en-US" dirty="0" err="1" smtClean="0"/>
              <a:t>ecurity</a:t>
            </a:r>
            <a:r>
              <a:rPr lang="en-US" dirty="0" smtClean="0"/>
              <a:t> concerns</a:t>
            </a:r>
            <a:r>
              <a:rPr lang="cs-CZ" dirty="0" smtClean="0"/>
              <a:t>      </a:t>
            </a:r>
            <a:r>
              <a:rPr lang="en-US" dirty="0" smtClean="0"/>
              <a:t>  </a:t>
            </a:r>
            <a:r>
              <a:rPr lang="en-US" dirty="0"/>
              <a:t>higher risk of </a:t>
            </a:r>
            <a:r>
              <a:rPr lang="en-US" dirty="0" smtClean="0"/>
              <a:t>isolation</a:t>
            </a:r>
            <a:r>
              <a:rPr lang="cs-CZ" dirty="0" smtClean="0"/>
              <a:t>      </a:t>
            </a:r>
            <a:r>
              <a:rPr lang="en-US" dirty="0" smtClean="0"/>
              <a:t>it </a:t>
            </a:r>
            <a:r>
              <a:rPr lang="en-US" dirty="0"/>
              <a:t>is worthy for disabled people to be trained in </a:t>
            </a:r>
            <a:r>
              <a:rPr lang="en-US" dirty="0" err="1"/>
              <a:t>self-defence</a:t>
            </a:r>
            <a:r>
              <a:rPr lang="en-US" dirty="0"/>
              <a:t> to support their self-confidence and courage </a:t>
            </a:r>
            <a:endParaRPr lang="cs-CZ" dirty="0" smtClean="0"/>
          </a:p>
          <a:p>
            <a:pPr marL="0" indent="0">
              <a:buNone/>
            </a:pPr>
            <a:r>
              <a:rPr lang="cs-CZ" altLang="en-US" dirty="0" smtClean="0"/>
              <a:t> </a:t>
            </a:r>
            <a:endParaRPr lang="en-US" altLang="en-US" dirty="0"/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5652120" y="3212976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355976" y="3573016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Study </a:t>
            </a:r>
            <a:r>
              <a:rPr lang="cs-CZ" dirty="0" err="1" smtClean="0"/>
              <a:t>aim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772816"/>
            <a:ext cx="6326187" cy="4353347"/>
          </a:xfrm>
        </p:spPr>
        <p:txBody>
          <a:bodyPr/>
          <a:lstStyle/>
          <a:p>
            <a:r>
              <a:rPr lang="en-US" dirty="0" smtClean="0"/>
              <a:t>This study was carried out as a starting point for designing a course of </a:t>
            </a:r>
            <a:r>
              <a:rPr lang="en-US" dirty="0" err="1" smtClean="0"/>
              <a:t>self-defence</a:t>
            </a:r>
            <a:r>
              <a:rPr lang="en-US" dirty="0" smtClean="0"/>
              <a:t> for people using wheelchair. </a:t>
            </a:r>
            <a:endParaRPr lang="cs-CZ" dirty="0" smtClean="0"/>
          </a:p>
          <a:p>
            <a:r>
              <a:rPr lang="en-US" dirty="0" smtClean="0"/>
              <a:t>Identifying the level of self-confidence in physically disabled people in the various types of conflict situations is the main aim of the study.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6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r>
              <a:rPr lang="cs-CZ" dirty="0" smtClean="0"/>
              <a:t> – </a:t>
            </a:r>
            <a:r>
              <a:rPr lang="cs-CZ" dirty="0" err="1" smtClean="0"/>
              <a:t>research</a:t>
            </a:r>
            <a:r>
              <a:rPr lang="cs-CZ" dirty="0" smtClean="0"/>
              <a:t> sample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700808"/>
            <a:ext cx="6326187" cy="4425355"/>
          </a:xfrm>
        </p:spPr>
        <p:txBody>
          <a:bodyPr/>
          <a:lstStyle/>
          <a:p>
            <a:r>
              <a:rPr lang="en-US" dirty="0" smtClean="0"/>
              <a:t>39 people using wheelchair </a:t>
            </a:r>
            <a:endParaRPr lang="cs-CZ" dirty="0" smtClean="0"/>
          </a:p>
          <a:p>
            <a:pPr lvl="1"/>
            <a:r>
              <a:rPr lang="en-US" dirty="0" smtClean="0"/>
              <a:t>23 male, 16 female</a:t>
            </a:r>
            <a:endParaRPr lang="cs-CZ" dirty="0" smtClean="0"/>
          </a:p>
          <a:p>
            <a:pPr lvl="1"/>
            <a:r>
              <a:rPr lang="en-US" dirty="0" smtClean="0"/>
              <a:t>26 using assistant, 13 not</a:t>
            </a:r>
            <a:endParaRPr lang="cs-CZ" dirty="0" smtClean="0"/>
          </a:p>
          <a:p>
            <a:pPr lvl="1"/>
            <a:r>
              <a:rPr lang="en-US" dirty="0" smtClean="0"/>
              <a:t>age 38.8 ± 10</a:t>
            </a:r>
            <a:r>
              <a:rPr lang="cs-CZ" dirty="0" smtClean="0"/>
              <a:t>.</a:t>
            </a:r>
            <a:r>
              <a:rPr lang="en-US" dirty="0" smtClean="0"/>
              <a:t>7 years</a:t>
            </a:r>
            <a:endParaRPr lang="cs-CZ" dirty="0" smtClean="0"/>
          </a:p>
          <a:p>
            <a:pPr lvl="1"/>
            <a:r>
              <a:rPr lang="en-US" dirty="0" smtClean="0"/>
              <a:t>18 with completed primary education, 17 secondary education, 4 with a university degree</a:t>
            </a:r>
            <a:endParaRPr lang="cs-CZ" dirty="0" smtClean="0"/>
          </a:p>
          <a:p>
            <a:pPr lvl="1"/>
            <a:r>
              <a:rPr lang="cs-CZ" dirty="0" smtClean="0"/>
              <a:t>1</a:t>
            </a:r>
            <a:r>
              <a:rPr lang="en-US" dirty="0" smtClean="0"/>
              <a:t>3 using electrical wheelchair, 10 mechanical, 16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7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 smtClean="0"/>
              <a:t>Methods</a:t>
            </a:r>
            <a:endParaRPr lang="en-US" altLang="en-US" dirty="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set of questions </a:t>
            </a:r>
            <a:r>
              <a:rPr lang="cs-CZ" dirty="0" smtClean="0"/>
              <a:t>(</a:t>
            </a:r>
            <a:r>
              <a:rPr lang="en-US" dirty="0" smtClean="0"/>
              <a:t>developed as a result of specific research at Masaryk University</a:t>
            </a:r>
            <a:r>
              <a:rPr lang="cs-CZ" dirty="0" smtClean="0"/>
              <a:t> </a:t>
            </a:r>
            <a:r>
              <a:rPr lang="en-US" dirty="0" smtClean="0"/>
              <a:t>based on experience of disabled people with risky or violent behavior towards this specific group and their security concerns</a:t>
            </a:r>
            <a:r>
              <a:rPr lang="cs-CZ" dirty="0" smtClean="0"/>
              <a:t>) </a:t>
            </a:r>
            <a:r>
              <a:rPr lang="en-US" dirty="0" smtClean="0"/>
              <a:t>to </a:t>
            </a:r>
            <a:r>
              <a:rPr lang="en-US" dirty="0"/>
              <a:t>determine the degree of self-confidence in </a:t>
            </a:r>
            <a:r>
              <a:rPr lang="en-US" dirty="0" err="1"/>
              <a:t>self-defence</a:t>
            </a:r>
            <a:r>
              <a:rPr lang="en-US" dirty="0"/>
              <a:t> situations such as prevention, verbal conflict and physical </a:t>
            </a:r>
            <a:r>
              <a:rPr lang="en-US" dirty="0" smtClean="0"/>
              <a:t>assault</a:t>
            </a:r>
            <a:endParaRPr lang="en-US" dirty="0"/>
          </a:p>
          <a:p>
            <a:r>
              <a:rPr lang="en-US" dirty="0" smtClean="0"/>
              <a:t>divided </a:t>
            </a:r>
            <a:r>
              <a:rPr lang="en-US" dirty="0"/>
              <a:t>into 3 sections evaluating the degree of self-confidence in </a:t>
            </a:r>
            <a:r>
              <a:rPr lang="en-US" dirty="0" err="1"/>
              <a:t>self-defence</a:t>
            </a:r>
            <a:r>
              <a:rPr lang="en-US" dirty="0"/>
              <a:t> situations, such as verbal conflict, physical assault (such as “If I were physically attacked I would know what to do”, “It is easy for me to respond to physical conflict.”, “I feel confident solving physical conflict”) </a:t>
            </a:r>
            <a:r>
              <a:rPr lang="de-AT" dirty="0"/>
              <a:t> </a:t>
            </a:r>
            <a:r>
              <a:rPr lang="en-US" dirty="0"/>
              <a:t>and prevention.</a:t>
            </a:r>
          </a:p>
          <a:p>
            <a:r>
              <a:rPr lang="en-US" dirty="0"/>
              <a:t>	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7998470" cy="4525963"/>
          </a:xfrm>
        </p:spPr>
        <p:txBody>
          <a:bodyPr/>
          <a:lstStyle/>
          <a:p>
            <a:r>
              <a:rPr lang="cs-CZ" dirty="0" smtClean="0"/>
              <a:t>E</a:t>
            </a:r>
            <a:r>
              <a:rPr lang="en-US" dirty="0" smtClean="0"/>
              <a:t>ach question assessed by 5 - point ranking Likert scale to determine the level of agreement (1 – I totally disagree, 5 – I totally agree).</a:t>
            </a:r>
          </a:p>
          <a:p>
            <a:r>
              <a:rPr lang="en-US" dirty="0" err="1" smtClean="0"/>
              <a:t>Statistica</a:t>
            </a:r>
            <a:r>
              <a:rPr lang="cs-CZ" dirty="0" smtClean="0"/>
              <a:t>.</a:t>
            </a:r>
            <a:r>
              <a:rPr lang="cs-CZ" dirty="0" err="1" smtClean="0"/>
              <a:t>cz</a:t>
            </a:r>
            <a:r>
              <a:rPr lang="en-US" dirty="0" smtClean="0"/>
              <a:t> software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smtClean="0"/>
              <a:t>The Mann-Whitney U test </a:t>
            </a:r>
            <a:r>
              <a:rPr lang="cs-CZ" dirty="0" smtClean="0"/>
              <a:t>- </a:t>
            </a:r>
            <a:r>
              <a:rPr lang="en-US" dirty="0" smtClean="0"/>
              <a:t>the differences between two groups (gender, education, assistant)</a:t>
            </a:r>
            <a:endParaRPr lang="cs-CZ" dirty="0" smtClean="0"/>
          </a:p>
          <a:p>
            <a:pPr lvl="1"/>
            <a:r>
              <a:rPr lang="en-US" dirty="0" err="1" smtClean="0"/>
              <a:t>Kruskal-Wallisova</a:t>
            </a:r>
            <a:r>
              <a:rPr lang="en-US" dirty="0" smtClean="0"/>
              <a:t> ANOVA </a:t>
            </a:r>
            <a:r>
              <a:rPr lang="cs-CZ" dirty="0" smtClean="0"/>
              <a:t>- </a:t>
            </a:r>
            <a:r>
              <a:rPr lang="en-US" dirty="0" smtClean="0"/>
              <a:t>the differences between three groups (type of wheelchair). </a:t>
            </a:r>
            <a:endParaRPr lang="cs-CZ" dirty="0" smtClean="0"/>
          </a:p>
          <a:p>
            <a:pPr lvl="1"/>
            <a:r>
              <a:rPr lang="en-US" dirty="0" smtClean="0"/>
              <a:t>The level of significance of </a:t>
            </a:r>
            <a:r>
              <a:rPr lang="en-US" i="1" dirty="0" smtClean="0"/>
              <a:t>p</a:t>
            </a:r>
            <a:r>
              <a:rPr lang="en-US" dirty="0" smtClean="0"/>
              <a:t> &lt;0.05 was established.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9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en-US" dirty="0" smtClean="0"/>
              <a:t>Results</a:t>
            </a:r>
            <a:r>
              <a:rPr lang="cs-CZ" dirty="0" smtClean="0"/>
              <a:t>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196752"/>
            <a:ext cx="8364859" cy="5112568"/>
          </a:xfrm>
        </p:spPr>
        <p:txBody>
          <a:bodyPr/>
          <a:lstStyle/>
          <a:p>
            <a:r>
              <a:rPr lang="cs-CZ" dirty="0"/>
              <a:t>C</a:t>
            </a:r>
            <a:r>
              <a:rPr lang="en-US" dirty="0" smtClean="0"/>
              <a:t>rime </a:t>
            </a:r>
            <a:r>
              <a:rPr lang="en-US" dirty="0" smtClean="0"/>
              <a:t>prevention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not </a:t>
            </a:r>
            <a:r>
              <a:rPr lang="cs-CZ" dirty="0" err="1" smtClean="0"/>
              <a:t>sure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avoiding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 </a:t>
            </a:r>
            <a:r>
              <a:rPr lang="cs-CZ" dirty="0" err="1" smtClean="0"/>
              <a:t>places</a:t>
            </a:r>
            <a:r>
              <a:rPr lang="cs-CZ" dirty="0" smtClean="0"/>
              <a:t> (</a:t>
            </a:r>
            <a:r>
              <a:rPr lang="cs-CZ" dirty="0" err="1" smtClean="0"/>
              <a:t>median</a:t>
            </a:r>
            <a:r>
              <a:rPr lang="cs-CZ" dirty="0" smtClean="0"/>
              <a:t> 3)</a:t>
            </a:r>
            <a:r>
              <a:rPr lang="en-US" dirty="0" smtClean="0"/>
              <a:t>. </a:t>
            </a:r>
            <a:endParaRPr lang="cs-CZ" dirty="0" smtClean="0"/>
          </a:p>
          <a:p>
            <a:pPr lvl="1"/>
            <a:r>
              <a:rPr lang="en-US" dirty="0" smtClean="0"/>
              <a:t>more </a:t>
            </a:r>
            <a:r>
              <a:rPr lang="en-US" dirty="0"/>
              <a:t>confident in a situation which </a:t>
            </a:r>
            <a:r>
              <a:rPr lang="en-US" dirty="0" smtClean="0"/>
              <a:t>can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en-US" dirty="0" smtClean="0"/>
              <a:t>affect</a:t>
            </a:r>
            <a:r>
              <a:rPr lang="cs-CZ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by not provoking the conflict </a:t>
            </a:r>
            <a:r>
              <a:rPr lang="cs-CZ" dirty="0" smtClean="0"/>
              <a:t>(</a:t>
            </a:r>
            <a:r>
              <a:rPr lang="cs-CZ" dirty="0" err="1" smtClean="0"/>
              <a:t>median</a:t>
            </a:r>
            <a:r>
              <a:rPr lang="cs-CZ" dirty="0" smtClean="0"/>
              <a:t> 4) </a:t>
            </a:r>
            <a:r>
              <a:rPr lang="en-US" dirty="0" smtClean="0"/>
              <a:t>or be</a:t>
            </a:r>
            <a:r>
              <a:rPr lang="cs-CZ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more alert in a potentially dangerous </a:t>
            </a:r>
            <a:r>
              <a:rPr lang="en-US" dirty="0" smtClean="0"/>
              <a:t>situation</a:t>
            </a:r>
            <a:r>
              <a:rPr lang="cs-CZ" dirty="0" smtClean="0"/>
              <a:t> (</a:t>
            </a:r>
            <a:r>
              <a:rPr lang="cs-CZ" dirty="0" err="1" smtClean="0"/>
              <a:t>median</a:t>
            </a:r>
            <a:r>
              <a:rPr lang="cs-CZ" dirty="0" smtClean="0"/>
              <a:t> 4)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cs-CZ" dirty="0" err="1" smtClean="0"/>
              <a:t>Verbal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– not </a:t>
            </a:r>
            <a:r>
              <a:rPr lang="cs-CZ" dirty="0" err="1" smtClean="0"/>
              <a:t>sure</a:t>
            </a:r>
            <a:r>
              <a:rPr lang="cs-CZ" dirty="0" smtClean="0"/>
              <a:t> (</a:t>
            </a:r>
            <a:r>
              <a:rPr lang="cs-CZ" dirty="0" err="1" smtClean="0"/>
              <a:t>median</a:t>
            </a:r>
            <a:r>
              <a:rPr lang="cs-CZ" dirty="0" smtClean="0"/>
              <a:t> 3)</a:t>
            </a:r>
          </a:p>
          <a:p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err="1"/>
              <a:t>k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to do</a:t>
            </a:r>
            <a:r>
              <a:rPr lang="en-US" dirty="0" smtClean="0"/>
              <a:t> </a:t>
            </a:r>
            <a:r>
              <a:rPr lang="cs-CZ" dirty="0"/>
              <a:t>(</a:t>
            </a:r>
            <a:r>
              <a:rPr lang="cs-CZ" dirty="0" err="1"/>
              <a:t>median</a:t>
            </a:r>
            <a:r>
              <a:rPr lang="cs-CZ" dirty="0"/>
              <a:t> 3</a:t>
            </a:r>
            <a:r>
              <a:rPr lang="cs-CZ" dirty="0" smtClean="0"/>
              <a:t>)</a:t>
            </a:r>
          </a:p>
          <a:p>
            <a:pPr lvl="1"/>
            <a:r>
              <a:rPr lang="en-US" dirty="0" smtClean="0"/>
              <a:t>solving </a:t>
            </a:r>
            <a:r>
              <a:rPr lang="cs-CZ" dirty="0"/>
              <a:t>(</a:t>
            </a:r>
            <a:r>
              <a:rPr lang="cs-CZ" dirty="0" err="1"/>
              <a:t>median</a:t>
            </a:r>
            <a:r>
              <a:rPr lang="cs-CZ" dirty="0"/>
              <a:t> </a:t>
            </a:r>
            <a:r>
              <a:rPr lang="cs-CZ" dirty="0" smtClean="0"/>
              <a:t>2)</a:t>
            </a:r>
          </a:p>
          <a:p>
            <a:pPr lvl="1"/>
            <a:r>
              <a:rPr lang="en-US" dirty="0" smtClean="0"/>
              <a:t>responding</a:t>
            </a:r>
            <a:r>
              <a:rPr lang="cs-CZ" dirty="0"/>
              <a:t> (</a:t>
            </a:r>
            <a:r>
              <a:rPr lang="cs-CZ" dirty="0" err="1"/>
              <a:t>median</a:t>
            </a:r>
            <a:r>
              <a:rPr lang="cs-CZ" dirty="0"/>
              <a:t> </a:t>
            </a:r>
            <a:r>
              <a:rPr lang="cs-CZ" dirty="0" smtClean="0"/>
              <a:t>2)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rimary</a:t>
            </a:r>
            <a:r>
              <a:rPr lang="en-US" dirty="0" smtClean="0"/>
              <a:t> </a:t>
            </a:r>
            <a:r>
              <a:rPr lang="en-US" dirty="0"/>
              <a:t>school </a:t>
            </a:r>
            <a:r>
              <a:rPr lang="en-US" dirty="0" err="1" smtClean="0"/>
              <a:t>educat</a:t>
            </a:r>
            <a:r>
              <a:rPr lang="cs-CZ" dirty="0" err="1" smtClean="0"/>
              <a:t>ed</a:t>
            </a:r>
            <a:r>
              <a:rPr lang="en-US" dirty="0" smtClean="0"/>
              <a:t> more </a:t>
            </a:r>
            <a:r>
              <a:rPr lang="en-US" dirty="0"/>
              <a:t>confident in solving verbal conflict than those with higher education (p = 0.025747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047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9" y="1628800"/>
            <a:ext cx="6198492" cy="4497363"/>
          </a:xfrm>
        </p:spPr>
        <p:txBody>
          <a:bodyPr/>
          <a:lstStyle/>
          <a:p>
            <a:r>
              <a:rPr lang="cs-CZ" dirty="0" smtClean="0"/>
              <a:t>10 </a:t>
            </a:r>
            <a:r>
              <a:rPr lang="en-US" dirty="0" smtClean="0"/>
              <a:t>different </a:t>
            </a:r>
            <a:r>
              <a:rPr lang="en-US" dirty="0" smtClean="0"/>
              <a:t>situations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en-US" dirty="0" smtClean="0"/>
              <a:t>physical conflict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quite </a:t>
            </a:r>
            <a:r>
              <a:rPr lang="en-US" dirty="0"/>
              <a:t>scared of physical attack, grabbing and pulling out the personal belongings and inappropriate proposals at night (mostly median 4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smtClean="0"/>
              <a:t>with </a:t>
            </a:r>
            <a:r>
              <a:rPr lang="en-US" dirty="0"/>
              <a:t>personal assistant </a:t>
            </a:r>
            <a:r>
              <a:rPr lang="en-US" dirty="0" smtClean="0"/>
              <a:t>more </a:t>
            </a:r>
            <a:r>
              <a:rPr lang="en-US" dirty="0"/>
              <a:t>scared of the situation than those with no assistant (p = 0.017155</a:t>
            </a:r>
            <a:r>
              <a:rPr lang="en-US" dirty="0" smtClean="0"/>
              <a:t>)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474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ustom Design">
  <a:themeElements>
    <a:clrScheme name="Custom Design 2">
      <a:dk1>
        <a:srgbClr val="000000"/>
      </a:dk1>
      <a:lt1>
        <a:srgbClr val="CCCCCC"/>
      </a:lt1>
      <a:dk2>
        <a:srgbClr val="000000"/>
      </a:dk2>
      <a:lt2>
        <a:srgbClr val="666666"/>
      </a:lt2>
      <a:accent1>
        <a:srgbClr val="803962"/>
      </a:accent1>
      <a:accent2>
        <a:srgbClr val="804A26"/>
      </a:accent2>
      <a:accent3>
        <a:srgbClr val="E2E2E2"/>
      </a:accent3>
      <a:accent4>
        <a:srgbClr val="000000"/>
      </a:accent4>
      <a:accent5>
        <a:srgbClr val="C0AEB7"/>
      </a:accent5>
      <a:accent6>
        <a:srgbClr val="734221"/>
      </a:accent6>
      <a:hlink>
        <a:srgbClr val="803939"/>
      </a:hlink>
      <a:folHlink>
        <a:srgbClr val="6E5D22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03F3F"/>
        </a:accent1>
        <a:accent2>
          <a:srgbClr val="A31A1A"/>
        </a:accent2>
        <a:accent3>
          <a:srgbClr val="E2E2E2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2"/>
        </a:accent1>
        <a:accent2>
          <a:srgbClr val="804A26"/>
        </a:accent2>
        <a:accent3>
          <a:srgbClr val="E2E2E2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335966"/>
        </a:accent1>
        <a:accent2>
          <a:srgbClr val="803939"/>
        </a:accent2>
        <a:accent3>
          <a:srgbClr val="E2E2E2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9"/>
        </a:accent1>
        <a:accent2>
          <a:srgbClr val="736017"/>
        </a:accent2>
        <a:accent3>
          <a:srgbClr val="E2E2E2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CEC00"/>
        </a:accent1>
        <a:accent2>
          <a:srgbClr val="E6CB00"/>
        </a:accent2>
        <a:accent3>
          <a:srgbClr val="E2E2E2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6919"/>
        </a:accent1>
        <a:accent2>
          <a:srgbClr val="688019"/>
        </a:accent2>
        <a:accent3>
          <a:srgbClr val="E2E2E2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6"/>
        </a:accent1>
        <a:accent2>
          <a:srgbClr val="666514"/>
        </a:accent2>
        <a:accent3>
          <a:srgbClr val="E2E2E2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119"/>
        </a:accent1>
        <a:accent2>
          <a:srgbClr val="197280"/>
        </a:accent2>
        <a:accent3>
          <a:srgbClr val="E2E2E2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4EC100"/>
        </a:accent1>
        <a:accent2>
          <a:srgbClr val="358400"/>
        </a:accent2>
        <a:accent3>
          <a:srgbClr val="E2E2E2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586614"/>
        </a:accent1>
        <a:accent2>
          <a:srgbClr val="295966"/>
        </a:accent2>
        <a:accent3>
          <a:srgbClr val="E2E2E2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06B"/>
        </a:accent1>
        <a:accent2>
          <a:srgbClr val="804E33"/>
        </a:accent2>
        <a:accent3>
          <a:srgbClr val="E2E2E2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C3F48"/>
        </a:accent1>
        <a:accent2>
          <a:srgbClr val="3D7317"/>
        </a:accent2>
        <a:accent3>
          <a:srgbClr val="E2E2E2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00A5C9"/>
        </a:accent1>
        <a:accent2>
          <a:srgbClr val="427D89"/>
        </a:accent2>
        <a:accent3>
          <a:srgbClr val="E2E2E2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1F5499"/>
        </a:accent1>
        <a:accent2>
          <a:srgbClr val="1D8019"/>
        </a:accent2>
        <a:accent3>
          <a:srgbClr val="E2E2E2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B"/>
        </a:accent1>
        <a:accent2>
          <a:srgbClr val="196D80"/>
        </a:accent2>
        <a:accent3>
          <a:srgbClr val="E2E2E2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666514"/>
        </a:accent1>
        <a:accent2>
          <a:srgbClr val="145766"/>
        </a:accent2>
        <a:accent3>
          <a:srgbClr val="E2E2E2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03F3F"/>
        </a:accent1>
        <a:accent2>
          <a:srgbClr val="A31A1A"/>
        </a:accent2>
        <a:accent3>
          <a:srgbClr val="FFFFFF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2"/>
        </a:accent1>
        <a:accent2>
          <a:srgbClr val="804A26"/>
        </a:accent2>
        <a:accent3>
          <a:srgbClr val="FFFFFF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335966"/>
        </a:accent1>
        <a:accent2>
          <a:srgbClr val="803939"/>
        </a:accent2>
        <a:accent3>
          <a:srgbClr val="FFFFFF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9"/>
        </a:accent1>
        <a:accent2>
          <a:srgbClr val="736017"/>
        </a:accent2>
        <a:accent3>
          <a:srgbClr val="FFFFFF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CEC00"/>
        </a:accent1>
        <a:accent2>
          <a:srgbClr val="E6CB00"/>
        </a:accent2>
        <a:accent3>
          <a:srgbClr val="FFFFFF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6919"/>
        </a:accent1>
        <a:accent2>
          <a:srgbClr val="688019"/>
        </a:accent2>
        <a:accent3>
          <a:srgbClr val="FFFFFF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6"/>
        </a:accent1>
        <a:accent2>
          <a:srgbClr val="666514"/>
        </a:accent2>
        <a:accent3>
          <a:srgbClr val="FFFFFF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119"/>
        </a:accent1>
        <a:accent2>
          <a:srgbClr val="197280"/>
        </a:accent2>
        <a:accent3>
          <a:srgbClr val="FFFFFF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4EC100"/>
        </a:accent1>
        <a:accent2>
          <a:srgbClr val="358400"/>
        </a:accent2>
        <a:accent3>
          <a:srgbClr val="FFFFFF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586614"/>
        </a:accent1>
        <a:accent2>
          <a:srgbClr val="295966"/>
        </a:accent2>
        <a:accent3>
          <a:srgbClr val="FFFFFF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06B"/>
        </a:accent1>
        <a:accent2>
          <a:srgbClr val="804E33"/>
        </a:accent2>
        <a:accent3>
          <a:srgbClr val="FFFFFF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C3F48"/>
        </a:accent1>
        <a:accent2>
          <a:srgbClr val="3D7317"/>
        </a:accent2>
        <a:accent3>
          <a:srgbClr val="FFFFFF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00A5C9"/>
        </a:accent1>
        <a:accent2>
          <a:srgbClr val="427D89"/>
        </a:accent2>
        <a:accent3>
          <a:srgbClr val="FFFFFF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1F5499"/>
        </a:accent1>
        <a:accent2>
          <a:srgbClr val="1D8019"/>
        </a:accent2>
        <a:accent3>
          <a:srgbClr val="FFFFFF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B"/>
        </a:accent1>
        <a:accent2>
          <a:srgbClr val="196D80"/>
        </a:accent2>
        <a:accent3>
          <a:srgbClr val="FFFFFF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666514"/>
        </a:accent1>
        <a:accent2>
          <a:srgbClr val="145766"/>
        </a:accent2>
        <a:accent3>
          <a:srgbClr val="FFFFFF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CC"/>
      </a:lt1>
      <a:dk2>
        <a:srgbClr val="000000"/>
      </a:dk2>
      <a:lt2>
        <a:srgbClr val="666666"/>
      </a:lt2>
      <a:accent1>
        <a:srgbClr val="803962"/>
      </a:accent1>
      <a:accent2>
        <a:srgbClr val="804A26"/>
      </a:accent2>
      <a:accent3>
        <a:srgbClr val="E2E2E2"/>
      </a:accent3>
      <a:accent4>
        <a:srgbClr val="000000"/>
      </a:accent4>
      <a:accent5>
        <a:srgbClr val="C0AEB7"/>
      </a:accent5>
      <a:accent6>
        <a:srgbClr val="734221"/>
      </a:accent6>
      <a:hlink>
        <a:srgbClr val="803939"/>
      </a:hlink>
      <a:folHlink>
        <a:srgbClr val="6E5D2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03F3F"/>
        </a:accent1>
        <a:accent2>
          <a:srgbClr val="A31A1A"/>
        </a:accent2>
        <a:accent3>
          <a:srgbClr val="E2E2E2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2"/>
        </a:accent1>
        <a:accent2>
          <a:srgbClr val="804A26"/>
        </a:accent2>
        <a:accent3>
          <a:srgbClr val="E2E2E2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335966"/>
        </a:accent1>
        <a:accent2>
          <a:srgbClr val="803939"/>
        </a:accent2>
        <a:accent3>
          <a:srgbClr val="E2E2E2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9"/>
        </a:accent1>
        <a:accent2>
          <a:srgbClr val="736017"/>
        </a:accent2>
        <a:accent3>
          <a:srgbClr val="E2E2E2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ECEC00"/>
        </a:accent1>
        <a:accent2>
          <a:srgbClr val="E6CB00"/>
        </a:accent2>
        <a:accent3>
          <a:srgbClr val="E2E2E2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6919"/>
        </a:accent1>
        <a:accent2>
          <a:srgbClr val="688019"/>
        </a:accent2>
        <a:accent3>
          <a:srgbClr val="E2E2E2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66"/>
        </a:accent1>
        <a:accent2>
          <a:srgbClr val="666514"/>
        </a:accent2>
        <a:accent3>
          <a:srgbClr val="E2E2E2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119"/>
        </a:accent1>
        <a:accent2>
          <a:srgbClr val="197280"/>
        </a:accent2>
        <a:accent3>
          <a:srgbClr val="E2E2E2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4EC100"/>
        </a:accent1>
        <a:accent2>
          <a:srgbClr val="358400"/>
        </a:accent2>
        <a:accent3>
          <a:srgbClr val="E2E2E2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586614"/>
        </a:accent1>
        <a:accent2>
          <a:srgbClr val="295966"/>
        </a:accent2>
        <a:accent3>
          <a:srgbClr val="E2E2E2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406B"/>
        </a:accent1>
        <a:accent2>
          <a:srgbClr val="804E33"/>
        </a:accent2>
        <a:accent3>
          <a:srgbClr val="E2E2E2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C3F48"/>
        </a:accent1>
        <a:accent2>
          <a:srgbClr val="3D7317"/>
        </a:accent2>
        <a:accent3>
          <a:srgbClr val="E2E2E2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00A5C9"/>
        </a:accent1>
        <a:accent2>
          <a:srgbClr val="427D89"/>
        </a:accent2>
        <a:accent3>
          <a:srgbClr val="E2E2E2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1F5499"/>
        </a:accent1>
        <a:accent2>
          <a:srgbClr val="1D8019"/>
        </a:accent2>
        <a:accent3>
          <a:srgbClr val="E2E2E2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80393B"/>
        </a:accent1>
        <a:accent2>
          <a:srgbClr val="196D80"/>
        </a:accent2>
        <a:accent3>
          <a:srgbClr val="E2E2E2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CCCCCC"/>
        </a:lt1>
        <a:dk2>
          <a:srgbClr val="000000"/>
        </a:dk2>
        <a:lt2>
          <a:srgbClr val="666666"/>
        </a:lt2>
        <a:accent1>
          <a:srgbClr val="666514"/>
        </a:accent1>
        <a:accent2>
          <a:srgbClr val="145766"/>
        </a:accent2>
        <a:accent3>
          <a:srgbClr val="E2E2E2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03F3F"/>
        </a:accent1>
        <a:accent2>
          <a:srgbClr val="A31A1A"/>
        </a:accent2>
        <a:accent3>
          <a:srgbClr val="FFFFFF"/>
        </a:accent3>
        <a:accent4>
          <a:srgbClr val="000000"/>
        </a:accent4>
        <a:accent5>
          <a:srgbClr val="EDAFAF"/>
        </a:accent5>
        <a:accent6>
          <a:srgbClr val="931616"/>
        </a:accent6>
        <a:hlink>
          <a:srgbClr val="661010"/>
        </a:hlink>
        <a:folHlink>
          <a:srgbClr val="854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2"/>
        </a:accent1>
        <a:accent2>
          <a:srgbClr val="804A26"/>
        </a:accent2>
        <a:accent3>
          <a:srgbClr val="FFFFFF"/>
        </a:accent3>
        <a:accent4>
          <a:srgbClr val="000000"/>
        </a:accent4>
        <a:accent5>
          <a:srgbClr val="C0AEB7"/>
        </a:accent5>
        <a:accent6>
          <a:srgbClr val="734221"/>
        </a:accent6>
        <a:hlink>
          <a:srgbClr val="803939"/>
        </a:hlink>
        <a:folHlink>
          <a:srgbClr val="6E5D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335966"/>
        </a:accent1>
        <a:accent2>
          <a:srgbClr val="803939"/>
        </a:accent2>
        <a:accent3>
          <a:srgbClr val="FFFFFF"/>
        </a:accent3>
        <a:accent4>
          <a:srgbClr val="000000"/>
        </a:accent4>
        <a:accent5>
          <a:srgbClr val="ADB5B8"/>
        </a:accent5>
        <a:accent6>
          <a:srgbClr val="733333"/>
        </a:accent6>
        <a:hlink>
          <a:srgbClr val="526614"/>
        </a:hlink>
        <a:folHlink>
          <a:srgbClr val="55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9"/>
        </a:accent1>
        <a:accent2>
          <a:srgbClr val="736017"/>
        </a:accent2>
        <a:accent3>
          <a:srgbClr val="FFFFFF"/>
        </a:accent3>
        <a:accent4>
          <a:srgbClr val="000000"/>
        </a:accent4>
        <a:accent5>
          <a:srgbClr val="C0AEAE"/>
        </a:accent5>
        <a:accent6>
          <a:srgbClr val="685614"/>
        </a:accent6>
        <a:hlink>
          <a:srgbClr val="4A4080"/>
        </a:hlink>
        <a:folHlink>
          <a:srgbClr val="14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CEC00"/>
        </a:accent1>
        <a:accent2>
          <a:srgbClr val="E6CB00"/>
        </a:accent2>
        <a:accent3>
          <a:srgbClr val="FFFFFF"/>
        </a:accent3>
        <a:accent4>
          <a:srgbClr val="000000"/>
        </a:accent4>
        <a:accent5>
          <a:srgbClr val="F4F4AA"/>
        </a:accent5>
        <a:accent6>
          <a:srgbClr val="D0B800"/>
        </a:accent6>
        <a:hlink>
          <a:srgbClr val="837D00"/>
        </a:hlink>
        <a:folHlink>
          <a:srgbClr val="A39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6919"/>
        </a:accent1>
        <a:accent2>
          <a:srgbClr val="688019"/>
        </a:accent2>
        <a:accent3>
          <a:srgbClr val="FFFFFF"/>
        </a:accent3>
        <a:accent4>
          <a:srgbClr val="000000"/>
        </a:accent4>
        <a:accent5>
          <a:srgbClr val="C0B9AB"/>
        </a:accent5>
        <a:accent6>
          <a:srgbClr val="5E7316"/>
        </a:accent6>
        <a:hlink>
          <a:srgbClr val="15616B"/>
        </a:hlink>
        <a:folHlink>
          <a:srgbClr val="807E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66"/>
        </a:accent1>
        <a:accent2>
          <a:srgbClr val="666514"/>
        </a:accent2>
        <a:accent3>
          <a:srgbClr val="FFFFFF"/>
        </a:accent3>
        <a:accent4>
          <a:srgbClr val="000000"/>
        </a:accent4>
        <a:accent5>
          <a:srgbClr val="C0AEB8"/>
        </a:accent5>
        <a:accent6>
          <a:srgbClr val="5C5B11"/>
        </a:accent6>
        <a:hlink>
          <a:srgbClr val="804733"/>
        </a:hlink>
        <a:folHlink>
          <a:srgbClr val="342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119"/>
        </a:accent1>
        <a:accent2>
          <a:srgbClr val="197280"/>
        </a:accent2>
        <a:accent3>
          <a:srgbClr val="FFFFFF"/>
        </a:accent3>
        <a:accent4>
          <a:srgbClr val="000000"/>
        </a:accent4>
        <a:accent5>
          <a:srgbClr val="C0B0AB"/>
        </a:accent5>
        <a:accent6>
          <a:srgbClr val="166773"/>
        </a:accent6>
        <a:hlink>
          <a:srgbClr val="5C3D70"/>
        </a:hlink>
        <a:folHlink>
          <a:srgbClr val="5E5C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4EC100"/>
        </a:accent1>
        <a:accent2>
          <a:srgbClr val="358400"/>
        </a:accent2>
        <a:accent3>
          <a:srgbClr val="FFFFFF"/>
        </a:accent3>
        <a:accent4>
          <a:srgbClr val="000000"/>
        </a:accent4>
        <a:accent5>
          <a:srgbClr val="B2DDAA"/>
        </a:accent5>
        <a:accent6>
          <a:srgbClr val="2F7700"/>
        </a:accent6>
        <a:hlink>
          <a:srgbClr val="296500"/>
        </a:hlink>
        <a:folHlink>
          <a:srgbClr val="4665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586614"/>
        </a:accent1>
        <a:accent2>
          <a:srgbClr val="295966"/>
        </a:accent2>
        <a:accent3>
          <a:srgbClr val="FFFFFF"/>
        </a:accent3>
        <a:accent4>
          <a:srgbClr val="000000"/>
        </a:accent4>
        <a:accent5>
          <a:srgbClr val="B4B8AA"/>
        </a:accent5>
        <a:accent6>
          <a:srgbClr val="24505C"/>
        </a:accent6>
        <a:hlink>
          <a:srgbClr val="735F22"/>
        </a:hlink>
        <a:folHlink>
          <a:srgbClr val="3A73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406B"/>
        </a:accent1>
        <a:accent2>
          <a:srgbClr val="804E33"/>
        </a:accent2>
        <a:accent3>
          <a:srgbClr val="FFFFFF"/>
        </a:accent3>
        <a:accent4>
          <a:srgbClr val="000000"/>
        </a:accent4>
        <a:accent5>
          <a:srgbClr val="C0AFBA"/>
        </a:accent5>
        <a:accent6>
          <a:srgbClr val="73462D"/>
        </a:accent6>
        <a:hlink>
          <a:srgbClr val="356614"/>
        </a:hlink>
        <a:folHlink>
          <a:srgbClr val="3A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C3F48"/>
        </a:accent1>
        <a:accent2>
          <a:srgbClr val="3D7317"/>
        </a:accent2>
        <a:accent3>
          <a:srgbClr val="FFFFFF"/>
        </a:accent3>
        <a:accent4>
          <a:srgbClr val="000000"/>
        </a:accent4>
        <a:accent5>
          <a:srgbClr val="C5AFB1"/>
        </a:accent5>
        <a:accent6>
          <a:srgbClr val="366814"/>
        </a:accent6>
        <a:hlink>
          <a:srgbClr val="404080"/>
        </a:hlink>
        <a:folHlink>
          <a:srgbClr val="7363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00A5C9"/>
        </a:accent1>
        <a:accent2>
          <a:srgbClr val="427D89"/>
        </a:accent2>
        <a:accent3>
          <a:srgbClr val="FFFFFF"/>
        </a:accent3>
        <a:accent4>
          <a:srgbClr val="000000"/>
        </a:accent4>
        <a:accent5>
          <a:srgbClr val="AACFE1"/>
        </a:accent5>
        <a:accent6>
          <a:srgbClr val="3B717C"/>
        </a:accent6>
        <a:hlink>
          <a:srgbClr val="006880"/>
        </a:hlink>
        <a:folHlink>
          <a:srgbClr val="005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1F5499"/>
        </a:accent1>
        <a:accent2>
          <a:srgbClr val="1D8019"/>
        </a:accent2>
        <a:accent3>
          <a:srgbClr val="FFFFFF"/>
        </a:accent3>
        <a:accent4>
          <a:srgbClr val="000000"/>
        </a:accent4>
        <a:accent5>
          <a:srgbClr val="ABB3CA"/>
        </a:accent5>
        <a:accent6>
          <a:srgbClr val="197316"/>
        </a:accent6>
        <a:hlink>
          <a:srgbClr val="218BA3"/>
        </a:hlink>
        <a:folHlink>
          <a:srgbClr val="574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80393B"/>
        </a:accent1>
        <a:accent2>
          <a:srgbClr val="196D80"/>
        </a:accent2>
        <a:accent3>
          <a:srgbClr val="FFFFFF"/>
        </a:accent3>
        <a:accent4>
          <a:srgbClr val="000000"/>
        </a:accent4>
        <a:accent5>
          <a:srgbClr val="C0AEAF"/>
        </a:accent5>
        <a:accent6>
          <a:srgbClr val="166273"/>
        </a:accent6>
        <a:hlink>
          <a:srgbClr val="805519"/>
        </a:hlink>
        <a:folHlink>
          <a:srgbClr val="8039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666514"/>
        </a:accent1>
        <a:accent2>
          <a:srgbClr val="145766"/>
        </a:accent2>
        <a:accent3>
          <a:srgbClr val="FFFFFF"/>
        </a:accent3>
        <a:accent4>
          <a:srgbClr val="000000"/>
        </a:accent4>
        <a:accent5>
          <a:srgbClr val="B8B8AA"/>
        </a:accent5>
        <a:accent6>
          <a:srgbClr val="114E5C"/>
        </a:accent6>
        <a:hlink>
          <a:srgbClr val="664029"/>
        </a:hlink>
        <a:folHlink>
          <a:srgbClr val="5C34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ind_4053_slide</Template>
  <TotalTime>1342</TotalTime>
  <Words>678</Words>
  <Application>Microsoft Office PowerPoint</Application>
  <PresentationFormat>Předvádění na obrazovce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Custom Design</vt:lpstr>
      <vt:lpstr>1_Default Design</vt:lpstr>
      <vt:lpstr>Prezentace aplikace PowerPoint</vt:lpstr>
      <vt:lpstr>Security concerns of people using wheelchair</vt:lpstr>
      <vt:lpstr>Introduction</vt:lpstr>
      <vt:lpstr>Study aim</vt:lpstr>
      <vt:lpstr>Methods – research sample</vt:lpstr>
      <vt:lpstr>Methods</vt:lpstr>
      <vt:lpstr>Methods</vt:lpstr>
      <vt:lpstr>Results 1</vt:lpstr>
      <vt:lpstr>Results 2</vt:lpstr>
      <vt:lpstr>Results 3</vt:lpstr>
      <vt:lpstr>Conclusion</vt:lpstr>
      <vt:lpstr>Thank you for your kind attantion.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concerns of people using wheelchair</dc:title>
  <dc:creator>Jitka Čihounková</dc:creator>
  <cp:lastModifiedBy>Jitka Čihounková</cp:lastModifiedBy>
  <cp:revision>22</cp:revision>
  <dcterms:created xsi:type="dcterms:W3CDTF">2016-09-12T08:18:16Z</dcterms:created>
  <dcterms:modified xsi:type="dcterms:W3CDTF">2016-10-03T12:14:35Z</dcterms:modified>
</cp:coreProperties>
</file>